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78" r:id="rId4"/>
    <p:sldId id="273" r:id="rId5"/>
    <p:sldId id="274" r:id="rId6"/>
    <p:sldId id="275" r:id="rId7"/>
    <p:sldId id="265" r:id="rId8"/>
    <p:sldId id="281" r:id="rId9"/>
  </p:sldIdLst>
  <p:sldSz cx="12192000" cy="6858000"/>
  <p:notesSz cx="6858000" cy="9144000"/>
  <p:custDataLst>
    <p:tags r:id="rId1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451B"/>
    <a:srgbClr val="740000"/>
    <a:srgbClr val="006600"/>
    <a:srgbClr val="333300"/>
    <a:srgbClr val="CCFF33"/>
    <a:srgbClr val="15210D"/>
    <a:srgbClr val="CC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tags" Target="tags/tag1.xml" /><Relationship Id="rId11" Type="http://schemas.openxmlformats.org/officeDocument/2006/relationships/presProps" Target="presProps.xml" /><Relationship Id="rId12" Type="http://schemas.openxmlformats.org/officeDocument/2006/relationships/viewProps" Target="viewProps.xml" /><Relationship Id="rId13" Type="http://schemas.openxmlformats.org/officeDocument/2006/relationships/theme" Target="theme/theme1.xml" /><Relationship Id="rId14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84B28-3788-4915-AEDF-93D7F61362F5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A208F-3C0F-4A91-8A70-DC96F9A4BE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1933243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384B28-3788-4915-AEDF-93D7F61362F5}" type="datetimeFigureOut">
              <a:rPr lang="ru-RU" smtClean="0"/>
              <a:t>17.02.2022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0A208F-3C0F-4A91-8A70-DC96F9A4BE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0574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2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jpeg" /><Relationship Id="rId3" Type="http://schemas.openxmlformats.org/officeDocument/2006/relationships/image" Target="../media/image4.jpeg" /><Relationship Id="rId4" Type="http://schemas.openxmlformats.org/officeDocument/2006/relationships/image" Target="../media/image5.jpeg" /><Relationship Id="rId5" Type="http://schemas.openxmlformats.org/officeDocument/2006/relationships/image" Target="../media/image6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jpeg" /><Relationship Id="rId3" Type="http://schemas.openxmlformats.org/officeDocument/2006/relationships/image" Target="../media/image5.jpeg" /><Relationship Id="rId4" Type="http://schemas.openxmlformats.org/officeDocument/2006/relationships/image" Target="../media/image4.jpeg" /><Relationship Id="rId5" Type="http://schemas.openxmlformats.org/officeDocument/2006/relationships/image" Target="../media/image7.jpeg" /><Relationship Id="rId6" Type="http://schemas.openxmlformats.org/officeDocument/2006/relationships/image" Target="../media/image8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jpeg" /><Relationship Id="rId3" Type="http://schemas.openxmlformats.org/officeDocument/2006/relationships/image" Target="../media/image9.jpeg" /><Relationship Id="rId4" Type="http://schemas.openxmlformats.org/officeDocument/2006/relationships/image" Target="../media/image10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1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1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31194" y="1222345"/>
            <a:ext cx="7654412" cy="1325563"/>
          </a:xfrm>
        </p:spPr>
        <p:txBody>
          <a:bodyPr>
            <a:noAutofit/>
          </a:bodyPr>
          <a:lstStyle/>
          <a:p>
            <a:pPr algn="ctr"/>
            <a:r>
              <a:rPr lang="ru-RU" sz="3000" b="1" smtClean="0">
                <a:solidFill>
                  <a:srgbClr val="2C451B"/>
                </a:solidFill>
              </a:rPr>
              <a:t>«ФОРМИРОВАНИЕ ПОНЯТИЙНОГО АППАРАТА  У  ДОШКОЛЬНИКОВ СРЕДСТВАМИ ТЕАТРАЛЬНОЙ ДЕЯТЕЛЬНОСТИ  ЧЕРЕЗ ЗНАКОМСТВО И ИЗУЧЕНИЕ НАРОДНЫХ ТРАДИЦИЙ ПОВОЛЖЬЯ, ВЫРАЖЕННЫХ В ЛЕГЕНДАХ, ПРЕДАНИЯХ, СКАЗАНИЯХ» </a:t>
            </a:r>
            <a:endParaRPr lang="ru-RU" sz="3000" b="1">
              <a:solidFill>
                <a:srgbClr val="2C451B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16793" y="3283555"/>
            <a:ext cx="843607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i="1" smtClean="0">
              <a:solidFill>
                <a:srgbClr val="C00000"/>
              </a:solidFill>
            </a:endParaRPr>
          </a:p>
          <a:p>
            <a:pPr algn="ctr"/>
            <a:r>
              <a:rPr lang="ru-RU" sz="2400" b="1" i="1" smtClean="0">
                <a:solidFill>
                  <a:srgbClr val="C00000"/>
                </a:solidFill>
              </a:rPr>
              <a:t>из опыта работы музыкального руководителя </a:t>
            </a:r>
          </a:p>
          <a:p>
            <a:pPr algn="ctr"/>
            <a:r>
              <a:rPr lang="ru-RU" sz="2400" b="1" i="1" smtClean="0">
                <a:solidFill>
                  <a:srgbClr val="C00000"/>
                </a:solidFill>
              </a:rPr>
              <a:t>МАОУ д/с №210 «Ладушки»</a:t>
            </a:r>
          </a:p>
          <a:p>
            <a:pPr algn="ctr"/>
            <a:r>
              <a:rPr lang="ru-RU" sz="2400" b="1" i="1" smtClean="0">
                <a:solidFill>
                  <a:srgbClr val="C00000"/>
                </a:solidFill>
              </a:rPr>
              <a:t>Антипиной Светланы Николаевны</a:t>
            </a:r>
            <a:endParaRPr lang="ru-RU" sz="2400" b="1" i="1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5535684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93574" y="1542997"/>
            <a:ext cx="7949381" cy="1908126"/>
          </a:xfrm>
        </p:spPr>
        <p:txBody>
          <a:bodyPr>
            <a:noAutofit/>
          </a:bodyPr>
          <a:lstStyle/>
          <a:p>
            <a:pPr algn="ctr"/>
            <a:r>
              <a:rPr lang="ru-RU" sz="3600" b="1">
                <a:solidFill>
                  <a:srgbClr val="006600"/>
                </a:solidFill>
              </a:rPr>
              <a:t>Ребенок с детства приобщается к истокам народной культуры своего родного </a:t>
            </a:r>
            <a:r>
              <a:rPr lang="ru-RU" sz="3600" b="1" smtClean="0">
                <a:solidFill>
                  <a:srgbClr val="006600"/>
                </a:solidFill>
              </a:rPr>
              <a:t>края, </a:t>
            </a:r>
            <a:r>
              <a:rPr lang="ru-RU" sz="3600" b="1">
                <a:solidFill>
                  <a:srgbClr val="006600"/>
                </a:solidFill>
              </a:rPr>
              <a:t>мы поднимаем вопрос о возможности использования мифов и легенд для ознакомления детей с историей нашего </a:t>
            </a:r>
            <a:r>
              <a:rPr lang="ru-RU" sz="3600" b="1" smtClean="0">
                <a:solidFill>
                  <a:srgbClr val="006600"/>
                </a:solidFill>
              </a:rPr>
              <a:t>края, через театрализованную деятельность. </a:t>
            </a:r>
            <a:endParaRPr lang="ru-RU" sz="3600" b="1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1663849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194" y="722671"/>
            <a:ext cx="5958347" cy="412954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710517" y="584121"/>
            <a:ext cx="4409768" cy="4467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smtClean="0">
                <a:solidFill>
                  <a:srgbClr val="C00000"/>
                </a:solidFill>
              </a:rPr>
              <a:t> </a:t>
            </a:r>
            <a:r>
              <a:rPr lang="ru-RU" sz="2400" b="1">
                <a:solidFill>
                  <a:srgbClr val="C00000"/>
                </a:solidFill>
              </a:rPr>
              <a:t>Театральная игра - это самый распространённый вид детского творчества, она понятна и близка ребёнку. Участвуя в ней, дети знакомятся через музыку, образы, звуки, краски с окружающим миром. </a:t>
            </a:r>
          </a:p>
        </p:txBody>
      </p:sp>
    </p:spTree>
    <p:extLst>
      <p:ext uri="{BB962C8B-B14F-4D97-AF65-F5344CB8AC3E}">
        <p14:creationId xmlns:p14="http://schemas.microsoft.com/office/powerpoint/2010/main" xmlns="" val="2273985568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249851" cy="6857999"/>
          </a:xfrm>
        </p:spPr>
      </p:pic>
      <p:sp>
        <p:nvSpPr>
          <p:cNvPr id="5" name="Прямоугольник 4"/>
          <p:cNvSpPr/>
          <p:nvPr/>
        </p:nvSpPr>
        <p:spPr>
          <a:xfrm>
            <a:off x="2498333" y="421163"/>
            <a:ext cx="7531870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smtClean="0">
                <a:solidFill>
                  <a:srgbClr val="002060"/>
                </a:solidFill>
              </a:rPr>
              <a:t>«КУКЛЫ-ОБЕРЕГИ СЕМЕЙНОГО СЧАСТЬЯ»</a:t>
            </a:r>
          </a:p>
          <a:p>
            <a:endParaRPr lang="ru-RU" sz="3200" b="1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rcRect l="34347" t="69093" r="47522" b="-6160"/>
          <a:stretch>
            <a:fillRect/>
          </a:stretch>
        </p:blipFill>
        <p:spPr>
          <a:xfrm>
            <a:off x="7329948" y="1186061"/>
            <a:ext cx="3507073" cy="309016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rcRect l="40935" t="45317" r="46266" b="28258"/>
          <a:stretch>
            <a:fillRect/>
          </a:stretch>
        </p:blipFill>
        <p:spPr>
          <a:xfrm>
            <a:off x="9713857" y="3274689"/>
            <a:ext cx="1524414" cy="2003073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9209" y="1461194"/>
            <a:ext cx="6589907" cy="3782390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804950" y="5518716"/>
            <a:ext cx="1043332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>
                <a:solidFill>
                  <a:srgbClr val="C00000"/>
                </a:solidFill>
              </a:rPr>
              <a:t>инсценировка о традициях и культуре народов Поволжья, куклы напоминают нам о нашей богатой истории, связывают с нашими </a:t>
            </a:r>
            <a:r>
              <a:rPr lang="ru-RU" sz="2400" b="1" smtClean="0">
                <a:solidFill>
                  <a:srgbClr val="C00000"/>
                </a:solidFill>
              </a:rPr>
              <a:t>предками </a:t>
            </a:r>
            <a:endParaRPr lang="ru-RU" sz="2400" b="1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92786037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428" y="0"/>
            <a:ext cx="12192000" cy="6857999"/>
          </a:xfrm>
        </p:spPr>
      </p:pic>
      <p:sp>
        <p:nvSpPr>
          <p:cNvPr id="5" name="Прямоугольник 4"/>
          <p:cNvSpPr/>
          <p:nvPr/>
        </p:nvSpPr>
        <p:spPr>
          <a:xfrm>
            <a:off x="3517970" y="5834454"/>
            <a:ext cx="6496185" cy="1112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smtClean="0">
              <a:solidFill>
                <a:srgbClr val="002060"/>
              </a:solidFill>
            </a:endParaRPr>
          </a:p>
          <a:p>
            <a:endParaRPr lang="ru-RU" sz="3200" b="1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48512" y="416150"/>
            <a:ext cx="53389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solidFill>
                  <a:srgbClr val="C00000"/>
                </a:solidFill>
              </a:rPr>
              <a:t>Семейные </a:t>
            </a:r>
            <a:r>
              <a:rPr lang="ru-RU" sz="2400" b="1" err="1">
                <a:solidFill>
                  <a:srgbClr val="C00000"/>
                </a:solidFill>
              </a:rPr>
              <a:t>обережные куклы стали важной частью русской культуры. Считается, что они помогают в переломные моменты жизни, берегут детей от болезней, а всю семью от сглаза, ссор и завистников.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rcRect l="1791" r="12477"/>
          <a:stretch>
            <a:fillRect/>
          </a:stretch>
        </p:blipFill>
        <p:spPr>
          <a:xfrm>
            <a:off x="6434223" y="477347"/>
            <a:ext cx="4644631" cy="4879760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rcRect l="19617" t="13180" r="64726" b="45800"/>
          <a:stretch>
            <a:fillRect/>
          </a:stretch>
        </p:blipFill>
        <p:spPr>
          <a:xfrm>
            <a:off x="661430" y="3703844"/>
            <a:ext cx="2195110" cy="2550716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rcRect t="10989" b="8200"/>
          <a:stretch>
            <a:fillRect/>
          </a:stretch>
        </p:blipFill>
        <p:spPr>
          <a:xfrm>
            <a:off x="5289245" y="4739356"/>
            <a:ext cx="2043162" cy="1651116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22963" y="3129982"/>
            <a:ext cx="2451438" cy="1838578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xmlns="" val="4095129499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sp>
        <p:nvSpPr>
          <p:cNvPr id="5" name="Прямоугольник 4"/>
          <p:cNvSpPr/>
          <p:nvPr/>
        </p:nvSpPr>
        <p:spPr>
          <a:xfrm>
            <a:off x="2247430" y="5780782"/>
            <a:ext cx="18473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3200" b="1" smtClean="0">
              <a:solidFill>
                <a:srgbClr val="002060"/>
              </a:solidFill>
            </a:endParaRPr>
          </a:p>
          <a:p>
            <a:endParaRPr lang="ru-RU" sz="3200" b="1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41713" y="400090"/>
            <a:ext cx="581484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solidFill>
                  <a:srgbClr val="C00000"/>
                </a:solidFill>
              </a:rPr>
              <a:t>Родителям и педагогам важно </a:t>
            </a:r>
            <a:r>
              <a:rPr lang="ru-RU" sz="2400" b="1">
                <a:solidFill>
                  <a:srgbClr val="C00000"/>
                </a:solidFill>
              </a:rPr>
              <a:t>создать </a:t>
            </a:r>
            <a:r>
              <a:rPr lang="ru-RU" sz="2400" b="1" smtClean="0">
                <a:solidFill>
                  <a:srgbClr val="C00000"/>
                </a:solidFill>
              </a:rPr>
              <a:t>в семье и </a:t>
            </a:r>
            <a:r>
              <a:rPr lang="ru-RU" sz="2400" b="1">
                <a:solidFill>
                  <a:srgbClr val="C00000"/>
                </a:solidFill>
              </a:rPr>
              <a:t>детском коллективе атмосферу свободного выражения чувств и мыслей, разбудить фантазию детей, попытаться максимально реализовать их </a:t>
            </a:r>
            <a:r>
              <a:rPr lang="ru-RU" sz="2400" b="1" smtClean="0">
                <a:solidFill>
                  <a:srgbClr val="C00000"/>
                </a:solidFill>
              </a:rPr>
              <a:t>способности </a:t>
            </a:r>
            <a:endParaRPr lang="ru-RU" sz="2400" b="1">
              <a:solidFill>
                <a:srgbClr val="C0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007" y="2817572"/>
            <a:ext cx="5322843" cy="3332505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3259" y="889101"/>
            <a:ext cx="5039980" cy="3856942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xmlns="" val="597863075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669"/>
          <a:stretch>
            <a:fillRect/>
          </a:stretch>
        </p:blipFill>
        <p:spPr>
          <a:xfrm>
            <a:off x="411480" y="0"/>
            <a:ext cx="10043159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4232788" y="797510"/>
            <a:ext cx="6916994" cy="754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endParaRPr lang="ru-RU" sz="3200" b="1">
              <a:solidFill>
                <a:srgbClr val="C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72233" y="288379"/>
            <a:ext cx="743810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mtClean="0">
                <a:solidFill>
                  <a:srgbClr val="C00000"/>
                </a:solidFill>
              </a:rPr>
              <a:t>               РЕЗУЛЬТАТЫ ПРОДЕЛАННОЙ РАБОТЫ:</a:t>
            </a:r>
          </a:p>
          <a:p>
            <a:endParaRPr lang="ru-RU" sz="2400" b="1" i="1">
              <a:solidFill>
                <a:srgbClr val="002060"/>
              </a:solidFill>
            </a:endParaRPr>
          </a:p>
          <a:p>
            <a:r>
              <a:rPr lang="ru-RU" sz="2400" b="1" i="1">
                <a:solidFill>
                  <a:srgbClr val="002060"/>
                </a:solidFill>
              </a:rPr>
              <a:t>-дети овладели навыками выразительной речи, правилами поведения, этикета общения со сверстниками и взрослыми;</a:t>
            </a:r>
          </a:p>
          <a:p>
            <a:r>
              <a:rPr lang="ru-RU" sz="2400" b="1" i="1">
                <a:solidFill>
                  <a:srgbClr val="002060"/>
                </a:solidFill>
              </a:rPr>
              <a:t>-проявляют интерес к театральному искусству;</a:t>
            </a:r>
          </a:p>
          <a:p>
            <a:r>
              <a:rPr lang="ru-RU" sz="2400" b="1" i="1">
                <a:solidFill>
                  <a:srgbClr val="002060"/>
                </a:solidFill>
              </a:rPr>
              <a:t>-умеют передавать чувства, используя мимику, жест, интонацию;</a:t>
            </a:r>
          </a:p>
          <a:p>
            <a:r>
              <a:rPr lang="ru-RU" sz="2400" b="1" i="1">
                <a:solidFill>
                  <a:srgbClr val="002060"/>
                </a:solidFill>
              </a:rPr>
              <a:t>-самостоятельно исполняют и передают образы сказочных персонажей.</a:t>
            </a:r>
          </a:p>
        </p:txBody>
      </p:sp>
    </p:spTree>
    <p:extLst>
      <p:ext uri="{BB962C8B-B14F-4D97-AF65-F5344CB8AC3E}">
        <p14:creationId xmlns:p14="http://schemas.microsoft.com/office/powerpoint/2010/main" xmlns="" val="3450843669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4232788" y="797510"/>
            <a:ext cx="6916994" cy="44480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smtClean="0">
                <a:solidFill>
                  <a:srgbClr val="C00000"/>
                </a:solidFill>
              </a:rPr>
              <a:t>Заинтересовать </a:t>
            </a:r>
            <a:r>
              <a:rPr lang="ru-RU" sz="3200" b="1">
                <a:solidFill>
                  <a:srgbClr val="C00000"/>
                </a:solidFill>
              </a:rPr>
              <a:t>ребёнка сможет только увлечённый человек, поэтому наша главная цель – заинтересовать каждого дошкольника миром прекрасного, всячески поддерживая его малейшие успехи.</a:t>
            </a:r>
          </a:p>
        </p:txBody>
      </p:sp>
    </p:spTree>
    <p:extLst>
      <p:ext uri="{BB962C8B-B14F-4D97-AF65-F5344CB8AC3E}">
        <p14:creationId xmlns:p14="http://schemas.microsoft.com/office/powerpoint/2010/main" xmlns="" val="3206522098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>SPecialiST RePack</Company>
  <PresentationFormat>Произвольный</PresentationFormat>
  <Paragraphs>16</Paragraphs>
  <Slides>8</Slides>
  <Notes>0</Notes>
  <TotalTime>802</TotalTime>
  <HiddenSlides>0</HiddenSlides>
  <MMClips>0</MMClips>
  <ScaleCrop>0</ScaleCrop>
  <HeadingPairs>
    <vt:vector baseType="variant" size="6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baseType="lpstr" size="12">
      <vt:lpstr>Arial</vt:lpstr>
      <vt:lpstr>Calibri Light</vt:lpstr>
      <vt:lpstr>Calibri</vt:lpstr>
      <vt:lpstr>Тема Office</vt:lpstr>
      <vt:lpstr>«ФОРМИРОВАНИЕ ПОНЯТИЙНОГО АППАРАТА  У  ДОШКОЛЬНИКОВ СРЕДСТВАМИ ТЕАТРАЛЬНОЙ ДЕЯТЕЛЬНОСТИ  ЧЕРЕЗ ЗНАКОМСТВО И ИЗУЧЕНИЕ НАРОДНЫХ ТРАДИЦИЙ ПОВОЛЖЬЯ, ВЫРАЖЕННЫХ В ЛЕГЕНДАХ, ПРЕДАНИЯХ, СКАЗАНИЯХ» </vt:lpstr>
      <vt:lpstr>Ребенок с детства приобщается к истокам народной культуры своего родного края, мы поднимаем вопрос о возможности использования мифов и легенд для ознакомления детей с историей нашего края, через театрализованную деятельность.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Эльдо</dc:creator>
  <cp:lastModifiedBy>user</cp:lastModifiedBy>
  <cp:revision>42</cp:revision>
  <dcterms:created xsi:type="dcterms:W3CDTF">2022-01-23T05:36:06Z</dcterms:created>
  <dcterms:modified xsi:type="dcterms:W3CDTF">2023-01-30T17:04:42Z</dcterms:modified>
</cp:coreProperties>
</file>