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91" r:id="rId14"/>
    <p:sldId id="292" r:id="rId15"/>
    <p:sldId id="293" r:id="rId16"/>
    <p:sldId id="297" r:id="rId17"/>
    <p:sldId id="300" r:id="rId18"/>
    <p:sldId id="301" r:id="rId19"/>
    <p:sldId id="311" r:id="rId20"/>
    <p:sldId id="302" r:id="rId21"/>
    <p:sldId id="310" r:id="rId22"/>
    <p:sldId id="303" r:id="rId23"/>
    <p:sldId id="309" r:id="rId24"/>
    <p:sldId id="312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gif"/><Relationship Id="rId3" Type="http://schemas.openxmlformats.org/officeDocument/2006/relationships/slide" Target="slide13.xml"/><Relationship Id="rId7" Type="http://schemas.openxmlformats.org/officeDocument/2006/relationships/image" Target="../media/image2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4.xml"/><Relationship Id="rId5" Type="http://schemas.openxmlformats.org/officeDocument/2006/relationships/slide" Target="slide14.xml"/><Relationship Id="rId4" Type="http://schemas.openxmlformats.org/officeDocument/2006/relationships/slide" Target="slide1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Relationship Id="rId4" Type="http://schemas.openxmlformats.org/officeDocument/2006/relationships/slide" Target="slide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15158" y="2492896"/>
            <a:ext cx="8113696" cy="230832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МАТЕМАТИЧЕСКАЯ </a:t>
            </a:r>
          </a:p>
          <a:p>
            <a:pPr algn="ctr"/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ЭСТАФЕТА</a:t>
            </a:r>
          </a:p>
        </p:txBody>
      </p:sp>
    </p:spTree>
    <p:extLst>
      <p:ext uri="{BB962C8B-B14F-4D97-AF65-F5344CB8AC3E}">
        <p14:creationId xmlns="" xmlns:p14="http://schemas.microsoft.com/office/powerpoint/2010/main" val="305166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68313" y="274638"/>
            <a:ext cx="8218487" cy="185896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altLang="ru-RU" smtClean="0"/>
              <a:t> </a:t>
            </a:r>
            <a:r>
              <a:rPr lang="ru-RU" altLang="ru-RU" sz="4000" smtClean="0"/>
              <a:t>8. Углы этого треугольника равны.</a:t>
            </a:r>
            <a:endParaRPr lang="ru-RU" altLang="ru-RU" sz="4000"/>
          </a:p>
        </p:txBody>
      </p:sp>
      <p:graphicFrame>
        <p:nvGraphicFramePr>
          <p:cNvPr id="3" name="Group 3"/>
          <p:cNvGraphicFramePr>
            <a:graphicFrameLocks/>
          </p:cNvGraphicFramePr>
          <p:nvPr/>
        </p:nvGraphicFramePr>
        <p:xfrm>
          <a:off x="827088" y="2205038"/>
          <a:ext cx="7489825" cy="4032250"/>
        </p:xfrm>
        <a:graphic>
          <a:graphicData uri="http://schemas.openxmlformats.org/drawingml/2006/table">
            <a:tbl>
              <a:tblPr/>
              <a:tblGrid>
                <a:gridCol w="1062037"/>
                <a:gridCol w="2719388"/>
                <a:gridCol w="906462"/>
                <a:gridCol w="2801938"/>
              </a:tblGrid>
              <a:tr h="20161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Равнобедренный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  <a:endParaRPr kumimoji="0" lang="ru-RU" altLang="ru-RU" sz="6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Равносторонний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  <a:endParaRPr kumimoji="0" lang="ru-RU" altLang="ru-RU" sz="6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Тупоугольный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</a:t>
                      </a:r>
                      <a:endParaRPr kumimoji="0" lang="ru-RU" altLang="ru-RU" sz="6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Остроугольный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263542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68313" y="274638"/>
            <a:ext cx="8218487" cy="185896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altLang="ru-RU" sz="4000" smtClean="0"/>
              <a:t> </a:t>
            </a:r>
            <a:r>
              <a:rPr lang="ru-RU" altLang="ru-RU" sz="3600" smtClean="0"/>
              <a:t>9. Этот математический термин в переводе с греческого означает «струна»</a:t>
            </a:r>
            <a:endParaRPr lang="ru-RU" altLang="ru-RU" sz="3600"/>
          </a:p>
        </p:txBody>
      </p:sp>
      <p:graphicFrame>
        <p:nvGraphicFramePr>
          <p:cNvPr id="3" name="Group 3"/>
          <p:cNvGraphicFramePr>
            <a:graphicFrameLocks/>
          </p:cNvGraphicFramePr>
          <p:nvPr/>
        </p:nvGraphicFramePr>
        <p:xfrm>
          <a:off x="827088" y="2205038"/>
          <a:ext cx="7489825" cy="4032250"/>
        </p:xfrm>
        <a:graphic>
          <a:graphicData uri="http://schemas.openxmlformats.org/drawingml/2006/table">
            <a:tbl>
              <a:tblPr/>
              <a:tblGrid>
                <a:gridCol w="1062037"/>
                <a:gridCol w="2719388"/>
                <a:gridCol w="906462"/>
                <a:gridCol w="2801938"/>
              </a:tblGrid>
              <a:tr h="20161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Хорда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  <a:endParaRPr kumimoji="0" lang="ru-RU" altLang="ru-RU" sz="6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Прямая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  <a:endParaRPr kumimoji="0" lang="ru-RU" altLang="ru-RU" sz="6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Отрезок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</a:t>
                      </a:r>
                      <a:endParaRPr kumimoji="0" lang="ru-RU" altLang="ru-RU" sz="6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Луч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AutoShape 32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092825"/>
            <a:ext cx="433387" cy="431800"/>
          </a:xfrm>
          <a:prstGeom prst="actionButtonBeginning">
            <a:avLst/>
          </a:prstGeom>
          <a:solidFill>
            <a:srgbClr val="B7B7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34206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68313" y="274638"/>
            <a:ext cx="8218487" cy="185896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altLang="ru-RU" smtClean="0"/>
              <a:t> </a:t>
            </a:r>
            <a:r>
              <a:rPr lang="ru-RU" altLang="ru-RU" sz="4000" smtClean="0"/>
              <a:t>10. Какая наука не относится непосредственно к математике?</a:t>
            </a:r>
            <a:endParaRPr lang="ru-RU" altLang="ru-RU" sz="4000"/>
          </a:p>
        </p:txBody>
      </p:sp>
      <p:graphicFrame>
        <p:nvGraphicFramePr>
          <p:cNvPr id="3" name="Group 3"/>
          <p:cNvGraphicFramePr>
            <a:graphicFrameLocks/>
          </p:cNvGraphicFramePr>
          <p:nvPr/>
        </p:nvGraphicFramePr>
        <p:xfrm>
          <a:off x="827088" y="2205038"/>
          <a:ext cx="7489825" cy="4032250"/>
        </p:xfrm>
        <a:graphic>
          <a:graphicData uri="http://schemas.openxmlformats.org/drawingml/2006/table">
            <a:tbl>
              <a:tblPr/>
              <a:tblGrid>
                <a:gridCol w="1062037"/>
                <a:gridCol w="2719388"/>
                <a:gridCol w="906462"/>
                <a:gridCol w="2801938"/>
              </a:tblGrid>
              <a:tr h="20161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Геометрия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  <a:endParaRPr kumimoji="0" lang="ru-RU" altLang="ru-RU" sz="6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Тригонометрия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  <a:endParaRPr kumimoji="0" lang="ru-RU" altLang="ru-RU" sz="6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Комбинаторика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</a:t>
                      </a:r>
                      <a:endParaRPr kumimoji="0" lang="ru-RU" altLang="ru-RU" sz="6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Механика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15907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1773238"/>
            <a:ext cx="3181350" cy="47815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773238"/>
            <a:ext cx="2960687" cy="47212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00113" y="291888"/>
            <a:ext cx="7305461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5400" dirty="0" smtClean="0"/>
              <a:t>Пословицы и поговорки</a:t>
            </a:r>
            <a:endParaRPr lang="ru-RU" sz="5400" dirty="0"/>
          </a:p>
        </p:txBody>
      </p:sp>
    </p:spTree>
    <p:extLst>
      <p:ext uri="{BB962C8B-B14F-4D97-AF65-F5344CB8AC3E}">
        <p14:creationId xmlns="" xmlns:p14="http://schemas.microsoft.com/office/powerpoint/2010/main" val="3122255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Картинки по запросу спорт картинки детски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052736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20223" y="129406"/>
            <a:ext cx="4834721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5400" dirty="0" smtClean="0"/>
              <a:t>Весёлые старты</a:t>
            </a:r>
            <a:endParaRPr lang="ru-RU" sz="5400" dirty="0"/>
          </a:p>
        </p:txBody>
      </p:sp>
    </p:spTree>
    <p:extLst>
      <p:ext uri="{BB962C8B-B14F-4D97-AF65-F5344CB8AC3E}">
        <p14:creationId xmlns="" xmlns:p14="http://schemas.microsoft.com/office/powerpoint/2010/main" val="4053977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81405" y="129406"/>
            <a:ext cx="6312369" cy="156966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4800" dirty="0" smtClean="0"/>
              <a:t>Ответы на вопросы </a:t>
            </a:r>
          </a:p>
          <a:p>
            <a:pPr algn="ctr"/>
            <a:r>
              <a:rPr lang="ru-RU" sz="4800" dirty="0" smtClean="0"/>
              <a:t>по «Весёлым стартам»:</a:t>
            </a:r>
            <a:endParaRPr lang="ru-RU" sz="4800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755576" y="1844824"/>
            <a:ext cx="8229600" cy="4525963"/>
          </a:xfrm>
          <a:prstGeom prst="rect">
            <a:avLst/>
          </a:prstGeom>
          <a:noFill/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ru-RU" altLang="ru-RU" sz="2400" dirty="0" smtClean="0">
                <a:solidFill>
                  <a:srgbClr val="FF0000"/>
                </a:solidFill>
              </a:rPr>
              <a:t> </a:t>
            </a:r>
            <a:r>
              <a:rPr lang="ru-RU" altLang="ru-RU" sz="2400" i="1" dirty="0" smtClean="0">
                <a:solidFill>
                  <a:srgbClr val="FF0000"/>
                </a:solidFill>
              </a:rPr>
              <a:t>Сотая часть числа</a:t>
            </a:r>
            <a:r>
              <a:rPr lang="ru-RU" altLang="ru-RU" sz="2400" dirty="0" smtClean="0">
                <a:solidFill>
                  <a:srgbClr val="FF0000"/>
                </a:solidFill>
              </a:rPr>
              <a:t> </a:t>
            </a:r>
            <a:r>
              <a:rPr lang="ru-RU" altLang="ru-RU" sz="2400" b="1" dirty="0" smtClean="0">
                <a:solidFill>
                  <a:srgbClr val="FF0000"/>
                </a:solidFill>
              </a:rPr>
              <a:t>(процент)</a:t>
            </a:r>
          </a:p>
          <a:p>
            <a:pPr>
              <a:buFontTx/>
              <a:buNone/>
            </a:pPr>
            <a:r>
              <a:rPr lang="ru-RU" altLang="ru-RU" sz="2400" i="1" dirty="0" smtClean="0">
                <a:solidFill>
                  <a:srgbClr val="FF9933"/>
                </a:solidFill>
              </a:rPr>
              <a:t>Результат вычитания</a:t>
            </a:r>
            <a:r>
              <a:rPr lang="ru-RU" altLang="ru-RU" sz="2400" dirty="0" smtClean="0">
                <a:solidFill>
                  <a:srgbClr val="FF9933"/>
                </a:solidFill>
              </a:rPr>
              <a:t> </a:t>
            </a:r>
            <a:r>
              <a:rPr lang="ru-RU" altLang="ru-RU" sz="2400" b="1" dirty="0" smtClean="0">
                <a:solidFill>
                  <a:srgbClr val="FF9933"/>
                </a:solidFill>
              </a:rPr>
              <a:t>(разность)</a:t>
            </a:r>
            <a:r>
              <a:rPr lang="ru-RU" altLang="ru-RU" sz="2400" dirty="0" smtClean="0">
                <a:solidFill>
                  <a:srgbClr val="FF9933"/>
                </a:solidFill>
              </a:rPr>
              <a:t> </a:t>
            </a:r>
          </a:p>
          <a:p>
            <a:pPr>
              <a:buFontTx/>
              <a:buNone/>
            </a:pPr>
            <a:r>
              <a:rPr lang="ru-RU" altLang="ru-RU" sz="2400" dirty="0" smtClean="0">
                <a:solidFill>
                  <a:srgbClr val="009900"/>
                </a:solidFill>
              </a:rPr>
              <a:t> </a:t>
            </a:r>
            <a:r>
              <a:rPr lang="ru-RU" altLang="ru-RU" sz="2400" i="1" dirty="0" smtClean="0">
                <a:solidFill>
                  <a:srgbClr val="009900"/>
                </a:solidFill>
              </a:rPr>
              <a:t>Форма футбольного мяча</a:t>
            </a:r>
            <a:r>
              <a:rPr lang="ru-RU" altLang="ru-RU" sz="2400" dirty="0" smtClean="0">
                <a:solidFill>
                  <a:srgbClr val="009900"/>
                </a:solidFill>
              </a:rPr>
              <a:t> </a:t>
            </a:r>
            <a:r>
              <a:rPr lang="ru-RU" altLang="ru-RU" sz="2400" b="1" dirty="0" smtClean="0">
                <a:solidFill>
                  <a:srgbClr val="009900"/>
                </a:solidFill>
              </a:rPr>
              <a:t>(шар)</a:t>
            </a:r>
          </a:p>
          <a:p>
            <a:pPr>
              <a:buFontTx/>
              <a:buNone/>
            </a:pPr>
            <a:r>
              <a:rPr lang="ru-RU" altLang="ru-RU" sz="2400" dirty="0" smtClean="0">
                <a:solidFill>
                  <a:srgbClr val="0000FF"/>
                </a:solidFill>
              </a:rPr>
              <a:t> </a:t>
            </a:r>
            <a:r>
              <a:rPr lang="ru-RU" altLang="ru-RU" sz="2400" i="1" dirty="0" smtClean="0">
                <a:solidFill>
                  <a:srgbClr val="0000FF"/>
                </a:solidFill>
              </a:rPr>
              <a:t>Наибольшее двухзначное число</a:t>
            </a:r>
            <a:r>
              <a:rPr lang="ru-RU" altLang="ru-RU" sz="2400" dirty="0" smtClean="0">
                <a:solidFill>
                  <a:srgbClr val="0000FF"/>
                </a:solidFill>
              </a:rPr>
              <a:t> </a:t>
            </a:r>
            <a:r>
              <a:rPr lang="ru-RU" altLang="ru-RU" sz="2400" b="1" dirty="0" smtClean="0">
                <a:solidFill>
                  <a:srgbClr val="0000FF"/>
                </a:solidFill>
              </a:rPr>
              <a:t>(99)</a:t>
            </a:r>
          </a:p>
          <a:p>
            <a:pPr>
              <a:buFontTx/>
              <a:buNone/>
            </a:pPr>
            <a:r>
              <a:rPr lang="ru-RU" altLang="ru-RU" sz="2400" dirty="0" smtClean="0">
                <a:solidFill>
                  <a:srgbClr val="FF0000"/>
                </a:solidFill>
              </a:rPr>
              <a:t> </a:t>
            </a:r>
            <a:r>
              <a:rPr lang="ru-RU" altLang="ru-RU" sz="2400" i="1" dirty="0" smtClean="0">
                <a:solidFill>
                  <a:srgbClr val="FF0000"/>
                </a:solidFill>
              </a:rPr>
              <a:t>Сколько секунд в градусе</a:t>
            </a:r>
            <a:r>
              <a:rPr lang="ru-RU" altLang="ru-RU" sz="2400" dirty="0" smtClean="0">
                <a:solidFill>
                  <a:srgbClr val="FF0000"/>
                </a:solidFill>
              </a:rPr>
              <a:t> </a:t>
            </a:r>
            <a:r>
              <a:rPr lang="ru-RU" altLang="ru-RU" sz="2400" b="1" dirty="0" smtClean="0">
                <a:solidFill>
                  <a:srgbClr val="FF0000"/>
                </a:solidFill>
              </a:rPr>
              <a:t>(3600)</a:t>
            </a:r>
          </a:p>
          <a:p>
            <a:pPr>
              <a:buFontTx/>
              <a:buNone/>
            </a:pPr>
            <a:r>
              <a:rPr lang="ru-RU" altLang="ru-RU" sz="2400" dirty="0" smtClean="0">
                <a:solidFill>
                  <a:srgbClr val="009900"/>
                </a:solidFill>
              </a:rPr>
              <a:t> </a:t>
            </a:r>
            <a:r>
              <a:rPr lang="ru-RU" altLang="ru-RU" sz="2400" i="1" dirty="0" smtClean="0">
                <a:solidFill>
                  <a:srgbClr val="009900"/>
                </a:solidFill>
              </a:rPr>
              <a:t>Сколько нулей в записи числа миллиард</a:t>
            </a:r>
            <a:r>
              <a:rPr lang="ru-RU" altLang="ru-RU" sz="2400" dirty="0" smtClean="0">
                <a:solidFill>
                  <a:srgbClr val="009900"/>
                </a:solidFill>
              </a:rPr>
              <a:t> </a:t>
            </a:r>
            <a:r>
              <a:rPr lang="ru-RU" altLang="ru-RU" sz="2400" b="1" dirty="0" smtClean="0">
                <a:solidFill>
                  <a:srgbClr val="009900"/>
                </a:solidFill>
              </a:rPr>
              <a:t>(9)</a:t>
            </a:r>
          </a:p>
          <a:p>
            <a:pPr>
              <a:buFontTx/>
              <a:buNone/>
            </a:pPr>
            <a:r>
              <a:rPr lang="ru-RU" altLang="ru-RU" sz="2400" dirty="0" smtClean="0">
                <a:solidFill>
                  <a:srgbClr val="0000FF"/>
                </a:solidFill>
              </a:rPr>
              <a:t> </a:t>
            </a:r>
            <a:r>
              <a:rPr lang="ru-RU" altLang="ru-RU" sz="2400" i="1" dirty="0" smtClean="0">
                <a:solidFill>
                  <a:srgbClr val="0000FF"/>
                </a:solidFill>
              </a:rPr>
              <a:t>Какое число делится на все числа без остатка</a:t>
            </a:r>
            <a:r>
              <a:rPr lang="ru-RU" altLang="ru-RU" sz="2400" dirty="0" smtClean="0">
                <a:solidFill>
                  <a:srgbClr val="0000FF"/>
                </a:solidFill>
              </a:rPr>
              <a:t> </a:t>
            </a:r>
            <a:r>
              <a:rPr lang="ru-RU" altLang="ru-RU" sz="2400" b="1" dirty="0" smtClean="0">
                <a:solidFill>
                  <a:srgbClr val="0000FF"/>
                </a:solidFill>
              </a:rPr>
              <a:t>(0)</a:t>
            </a:r>
          </a:p>
          <a:p>
            <a:pPr>
              <a:buFontTx/>
              <a:buNone/>
            </a:pPr>
            <a:r>
              <a:rPr lang="ru-RU" altLang="ru-RU" sz="2400" dirty="0" smtClean="0">
                <a:solidFill>
                  <a:srgbClr val="FF0000"/>
                </a:solidFill>
              </a:rPr>
              <a:t> </a:t>
            </a:r>
            <a:r>
              <a:rPr lang="ru-RU" altLang="ru-RU" sz="2400" i="1" dirty="0" smtClean="0">
                <a:solidFill>
                  <a:srgbClr val="FF0000"/>
                </a:solidFill>
              </a:rPr>
              <a:t>Какое число не является ни простым, ни составным</a:t>
            </a:r>
            <a:r>
              <a:rPr lang="ru-RU" altLang="ru-RU" sz="2400" dirty="0" smtClean="0">
                <a:solidFill>
                  <a:srgbClr val="FF0000"/>
                </a:solidFill>
              </a:rPr>
              <a:t> </a:t>
            </a:r>
            <a:r>
              <a:rPr lang="ru-RU" altLang="ru-RU" sz="2400" b="1" dirty="0" smtClean="0">
                <a:solidFill>
                  <a:srgbClr val="FF0000"/>
                </a:solidFill>
              </a:rPr>
              <a:t>(1)</a:t>
            </a:r>
          </a:p>
          <a:p>
            <a:pPr>
              <a:buFontTx/>
              <a:buNone/>
            </a:pPr>
            <a:r>
              <a:rPr lang="ru-RU" altLang="ru-RU" sz="2400" dirty="0" smtClean="0">
                <a:solidFill>
                  <a:srgbClr val="FF9933"/>
                </a:solidFill>
              </a:rPr>
              <a:t> </a:t>
            </a:r>
            <a:r>
              <a:rPr lang="ru-RU" altLang="ru-RU" sz="2400" i="1" dirty="0" smtClean="0">
                <a:solidFill>
                  <a:srgbClr val="FF9933"/>
                </a:solidFill>
              </a:rPr>
              <a:t>Верное равенство двух частных</a:t>
            </a:r>
            <a:r>
              <a:rPr lang="ru-RU" altLang="ru-RU" sz="2400" dirty="0" smtClean="0">
                <a:solidFill>
                  <a:srgbClr val="FF9933"/>
                </a:solidFill>
              </a:rPr>
              <a:t> </a:t>
            </a:r>
            <a:r>
              <a:rPr lang="ru-RU" altLang="ru-RU" sz="2400" b="1" dirty="0" smtClean="0">
                <a:solidFill>
                  <a:srgbClr val="FF9933"/>
                </a:solidFill>
              </a:rPr>
              <a:t>(пропорция)</a:t>
            </a:r>
            <a:endParaRPr lang="ru-RU" altLang="ru-RU" sz="2400" b="1" dirty="0">
              <a:solidFill>
                <a:srgbClr val="FF9933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55958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6896" y="332656"/>
            <a:ext cx="9389640" cy="45259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ru-RU" altLang="ru-RU" sz="2400" dirty="0" smtClean="0">
                <a:solidFill>
                  <a:srgbClr val="009900"/>
                </a:solidFill>
              </a:rPr>
              <a:t> </a:t>
            </a:r>
            <a:r>
              <a:rPr lang="ru-RU" altLang="ru-RU" sz="2400" i="1" dirty="0" smtClean="0">
                <a:solidFill>
                  <a:srgbClr val="009900"/>
                </a:solidFill>
              </a:rPr>
              <a:t>Цель решения уравнения</a:t>
            </a:r>
            <a:r>
              <a:rPr lang="ru-RU" altLang="ru-RU" sz="2400" dirty="0" smtClean="0">
                <a:solidFill>
                  <a:srgbClr val="009900"/>
                </a:solidFill>
              </a:rPr>
              <a:t> </a:t>
            </a:r>
            <a:r>
              <a:rPr lang="ru-RU" altLang="ru-RU" sz="2400" b="1" dirty="0" smtClean="0">
                <a:solidFill>
                  <a:srgbClr val="009900"/>
                </a:solidFill>
              </a:rPr>
              <a:t>(корень)</a:t>
            </a:r>
          </a:p>
          <a:p>
            <a:pPr>
              <a:buFontTx/>
              <a:buNone/>
            </a:pPr>
            <a:r>
              <a:rPr lang="ru-RU" altLang="ru-RU" sz="2400" dirty="0" smtClean="0">
                <a:solidFill>
                  <a:srgbClr val="FF0000"/>
                </a:solidFill>
              </a:rPr>
              <a:t> </a:t>
            </a:r>
            <a:r>
              <a:rPr lang="ru-RU" altLang="ru-RU" sz="2400" i="1" dirty="0" smtClean="0">
                <a:solidFill>
                  <a:srgbClr val="FF0000"/>
                </a:solidFill>
              </a:rPr>
              <a:t>На сколько надо разделить 3, чтобы получить 6</a:t>
            </a:r>
            <a:r>
              <a:rPr lang="ru-RU" altLang="ru-RU" sz="2400" dirty="0" smtClean="0">
                <a:solidFill>
                  <a:srgbClr val="FF0000"/>
                </a:solidFill>
              </a:rPr>
              <a:t> </a:t>
            </a:r>
            <a:r>
              <a:rPr lang="ru-RU" altLang="ru-RU" sz="2400" b="1" dirty="0" smtClean="0">
                <a:solidFill>
                  <a:srgbClr val="FF0000"/>
                </a:solidFill>
              </a:rPr>
              <a:t>(на 0,5)</a:t>
            </a:r>
          </a:p>
          <a:p>
            <a:pPr>
              <a:buFontTx/>
              <a:buNone/>
            </a:pPr>
            <a:r>
              <a:rPr lang="ru-RU" altLang="ru-RU" sz="2400" i="1" dirty="0" smtClean="0">
                <a:solidFill>
                  <a:srgbClr val="FF9933"/>
                </a:solidFill>
              </a:rPr>
              <a:t>Сколько минут в трёх пятых часа</a:t>
            </a:r>
            <a:r>
              <a:rPr lang="ru-RU" altLang="ru-RU" sz="2400" dirty="0" smtClean="0">
                <a:solidFill>
                  <a:srgbClr val="FF9933"/>
                </a:solidFill>
              </a:rPr>
              <a:t> </a:t>
            </a:r>
            <a:r>
              <a:rPr lang="ru-RU" altLang="ru-RU" sz="2400" b="1" dirty="0" smtClean="0">
                <a:solidFill>
                  <a:srgbClr val="FF9933"/>
                </a:solidFill>
              </a:rPr>
              <a:t>(36)</a:t>
            </a:r>
          </a:p>
          <a:p>
            <a:pPr>
              <a:buFontTx/>
              <a:buNone/>
            </a:pPr>
            <a:r>
              <a:rPr lang="ru-RU" altLang="ru-RU" sz="2400" dirty="0" smtClean="0">
                <a:solidFill>
                  <a:srgbClr val="009900"/>
                </a:solidFill>
              </a:rPr>
              <a:t> </a:t>
            </a:r>
            <a:r>
              <a:rPr lang="ru-RU" altLang="ru-RU" sz="2400" i="1" dirty="0" smtClean="0">
                <a:solidFill>
                  <a:srgbClr val="009900"/>
                </a:solidFill>
              </a:rPr>
              <a:t>Деление числителя и знаменателя на одно и то же число</a:t>
            </a:r>
            <a:r>
              <a:rPr lang="ru-RU" altLang="ru-RU" sz="2400" dirty="0" smtClean="0">
                <a:solidFill>
                  <a:srgbClr val="009900"/>
                </a:solidFill>
              </a:rPr>
              <a:t> </a:t>
            </a:r>
            <a:r>
              <a:rPr lang="ru-RU" altLang="ru-RU" sz="2400" b="1" dirty="0" smtClean="0">
                <a:solidFill>
                  <a:srgbClr val="009900"/>
                </a:solidFill>
              </a:rPr>
              <a:t>(сокращение)</a:t>
            </a:r>
          </a:p>
          <a:p>
            <a:pPr>
              <a:buFontTx/>
              <a:buNone/>
            </a:pPr>
            <a:r>
              <a:rPr lang="ru-RU" altLang="ru-RU" sz="2400" dirty="0" smtClean="0">
                <a:solidFill>
                  <a:srgbClr val="0000FF"/>
                </a:solidFill>
              </a:rPr>
              <a:t> </a:t>
            </a:r>
            <a:r>
              <a:rPr lang="ru-RU" altLang="ru-RU" sz="2400" i="1" dirty="0" smtClean="0">
                <a:solidFill>
                  <a:srgbClr val="0000FF"/>
                </a:solidFill>
              </a:rPr>
              <a:t>Сколько получится десятков, если 2 десятка умножить на </a:t>
            </a:r>
          </a:p>
          <a:p>
            <a:pPr>
              <a:buFontTx/>
              <a:buNone/>
            </a:pPr>
            <a:r>
              <a:rPr lang="ru-RU" altLang="ru-RU" sz="2400" i="1" dirty="0" smtClean="0">
                <a:solidFill>
                  <a:srgbClr val="0000FF"/>
                </a:solidFill>
              </a:rPr>
              <a:t>      2 десятка</a:t>
            </a:r>
            <a:r>
              <a:rPr lang="ru-RU" altLang="ru-RU" sz="2400" dirty="0" smtClean="0">
                <a:solidFill>
                  <a:srgbClr val="0000FF"/>
                </a:solidFill>
              </a:rPr>
              <a:t> </a:t>
            </a:r>
            <a:r>
              <a:rPr lang="ru-RU" altLang="ru-RU" sz="2400" b="1" dirty="0" smtClean="0">
                <a:solidFill>
                  <a:srgbClr val="0000FF"/>
                </a:solidFill>
              </a:rPr>
              <a:t>(40 десятков)</a:t>
            </a:r>
          </a:p>
          <a:p>
            <a:pPr>
              <a:buFontTx/>
              <a:buNone/>
            </a:pPr>
            <a:r>
              <a:rPr lang="ru-RU" altLang="ru-RU" sz="2400" i="1" dirty="0" smtClean="0">
                <a:solidFill>
                  <a:srgbClr val="FF9933"/>
                </a:solidFill>
              </a:rPr>
              <a:t>Число, одна треть которого составляет 12</a:t>
            </a:r>
            <a:r>
              <a:rPr lang="ru-RU" altLang="ru-RU" sz="2400" dirty="0" smtClean="0">
                <a:solidFill>
                  <a:srgbClr val="FF9933"/>
                </a:solidFill>
              </a:rPr>
              <a:t> </a:t>
            </a:r>
            <a:r>
              <a:rPr lang="ru-RU" altLang="ru-RU" sz="2400" b="1" dirty="0" smtClean="0">
                <a:solidFill>
                  <a:srgbClr val="FF9933"/>
                </a:solidFill>
              </a:rPr>
              <a:t>(36)</a:t>
            </a:r>
          </a:p>
          <a:p>
            <a:pPr>
              <a:buFontTx/>
              <a:buNone/>
            </a:pPr>
            <a:r>
              <a:rPr lang="ru-RU" altLang="ru-RU" sz="2400" dirty="0" smtClean="0">
                <a:solidFill>
                  <a:srgbClr val="009900"/>
                </a:solidFill>
              </a:rPr>
              <a:t> </a:t>
            </a:r>
            <a:r>
              <a:rPr lang="ru-RU" altLang="ru-RU" sz="2400" i="1" dirty="0" smtClean="0">
                <a:solidFill>
                  <a:srgbClr val="009900"/>
                </a:solidFill>
              </a:rPr>
              <a:t>Название свойства сложения </a:t>
            </a:r>
            <a:r>
              <a:rPr lang="en-US" altLang="ru-RU" sz="2400" i="1" dirty="0" smtClean="0">
                <a:solidFill>
                  <a:srgbClr val="009900"/>
                </a:solidFill>
              </a:rPr>
              <a:t>(</a:t>
            </a:r>
            <a:r>
              <a:rPr lang="en-US" altLang="ru-RU" sz="2400" i="1" dirty="0" err="1" smtClean="0">
                <a:solidFill>
                  <a:srgbClr val="009900"/>
                </a:solidFill>
              </a:rPr>
              <a:t>a+b</a:t>
            </a:r>
            <a:r>
              <a:rPr lang="en-US" altLang="ru-RU" sz="2400" i="1" dirty="0" smtClean="0">
                <a:solidFill>
                  <a:srgbClr val="009900"/>
                </a:solidFill>
              </a:rPr>
              <a:t>)+c=a+(</a:t>
            </a:r>
            <a:r>
              <a:rPr lang="en-US" altLang="ru-RU" sz="2400" i="1" dirty="0" err="1" smtClean="0">
                <a:solidFill>
                  <a:srgbClr val="009900"/>
                </a:solidFill>
              </a:rPr>
              <a:t>b+c</a:t>
            </a:r>
            <a:r>
              <a:rPr lang="en-US" altLang="ru-RU" sz="2400" i="1" dirty="0" smtClean="0">
                <a:solidFill>
                  <a:srgbClr val="009900"/>
                </a:solidFill>
              </a:rPr>
              <a:t>)</a:t>
            </a:r>
            <a:r>
              <a:rPr lang="en-US" altLang="ru-RU" sz="2400" dirty="0" smtClean="0">
                <a:solidFill>
                  <a:srgbClr val="009900"/>
                </a:solidFill>
              </a:rPr>
              <a:t> </a:t>
            </a:r>
            <a:r>
              <a:rPr lang="ru-RU" altLang="ru-RU" sz="2400" b="1" dirty="0" smtClean="0">
                <a:solidFill>
                  <a:srgbClr val="009900"/>
                </a:solidFill>
              </a:rPr>
              <a:t>(сочетательное)</a:t>
            </a:r>
          </a:p>
          <a:p>
            <a:pPr>
              <a:buFontTx/>
              <a:buNone/>
            </a:pPr>
            <a:endParaRPr lang="ru-RU" altLang="ru-RU" sz="2000" b="1" dirty="0"/>
          </a:p>
        </p:txBody>
      </p:sp>
    </p:spTree>
    <p:extLst>
      <p:ext uri="{BB962C8B-B14F-4D97-AF65-F5344CB8AC3E}">
        <p14:creationId xmlns="" xmlns:p14="http://schemas.microsoft.com/office/powerpoint/2010/main" val="903349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://i46.fastpic.ru/big/2013/0617/81/ae34dc39974df10840754e1e4952728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856526"/>
            <a:ext cx="6006378" cy="60063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390640" y="129406"/>
            <a:ext cx="2493889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5400" dirty="0" smtClean="0"/>
              <a:t>РЕБУСЫ</a:t>
            </a:r>
            <a:endParaRPr lang="ru-RU" sz="5400" dirty="0"/>
          </a:p>
        </p:txBody>
      </p:sp>
    </p:spTree>
    <p:extLst>
      <p:ext uri="{BB962C8B-B14F-4D97-AF65-F5344CB8AC3E}">
        <p14:creationId xmlns="" xmlns:p14="http://schemas.microsoft.com/office/powerpoint/2010/main" val="2237764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MCj0308363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288" y="1268413"/>
            <a:ext cx="4670425" cy="5113337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6659563" y="1628775"/>
            <a:ext cx="2016125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 altLang="ru-RU" sz="10000">
                <a:latin typeface="Times New Roman" pitchFamily="18" charset="0"/>
              </a:rPr>
              <a:t>ма</a:t>
            </a:r>
          </a:p>
        </p:txBody>
      </p:sp>
      <p:sp>
        <p:nvSpPr>
          <p:cNvPr id="4" name="WordArt 8"/>
          <p:cNvSpPr>
            <a:spLocks noChangeArrowheads="1" noChangeShapeType="1" noTextEdit="1"/>
          </p:cNvSpPr>
          <p:nvPr/>
        </p:nvSpPr>
        <p:spPr bwMode="auto">
          <a:xfrm>
            <a:off x="6300788" y="3068638"/>
            <a:ext cx="1930400" cy="2717800"/>
          </a:xfrm>
          <a:prstGeom prst="rect">
            <a:avLst/>
          </a:prstGeom>
          <a:extLst>
            <a:ext uri="{AF507438-7753-43E0-B8FC-AC1667EBCBE1}">
              <a14:hiddenEffects xmlns=""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9600" kern="10">
                <a:ln w="9525"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Я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140200" y="0"/>
            <a:ext cx="1806575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sz="20000" b="1" dirty="0">
                <a:latin typeface="Times New Roman" pitchFamily="18" charset="0"/>
              </a:rPr>
              <a:t>,,</a:t>
            </a:r>
            <a:r>
              <a:rPr lang="ru-RU" altLang="ru-RU" sz="10000" dirty="0"/>
              <a:t> </a:t>
            </a:r>
          </a:p>
        </p:txBody>
      </p:sp>
      <p:sp>
        <p:nvSpPr>
          <p:cNvPr id="6" name="Прямоугольник 5">
            <a:hlinkClick r:id="rId3" action="ppaction://hlinksldjump"/>
          </p:cNvPr>
          <p:cNvSpPr/>
          <p:nvPr/>
        </p:nvSpPr>
        <p:spPr>
          <a:xfrm>
            <a:off x="6302098" y="116632"/>
            <a:ext cx="2146934" cy="83671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Ответ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2241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MCj0308363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288" y="1268413"/>
            <a:ext cx="4670425" cy="5113337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6659563" y="1628775"/>
            <a:ext cx="2016125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 altLang="ru-RU" sz="10000">
                <a:latin typeface="Times New Roman" pitchFamily="18" charset="0"/>
              </a:rPr>
              <a:t>ма</a:t>
            </a:r>
          </a:p>
        </p:txBody>
      </p:sp>
      <p:sp>
        <p:nvSpPr>
          <p:cNvPr id="4" name="WordArt 8"/>
          <p:cNvSpPr>
            <a:spLocks noChangeArrowheads="1" noChangeShapeType="1" noTextEdit="1"/>
          </p:cNvSpPr>
          <p:nvPr/>
        </p:nvSpPr>
        <p:spPr bwMode="auto">
          <a:xfrm>
            <a:off x="6300788" y="3068638"/>
            <a:ext cx="1930400" cy="2717800"/>
          </a:xfrm>
          <a:prstGeom prst="rect">
            <a:avLst/>
          </a:prstGeom>
          <a:extLst>
            <a:ext uri="{AF507438-7753-43E0-B8FC-AC1667EBCBE1}">
              <a14:hiddenEffects xmlns=""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9600" kern="10">
                <a:ln w="9525"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Я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140200" y="0"/>
            <a:ext cx="1806575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sz="20000" b="1" dirty="0">
                <a:latin typeface="Times New Roman" pitchFamily="18" charset="0"/>
              </a:rPr>
              <a:t>,,</a:t>
            </a:r>
            <a:r>
              <a:rPr lang="ru-RU" altLang="ru-RU" sz="10000" dirty="0"/>
              <a:t> 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0000"/>
                </a:solidFill>
              </a14:hiddenFill>
            </a:ext>
          </a:extLst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6000" b="1" smtClean="0">
                <a:solidFill>
                  <a:srgbClr val="FF0000"/>
                </a:solidFill>
              </a:rPr>
              <a:t>Ломаная</a:t>
            </a:r>
            <a:endParaRPr lang="ru-RU" altLang="ru-RU" sz="6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70686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hlinkClick r:id="rId2" action="ppaction://hlinksldjump"/>
          </p:cNvPr>
          <p:cNvSpPr/>
          <p:nvPr/>
        </p:nvSpPr>
        <p:spPr>
          <a:xfrm>
            <a:off x="0" y="5963166"/>
            <a:ext cx="9144000" cy="90872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>
                <a:solidFill>
                  <a:schemeClr val="tx1"/>
                </a:solidFill>
              </a:rPr>
              <a:t>1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>
            <a:hlinkClick r:id="rId3" action="ppaction://hlinksldjump"/>
          </p:cNvPr>
          <p:cNvSpPr/>
          <p:nvPr/>
        </p:nvSpPr>
        <p:spPr>
          <a:xfrm>
            <a:off x="1043608" y="5054446"/>
            <a:ext cx="8100392" cy="908720"/>
          </a:xfrm>
          <a:prstGeom prst="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chemeClr val="tx1"/>
                </a:solidFill>
              </a:rPr>
              <a:t>2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>
            <a:hlinkClick r:id="rId4" action="ppaction://hlinksldjump"/>
          </p:cNvPr>
          <p:cNvSpPr/>
          <p:nvPr/>
        </p:nvSpPr>
        <p:spPr>
          <a:xfrm>
            <a:off x="4788023" y="1439552"/>
            <a:ext cx="4374169" cy="9087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chemeClr val="tx1"/>
                </a:solidFill>
              </a:rPr>
              <a:t>6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>
            <a:hlinkClick r:id="" action="ppaction://noaction"/>
          </p:cNvPr>
          <p:cNvSpPr/>
          <p:nvPr/>
        </p:nvSpPr>
        <p:spPr>
          <a:xfrm>
            <a:off x="5796136" y="530832"/>
            <a:ext cx="3366056" cy="90872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chemeClr val="tx1"/>
                </a:solidFill>
              </a:rPr>
              <a:t>7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>
            <a:hlinkClick r:id="" action="ppaction://noaction"/>
          </p:cNvPr>
          <p:cNvSpPr/>
          <p:nvPr/>
        </p:nvSpPr>
        <p:spPr>
          <a:xfrm>
            <a:off x="3779912" y="2348272"/>
            <a:ext cx="5364088" cy="90872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chemeClr val="tx1"/>
                </a:solidFill>
              </a:rPr>
              <a:t>5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>
            <a:hlinkClick r:id="rId3" action="ppaction://hlinksldjump"/>
          </p:cNvPr>
          <p:cNvSpPr/>
          <p:nvPr/>
        </p:nvSpPr>
        <p:spPr>
          <a:xfrm>
            <a:off x="2051720" y="4145726"/>
            <a:ext cx="7095906" cy="90872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chemeClr val="tx1"/>
                </a:solidFill>
              </a:rPr>
              <a:t>3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>
            <a:hlinkClick r:id="rId5" action="ppaction://hlinksldjump"/>
          </p:cNvPr>
          <p:cNvSpPr/>
          <p:nvPr/>
        </p:nvSpPr>
        <p:spPr>
          <a:xfrm>
            <a:off x="2915816" y="3237006"/>
            <a:ext cx="6228184" cy="90872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chemeClr val="tx1"/>
                </a:solidFill>
              </a:rPr>
              <a:t>4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>
            <a:hlinkClick r:id="rId6" action="ppaction://hlinksldjump"/>
          </p:cNvPr>
          <p:cNvSpPr/>
          <p:nvPr/>
        </p:nvSpPr>
        <p:spPr>
          <a:xfrm>
            <a:off x="6910086" y="76472"/>
            <a:ext cx="2232248" cy="4543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финиш</a:t>
            </a:r>
            <a:endParaRPr lang="ru-RU" sz="900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://www.km-balance.ru/UserFiles/Image/Inventar/5-0058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205" y="6054993"/>
            <a:ext cx="725066" cy="72506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Похожее изображение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9908" y="-128396"/>
            <a:ext cx="1318382" cy="8640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72195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MCj0319100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549275"/>
            <a:ext cx="4638675" cy="540067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" name="Picture 6" descr="MCj0281800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3500438"/>
            <a:ext cx="3771900" cy="251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5795963" y="2565400"/>
            <a:ext cx="26289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sz="7000" b="1">
                <a:latin typeface="Times New Roman" pitchFamily="18" charset="0"/>
              </a:rPr>
              <a:t>П = Р</a:t>
            </a:r>
            <a:endParaRPr lang="ru-RU" altLang="ru-RU">
              <a:latin typeface="Times New Roman" pitchFamily="18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284663" y="-315913"/>
            <a:ext cx="1454150" cy="3140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sz="20000" b="1" dirty="0">
                <a:latin typeface="Times New Roman" pitchFamily="18" charset="0"/>
              </a:rPr>
              <a:t>,,</a:t>
            </a:r>
          </a:p>
        </p:txBody>
      </p:sp>
      <p:sp>
        <p:nvSpPr>
          <p:cNvPr id="7" name="Прямоугольник 6">
            <a:hlinkClick r:id="rId4" action="ppaction://hlinksldjump"/>
          </p:cNvPr>
          <p:cNvSpPr/>
          <p:nvPr/>
        </p:nvSpPr>
        <p:spPr>
          <a:xfrm>
            <a:off x="6302098" y="116632"/>
            <a:ext cx="2146934" cy="83671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Ответ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5471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MCj0319100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549275"/>
            <a:ext cx="4638675" cy="540067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" name="Picture 6" descr="MCj0281800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3500438"/>
            <a:ext cx="3771900" cy="251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5795963" y="2565400"/>
            <a:ext cx="26289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sz="7000" b="1">
                <a:latin typeface="Times New Roman" pitchFamily="18" charset="0"/>
              </a:rPr>
              <a:t>П = Р</a:t>
            </a:r>
            <a:endParaRPr lang="ru-RU" altLang="ru-RU">
              <a:latin typeface="Times New Roman" pitchFamily="18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284663" y="-315913"/>
            <a:ext cx="1454150" cy="3140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sz="20000" b="1" dirty="0">
                <a:latin typeface="Times New Roman" pitchFamily="18" charset="0"/>
              </a:rPr>
              <a:t>,,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539750" y="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6000" b="1" smtClean="0">
                <a:solidFill>
                  <a:srgbClr val="FF0000"/>
                </a:solidFill>
              </a:rPr>
              <a:t>Корень</a:t>
            </a:r>
            <a:endParaRPr lang="ru-RU" altLang="ru-RU" sz="6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09372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MCj0310890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19475" y="836613"/>
            <a:ext cx="2644775" cy="475297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Rectangle 12"/>
          <p:cNvSpPr>
            <a:spLocks noChangeArrowheads="1"/>
          </p:cNvSpPr>
          <p:nvPr/>
        </p:nvSpPr>
        <p:spPr bwMode="auto">
          <a:xfrm>
            <a:off x="5940425" y="0"/>
            <a:ext cx="1454150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sz="20000" b="1">
                <a:latin typeface="Times New Roman" pitchFamily="18" charset="0"/>
              </a:rPr>
              <a:t>,,</a:t>
            </a:r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200900" y="2420938"/>
            <a:ext cx="1943100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 altLang="ru-RU" sz="20000" b="1" dirty="0">
                <a:latin typeface="Times New Roman" pitchFamily="18" charset="0"/>
              </a:rPr>
              <a:t>ь</a:t>
            </a:r>
          </a:p>
        </p:txBody>
      </p:sp>
      <p:sp>
        <p:nvSpPr>
          <p:cNvPr id="5" name="Rectangle 14"/>
          <p:cNvSpPr>
            <a:spLocks noChangeArrowheads="1"/>
          </p:cNvSpPr>
          <p:nvPr/>
        </p:nvSpPr>
        <p:spPr bwMode="auto">
          <a:xfrm>
            <a:off x="539750" y="2205038"/>
            <a:ext cx="1454150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sz="20000" b="1">
                <a:latin typeface="Times New Roman" pitchFamily="18" charset="0"/>
              </a:rPr>
              <a:t>2</a:t>
            </a: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1763713" y="549275"/>
            <a:ext cx="1454150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sz="20000" b="1">
                <a:latin typeface="Times New Roman" pitchFamily="18" charset="0"/>
              </a:rPr>
              <a:t>,,</a:t>
            </a:r>
          </a:p>
        </p:txBody>
      </p:sp>
      <p:sp>
        <p:nvSpPr>
          <p:cNvPr id="9" name="Прямоугольник 8">
            <a:hlinkClick r:id="rId3" action="ppaction://hlinksldjump"/>
          </p:cNvPr>
          <p:cNvSpPr/>
          <p:nvPr/>
        </p:nvSpPr>
        <p:spPr>
          <a:xfrm>
            <a:off x="6302098" y="116632"/>
            <a:ext cx="2146934" cy="83671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Ответ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70172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MCj0310890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19475" y="836613"/>
            <a:ext cx="2644775" cy="475297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Rectangle 12"/>
          <p:cNvSpPr>
            <a:spLocks noChangeArrowheads="1"/>
          </p:cNvSpPr>
          <p:nvPr/>
        </p:nvSpPr>
        <p:spPr bwMode="auto">
          <a:xfrm>
            <a:off x="5940425" y="0"/>
            <a:ext cx="1454150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sz="20000" b="1">
                <a:latin typeface="Times New Roman" pitchFamily="18" charset="0"/>
              </a:rPr>
              <a:t>,,</a:t>
            </a:r>
          </a:p>
        </p:txBody>
      </p:sp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7200900" y="2420938"/>
            <a:ext cx="1943100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 altLang="ru-RU" sz="20000" b="1" dirty="0">
                <a:latin typeface="Times New Roman" pitchFamily="18" charset="0"/>
              </a:rPr>
              <a:t>ь</a:t>
            </a:r>
          </a:p>
        </p:txBody>
      </p:sp>
      <p:sp>
        <p:nvSpPr>
          <p:cNvPr id="5" name="Rectangle 14"/>
          <p:cNvSpPr>
            <a:spLocks noChangeArrowheads="1"/>
          </p:cNvSpPr>
          <p:nvPr/>
        </p:nvSpPr>
        <p:spPr bwMode="auto">
          <a:xfrm>
            <a:off x="539750" y="2205038"/>
            <a:ext cx="1454150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sz="20000" b="1">
                <a:latin typeface="Times New Roman" pitchFamily="18" charset="0"/>
              </a:rPr>
              <a:t>2</a:t>
            </a: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1763713" y="549275"/>
            <a:ext cx="1454150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sz="20000" b="1" dirty="0">
                <a:latin typeface="Times New Roman" pitchFamily="18" charset="0"/>
              </a:rPr>
              <a:t>,,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468313" y="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6000" b="1" smtClean="0">
                <a:solidFill>
                  <a:srgbClr val="FF0000"/>
                </a:solidFill>
              </a:rPr>
              <a:t>Дробь</a:t>
            </a:r>
            <a:endParaRPr lang="ru-RU" altLang="ru-RU" sz="6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0220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Картинки по запросу финиш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5155" y="3501008"/>
            <a:ext cx="2641898" cy="198358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Картинки по запросу финиш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0"/>
            <a:ext cx="7757120" cy="775712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56521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197346"/>
            <a:ext cx="871296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600" dirty="0" smtClean="0"/>
              <a:t> </a:t>
            </a:r>
            <a:r>
              <a:rPr lang="ru-RU" altLang="ru-RU" sz="3200" dirty="0" smtClean="0"/>
              <a:t>1. Отрезок, соединяющий вершину треугольника с серединой противоположной стороны.</a:t>
            </a:r>
            <a:endParaRPr lang="ru-RU" sz="3200" dirty="0"/>
          </a:p>
        </p:txBody>
      </p:sp>
      <p:graphicFrame>
        <p:nvGraphicFramePr>
          <p:cNvPr id="4" name="Group 31"/>
          <p:cNvGraphicFramePr>
            <a:graphicFrameLocks/>
          </p:cNvGraphicFramePr>
          <p:nvPr/>
        </p:nvGraphicFramePr>
        <p:xfrm>
          <a:off x="827088" y="2205038"/>
          <a:ext cx="7489825" cy="4032250"/>
        </p:xfrm>
        <a:graphic>
          <a:graphicData uri="http://schemas.openxmlformats.org/drawingml/2006/table">
            <a:tbl>
              <a:tblPr/>
              <a:tblGrid>
                <a:gridCol w="1062037"/>
                <a:gridCol w="2719388"/>
                <a:gridCol w="906462"/>
                <a:gridCol w="2801938"/>
              </a:tblGrid>
              <a:tr h="20161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6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Биссектриса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  <a:endParaRPr kumimoji="0" lang="ru-RU" altLang="ru-RU" sz="6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Высота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  <a:endParaRPr kumimoji="0" lang="ru-RU" altLang="ru-RU" sz="6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Медиана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</a:t>
                      </a:r>
                      <a:endParaRPr kumimoji="0" lang="ru-RU" altLang="ru-RU" sz="6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4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Радиус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02735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68313" y="274638"/>
            <a:ext cx="8218487" cy="185896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altLang="ru-RU" smtClean="0"/>
              <a:t> </a:t>
            </a:r>
            <a:r>
              <a:rPr lang="ru-RU" altLang="ru-RU" sz="4000" smtClean="0"/>
              <a:t>2. Биссектриса угла – это...</a:t>
            </a:r>
            <a:br>
              <a:rPr lang="ru-RU" altLang="ru-RU" sz="4000" smtClean="0"/>
            </a:br>
            <a:endParaRPr lang="ru-RU" altLang="ru-RU" sz="4000" dirty="0"/>
          </a:p>
        </p:txBody>
      </p:sp>
      <p:graphicFrame>
        <p:nvGraphicFramePr>
          <p:cNvPr id="3" name="Group 3"/>
          <p:cNvGraphicFramePr>
            <a:graphicFrameLocks/>
          </p:cNvGraphicFramePr>
          <p:nvPr/>
        </p:nvGraphicFramePr>
        <p:xfrm>
          <a:off x="827088" y="2205038"/>
          <a:ext cx="7489825" cy="4032250"/>
        </p:xfrm>
        <a:graphic>
          <a:graphicData uri="http://schemas.openxmlformats.org/drawingml/2006/table">
            <a:tbl>
              <a:tblPr/>
              <a:tblGrid>
                <a:gridCol w="1062037"/>
                <a:gridCol w="2719388"/>
                <a:gridCol w="906462"/>
                <a:gridCol w="2801938"/>
              </a:tblGrid>
              <a:tr h="20161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Отрезок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  <a:endParaRPr kumimoji="0" lang="ru-RU" altLang="ru-RU" sz="6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Хорда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  <a:endParaRPr kumimoji="0" lang="ru-RU" altLang="ru-RU" sz="6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Прямая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</a:t>
                      </a:r>
                      <a:endParaRPr kumimoji="0" lang="ru-RU" altLang="ru-RU" sz="6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Луч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905396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68313" y="274638"/>
            <a:ext cx="8218487" cy="185896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altLang="ru-RU" sz="4000" smtClean="0"/>
              <a:t> </a:t>
            </a:r>
            <a:r>
              <a:rPr lang="ru-RU" altLang="ru-RU" sz="3600" smtClean="0"/>
              <a:t>3. В чём измеряется площадь земли?</a:t>
            </a:r>
            <a:br>
              <a:rPr lang="ru-RU" altLang="ru-RU" sz="3600" smtClean="0"/>
            </a:br>
            <a:endParaRPr lang="ru-RU" altLang="ru-RU" sz="3600"/>
          </a:p>
        </p:txBody>
      </p:sp>
      <p:graphicFrame>
        <p:nvGraphicFramePr>
          <p:cNvPr id="3" name="Group 3"/>
          <p:cNvGraphicFramePr>
            <a:graphicFrameLocks/>
          </p:cNvGraphicFramePr>
          <p:nvPr/>
        </p:nvGraphicFramePr>
        <p:xfrm>
          <a:off x="827088" y="2205038"/>
          <a:ext cx="7489825" cy="4032250"/>
        </p:xfrm>
        <a:graphic>
          <a:graphicData uri="http://schemas.openxmlformats.org/drawingml/2006/table">
            <a:tbl>
              <a:tblPr/>
              <a:tblGrid>
                <a:gridCol w="1062037"/>
                <a:gridCol w="2719388"/>
                <a:gridCol w="906462"/>
                <a:gridCol w="2801938"/>
              </a:tblGrid>
              <a:tr h="20161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 килограммах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  <a:endParaRPr kumimoji="0" lang="ru-RU" altLang="ru-RU" sz="6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 метрах кубических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  <a:endParaRPr kumimoji="0" lang="ru-RU" altLang="ru-RU" sz="6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 арах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</a:t>
                      </a:r>
                      <a:endParaRPr kumimoji="0" lang="ru-RU" altLang="ru-RU" sz="6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 минутах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53151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68313" y="274638"/>
            <a:ext cx="8218487" cy="185896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altLang="ru-RU" sz="4000" smtClean="0"/>
              <a:t> </a:t>
            </a:r>
            <a:r>
              <a:rPr lang="ru-RU" altLang="ru-RU" sz="3600" smtClean="0"/>
              <a:t>4. Самый большой отрезок, соединяющий две точки окружности.</a:t>
            </a:r>
            <a:endParaRPr lang="ru-RU" altLang="ru-RU" sz="3600"/>
          </a:p>
        </p:txBody>
      </p:sp>
      <p:graphicFrame>
        <p:nvGraphicFramePr>
          <p:cNvPr id="3" name="Group 3"/>
          <p:cNvGraphicFramePr>
            <a:graphicFrameLocks/>
          </p:cNvGraphicFramePr>
          <p:nvPr/>
        </p:nvGraphicFramePr>
        <p:xfrm>
          <a:off x="827088" y="2205038"/>
          <a:ext cx="7489825" cy="4032250"/>
        </p:xfrm>
        <a:graphic>
          <a:graphicData uri="http://schemas.openxmlformats.org/drawingml/2006/table">
            <a:tbl>
              <a:tblPr/>
              <a:tblGrid>
                <a:gridCol w="1062037"/>
                <a:gridCol w="2719388"/>
                <a:gridCol w="906462"/>
                <a:gridCol w="2801938"/>
              </a:tblGrid>
              <a:tr h="20161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Диаметр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  <a:endParaRPr kumimoji="0" lang="ru-RU" altLang="ru-RU" sz="6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Хорда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  <a:endParaRPr kumimoji="0" lang="ru-RU" altLang="ru-RU" sz="6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Дуга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</a:t>
                      </a:r>
                      <a:endParaRPr kumimoji="0" lang="ru-RU" altLang="ru-RU" sz="6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Радиус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68239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68313" y="274638"/>
            <a:ext cx="8218487" cy="185896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altLang="ru-RU" smtClean="0"/>
              <a:t> </a:t>
            </a:r>
            <a:r>
              <a:rPr lang="ru-RU" altLang="ru-RU" sz="4000" smtClean="0"/>
              <a:t>5. Труд Евклида «Начала» посвящён …</a:t>
            </a:r>
            <a:endParaRPr lang="ru-RU" altLang="ru-RU" sz="4000"/>
          </a:p>
        </p:txBody>
      </p:sp>
      <p:graphicFrame>
        <p:nvGraphicFramePr>
          <p:cNvPr id="3" name="Group 3"/>
          <p:cNvGraphicFramePr>
            <a:graphicFrameLocks/>
          </p:cNvGraphicFramePr>
          <p:nvPr/>
        </p:nvGraphicFramePr>
        <p:xfrm>
          <a:off x="827088" y="2205038"/>
          <a:ext cx="7489825" cy="4032250"/>
        </p:xfrm>
        <a:graphic>
          <a:graphicData uri="http://schemas.openxmlformats.org/drawingml/2006/table">
            <a:tbl>
              <a:tblPr/>
              <a:tblGrid>
                <a:gridCol w="1062037"/>
                <a:gridCol w="2719388"/>
                <a:gridCol w="906462"/>
                <a:gridCol w="2801938"/>
              </a:tblGrid>
              <a:tr h="20161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Географии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  <a:endParaRPr kumimoji="0" lang="ru-RU" altLang="ru-RU" sz="6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Геометрии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  <a:endParaRPr kumimoji="0" lang="ru-RU" altLang="ru-RU" sz="6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Алгебре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</a:t>
                      </a:r>
                      <a:endParaRPr kumimoji="0" lang="ru-RU" altLang="ru-RU" sz="6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Арифметике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014335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68313" y="274638"/>
            <a:ext cx="8218487" cy="185896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altLang="ru-RU" sz="4000" smtClean="0"/>
              <a:t> 6</a:t>
            </a:r>
            <a:r>
              <a:rPr lang="ru-RU" altLang="ru-RU" sz="3600" smtClean="0"/>
              <a:t>. По какому признаку равны треугольники</a:t>
            </a:r>
            <a:br>
              <a:rPr lang="ru-RU" altLang="ru-RU" sz="3600" smtClean="0"/>
            </a:br>
            <a:endParaRPr lang="ru-RU" altLang="ru-RU" sz="3600"/>
          </a:p>
        </p:txBody>
      </p:sp>
      <p:graphicFrame>
        <p:nvGraphicFramePr>
          <p:cNvPr id="3" name="Group 3"/>
          <p:cNvGraphicFramePr>
            <a:graphicFrameLocks/>
          </p:cNvGraphicFramePr>
          <p:nvPr/>
        </p:nvGraphicFramePr>
        <p:xfrm>
          <a:off x="827088" y="2205038"/>
          <a:ext cx="7489825" cy="4032250"/>
        </p:xfrm>
        <a:graphic>
          <a:graphicData uri="http://schemas.openxmlformats.org/drawingml/2006/table">
            <a:tbl>
              <a:tblPr/>
              <a:tblGrid>
                <a:gridCol w="1062037"/>
                <a:gridCol w="2719388"/>
                <a:gridCol w="906462"/>
                <a:gridCol w="2801938"/>
              </a:tblGrid>
              <a:tr h="20161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 </a:t>
                      </a:r>
                      <a:r>
                        <a:rPr kumimoji="0" lang="en-US" alt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</a:t>
                      </a:r>
                      <a:endParaRPr kumimoji="0" lang="ru-RU" alt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  <a:endParaRPr kumimoji="0" lang="ru-RU" altLang="ru-RU" sz="6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 </a:t>
                      </a:r>
                      <a:r>
                        <a:rPr kumimoji="0" lang="en-US" alt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III</a:t>
                      </a:r>
                      <a:endParaRPr kumimoji="0" lang="ru-RU" alt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  <a:endParaRPr kumimoji="0" lang="ru-RU" altLang="ru-RU" sz="6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 </a:t>
                      </a:r>
                      <a:r>
                        <a:rPr kumimoji="0" lang="en-US" alt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II</a:t>
                      </a:r>
                      <a:endParaRPr kumimoji="0" lang="ru-RU" alt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</a:t>
                      </a:r>
                      <a:endParaRPr kumimoji="0" lang="ru-RU" altLang="ru-RU" sz="6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 </a:t>
                      </a:r>
                      <a:r>
                        <a:rPr kumimoji="0" lang="en-US" alt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IV</a:t>
                      </a:r>
                      <a:endParaRPr kumimoji="0" lang="ru-RU" alt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Line 20"/>
          <p:cNvSpPr>
            <a:spLocks noChangeShapeType="1"/>
          </p:cNvSpPr>
          <p:nvPr/>
        </p:nvSpPr>
        <p:spPr bwMode="auto">
          <a:xfrm>
            <a:off x="4284663" y="1052513"/>
            <a:ext cx="2951162" cy="863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" name="Line 22"/>
          <p:cNvSpPr>
            <a:spLocks noChangeShapeType="1"/>
          </p:cNvSpPr>
          <p:nvPr/>
        </p:nvSpPr>
        <p:spPr bwMode="auto">
          <a:xfrm>
            <a:off x="5795963" y="981075"/>
            <a:ext cx="0" cy="10080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Line 23"/>
          <p:cNvSpPr>
            <a:spLocks noChangeShapeType="1"/>
          </p:cNvSpPr>
          <p:nvPr/>
        </p:nvSpPr>
        <p:spPr bwMode="auto">
          <a:xfrm flipV="1">
            <a:off x="4284663" y="981075"/>
            <a:ext cx="1511300" cy="714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" name="Line 25"/>
          <p:cNvSpPr>
            <a:spLocks noChangeShapeType="1"/>
          </p:cNvSpPr>
          <p:nvPr/>
        </p:nvSpPr>
        <p:spPr bwMode="auto">
          <a:xfrm flipH="1">
            <a:off x="5795963" y="1916113"/>
            <a:ext cx="1439862" cy="730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" name="Line 26"/>
          <p:cNvSpPr>
            <a:spLocks noChangeShapeType="1"/>
          </p:cNvSpPr>
          <p:nvPr/>
        </p:nvSpPr>
        <p:spPr bwMode="auto">
          <a:xfrm flipH="1">
            <a:off x="5292725" y="1268413"/>
            <a:ext cx="71438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" name="Line 27"/>
          <p:cNvSpPr>
            <a:spLocks noChangeShapeType="1"/>
          </p:cNvSpPr>
          <p:nvPr/>
        </p:nvSpPr>
        <p:spPr bwMode="auto">
          <a:xfrm flipH="1">
            <a:off x="6300788" y="1557338"/>
            <a:ext cx="71437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" name="Line 32"/>
          <p:cNvSpPr>
            <a:spLocks noChangeShapeType="1"/>
          </p:cNvSpPr>
          <p:nvPr/>
        </p:nvSpPr>
        <p:spPr bwMode="auto">
          <a:xfrm>
            <a:off x="4716463" y="1052513"/>
            <a:ext cx="0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" name="Line 33"/>
          <p:cNvSpPr>
            <a:spLocks noChangeShapeType="1"/>
          </p:cNvSpPr>
          <p:nvPr/>
        </p:nvSpPr>
        <p:spPr bwMode="auto">
          <a:xfrm>
            <a:off x="6877050" y="1773238"/>
            <a:ext cx="0" cy="1428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50713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68313" y="274638"/>
            <a:ext cx="8218487" cy="185896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altLang="ru-RU" sz="4000" smtClean="0"/>
              <a:t> </a:t>
            </a:r>
            <a:r>
              <a:rPr lang="en-US" altLang="ru-RU" sz="3600" smtClean="0"/>
              <a:t>7</a:t>
            </a:r>
            <a:r>
              <a:rPr lang="ru-RU" altLang="ru-RU" sz="3600" smtClean="0"/>
              <a:t>. Сколько пар смежных углов образуется при пересечении двух прямых</a:t>
            </a:r>
            <a:endParaRPr lang="ru-RU" altLang="ru-RU" sz="3600"/>
          </a:p>
        </p:txBody>
      </p:sp>
      <p:graphicFrame>
        <p:nvGraphicFramePr>
          <p:cNvPr id="3" name="Group 3"/>
          <p:cNvGraphicFramePr>
            <a:graphicFrameLocks/>
          </p:cNvGraphicFramePr>
          <p:nvPr/>
        </p:nvGraphicFramePr>
        <p:xfrm>
          <a:off x="827088" y="2205038"/>
          <a:ext cx="7489825" cy="4032250"/>
        </p:xfrm>
        <a:graphic>
          <a:graphicData uri="http://schemas.openxmlformats.org/drawingml/2006/table">
            <a:tbl>
              <a:tblPr/>
              <a:tblGrid>
                <a:gridCol w="1062037"/>
                <a:gridCol w="2719388"/>
                <a:gridCol w="906462"/>
                <a:gridCol w="2801938"/>
              </a:tblGrid>
              <a:tr h="20161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  <a:endParaRPr kumimoji="0" lang="ru-RU" altLang="ru-RU" sz="6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  <a:endParaRPr kumimoji="0" lang="ru-RU" altLang="ru-RU" sz="6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6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</a:t>
                      </a:r>
                      <a:endParaRPr kumimoji="0" lang="ru-RU" altLang="ru-RU" sz="6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347121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408</Words>
  <Application>Microsoft Office PowerPoint</Application>
  <PresentationFormat>Экран (4:3)</PresentationFormat>
  <Paragraphs>226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Machine</cp:lastModifiedBy>
  <cp:revision>14</cp:revision>
  <dcterms:created xsi:type="dcterms:W3CDTF">2016-11-23T09:15:53Z</dcterms:created>
  <dcterms:modified xsi:type="dcterms:W3CDTF">2023-01-29T05:12:03Z</dcterms:modified>
</cp:coreProperties>
</file>