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65" r:id="rId6"/>
    <p:sldId id="271" r:id="rId7"/>
    <p:sldId id="266" r:id="rId8"/>
    <p:sldId id="258" r:id="rId9"/>
    <p:sldId id="264" r:id="rId10"/>
    <p:sldId id="270" r:id="rId11"/>
    <p:sldId id="269" r:id="rId12"/>
    <p:sldId id="260" r:id="rId13"/>
    <p:sldId id="272" r:id="rId14"/>
    <p:sldId id="284" r:id="rId15"/>
    <p:sldId id="317" r:id="rId16"/>
    <p:sldId id="322" r:id="rId17"/>
    <p:sldId id="318" r:id="rId18"/>
    <p:sldId id="319" r:id="rId19"/>
    <p:sldId id="321" r:id="rId20"/>
    <p:sldId id="320" r:id="rId21"/>
    <p:sldId id="274" r:id="rId22"/>
    <p:sldId id="275" r:id="rId23"/>
    <p:sldId id="314" r:id="rId24"/>
    <p:sldId id="31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 varScale="1">
        <p:scale>
          <a:sx n="82" d="100"/>
          <a:sy n="82" d="100"/>
        </p:scale>
        <p:origin x="1469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D96-315F-40D6-AE9F-59CB732F8EC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6921-D2CE-46E5-8AD2-3FD2B62C4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D96-315F-40D6-AE9F-59CB732F8EC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6921-D2CE-46E5-8AD2-3FD2B62C4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D96-315F-40D6-AE9F-59CB732F8EC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6921-D2CE-46E5-8AD2-3FD2B62C4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D96-315F-40D6-AE9F-59CB732F8EC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6921-D2CE-46E5-8AD2-3FD2B62C4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D96-315F-40D6-AE9F-59CB732F8EC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6921-D2CE-46E5-8AD2-3FD2B62C4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D96-315F-40D6-AE9F-59CB732F8EC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6921-D2CE-46E5-8AD2-3FD2B62C4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D96-315F-40D6-AE9F-59CB732F8EC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6921-D2CE-46E5-8AD2-3FD2B62C4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D96-315F-40D6-AE9F-59CB732F8EC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6921-D2CE-46E5-8AD2-3FD2B62C4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D96-315F-40D6-AE9F-59CB732F8EC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6921-D2CE-46E5-8AD2-3FD2B62C4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D96-315F-40D6-AE9F-59CB732F8EC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6921-D2CE-46E5-8AD2-3FD2B62C4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D0D96-315F-40D6-AE9F-59CB732F8EC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A6921-D2CE-46E5-8AD2-3FD2B62C4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D0D96-315F-40D6-AE9F-59CB732F8EC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A6921-D2CE-46E5-8AD2-3FD2B62C4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132856"/>
            <a:ext cx="8640960" cy="4104456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по сюжетно ролевым играм </a:t>
            </a:r>
            <a:br>
              <a:rPr lang="ru-RU" sz="4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«Ферма»</a:t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Воспитатель: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Командирова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Е.Н.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57166"/>
            <a:ext cx="7344816" cy="175260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ЦРР Детский сад № 31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4897" y="0"/>
            <a:ext cx="929889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03648" y="1196752"/>
            <a:ext cx="6408712" cy="169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Цель: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 </a:t>
            </a:r>
          </a:p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Обогатить опыт, умения и знания, через сюжетно – ролевые игры.</a:t>
            </a:r>
            <a:endParaRPr lang="ru-RU" sz="2400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4897" y="0"/>
            <a:ext cx="929889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75656" y="548680"/>
            <a:ext cx="6120680" cy="4537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1400" b="1" u="sng" dirty="0">
                <a:latin typeface="Times New Roman"/>
                <a:ea typeface="Calibri"/>
                <a:cs typeface="Times New Roman"/>
              </a:rPr>
              <a:t>Задачи:</a:t>
            </a:r>
            <a:r>
              <a:rPr lang="ru-RU" sz="1400" b="1" dirty="0"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1400" dirty="0">
                <a:solidFill>
                  <a:srgbClr val="111111"/>
                </a:solidFill>
                <a:latin typeface="Times New Roman"/>
                <a:ea typeface="Times New Roman"/>
              </a:rPr>
              <a:t>Способствовать формированию представлений  детей о различных видах профессиях и их особенностях.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1400" dirty="0">
                <a:solidFill>
                  <a:srgbClr val="111111"/>
                </a:solidFill>
                <a:latin typeface="Times New Roman"/>
                <a:ea typeface="Times New Roman"/>
              </a:rPr>
              <a:t>Формировать интерес к сюжетно – ролевым играм.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Научить детей играть в сюжетно-ролевую игру «Ферма».</a:t>
            </a: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1400" dirty="0">
                <a:solidFill>
                  <a:srgbClr val="111111"/>
                </a:solidFill>
                <a:latin typeface="Times New Roman"/>
                <a:ea typeface="Times New Roman"/>
              </a:rPr>
              <a:t>Развивать в  сюжетно – ролевых играх диалогическую речь, продолжать развивать  активный словарь через сюжетно – ролевые игры; развивать воображение, фантазию, мышление.</a:t>
            </a: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1400" dirty="0">
                <a:solidFill>
                  <a:srgbClr val="111111"/>
                </a:solidFill>
                <a:latin typeface="Times New Roman"/>
                <a:ea typeface="Times New Roman"/>
              </a:rPr>
              <a:t>Содействовать овладению умением распределять роли  при помощи воспитателя и согласовывать игровые действия с принятой ролью.</a:t>
            </a: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1400" dirty="0">
                <a:solidFill>
                  <a:srgbClr val="111111"/>
                </a:solidFill>
                <a:latin typeface="Times New Roman"/>
                <a:ea typeface="Times New Roman"/>
              </a:rPr>
              <a:t>Воспитывать уважение к труду взрослых, воспитывать  правилам и нормам поведения в общественных местах; воспитывать доброжелательное отношение к взрослым и сверстникам.</a:t>
            </a:r>
            <a:endParaRPr lang="ru-RU" sz="1400" dirty="0">
              <a:latin typeface="Times New Roman"/>
              <a:ea typeface="Times New Roman"/>
            </a:endParaRP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endParaRPr lang="ru-RU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8188" y="4278997"/>
            <a:ext cx="6552728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19672" y="692696"/>
            <a:ext cx="6192688" cy="3366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u="sng" dirty="0">
                <a:latin typeface="Times New Roman"/>
                <a:ea typeface="Calibri"/>
                <a:cs typeface="Times New Roman"/>
              </a:rPr>
              <a:t> Ожидаемые результаты:</a:t>
            </a:r>
            <a:r>
              <a:rPr lang="ru-RU" sz="1400" dirty="0"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Нам удалось привлечь детей и их родителей к проекту. Дети приобретут знания о разных профессиях, о труде людей разных профессий через   сюжетно – ролевые игры. Так же дети приобретают опыт, умения играть вместе, сообща, проявляя доброжелательность, при помощи чего смогут создавать различные игровые сюжеты, благодаря чему у них развивается воображение, фантазия, диалогическая речь.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4" y="55418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33244" y="428179"/>
            <a:ext cx="6480720" cy="2540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u="sng" dirty="0">
                <a:latin typeface="Times New Roman"/>
                <a:ea typeface="Calibri"/>
                <a:cs typeface="Times New Roman"/>
              </a:rPr>
              <a:t>1 этап – подготовительный.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</a:pPr>
            <a:r>
              <a:rPr lang="ru-RU" dirty="0">
                <a:latin typeface="Times New Roman"/>
              </a:rPr>
              <a:t>Постановка цели и задач.</a:t>
            </a:r>
            <a:endParaRPr lang="ru-RU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</a:pPr>
            <a:r>
              <a:rPr lang="ru-RU" dirty="0">
                <a:latin typeface="Times New Roman"/>
              </a:rPr>
              <a:t>Подбор наглядно-иллюстративного материала.</a:t>
            </a:r>
            <a:endParaRPr lang="ru-RU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</a:pPr>
            <a:r>
              <a:rPr lang="ru-RU" dirty="0">
                <a:latin typeface="Times New Roman"/>
              </a:rPr>
              <a:t>Подбор материала для продуктивной деятельности.</a:t>
            </a:r>
            <a:endParaRPr lang="ru-RU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</a:pPr>
            <a:r>
              <a:rPr lang="ru-RU" dirty="0">
                <a:latin typeface="Times New Roman"/>
              </a:rPr>
              <a:t>Подбор стихов и сказок по теме. </a:t>
            </a:r>
            <a:endParaRPr lang="ru-RU" dirty="0"/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3212976"/>
            <a:ext cx="377991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u="sng" dirty="0">
                <a:latin typeface="Times New Roman"/>
                <a:ea typeface="Calibri"/>
                <a:cs typeface="Times New Roman"/>
              </a:rPr>
              <a:t>2 этап – основной.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/>
              <a:buChar char=""/>
            </a:pPr>
            <a:r>
              <a:rPr lang="ru-RU" dirty="0">
                <a:latin typeface="Times New Roman"/>
              </a:rPr>
              <a:t>Работа с детьми.</a:t>
            </a:r>
            <a:endParaRPr lang="ru-RU" dirty="0"/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/>
              <a:buChar char=""/>
            </a:pPr>
            <a:r>
              <a:rPr lang="ru-RU" dirty="0">
                <a:latin typeface="Times New Roman"/>
              </a:rPr>
              <a:t>Работа с родителями.</a:t>
            </a:r>
            <a:endParaRPr lang="ru-RU" dirty="0">
              <a:effectLst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7449" y="0"/>
            <a:ext cx="929889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51720" y="198884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200" b="1" cap="all" dirty="0">
                <a:ln w="9000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Реализация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4001879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>
                <a:solidFill>
                  <a:srgbClr val="E84C22"/>
                </a:solidFill>
                <a:latin typeface="Trebuchet MS"/>
              </a:rPr>
              <a:t>ОО «Познавательное развитие»</a:t>
            </a:r>
            <a:br>
              <a:rPr lang="ru-RU" sz="3200" b="1" u="sng" dirty="0">
                <a:solidFill>
                  <a:srgbClr val="E84C22"/>
                </a:solidFill>
                <a:latin typeface="Trebuchet MS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C2E180-0B6D-46CF-953A-FEAC78FB05AC}"/>
              </a:ext>
            </a:extLst>
          </p:cNvPr>
          <p:cNvSpPr/>
          <p:nvPr/>
        </p:nvSpPr>
        <p:spPr>
          <a:xfrm>
            <a:off x="1331640" y="929567"/>
            <a:ext cx="6192688" cy="1525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effectLst/>
                <a:latin typeface="Times New Roman"/>
                <a:ea typeface="Times New Roman"/>
              </a:rPr>
              <a:t>Экскурсия-путешествие на «Веселую ферму» (презентация)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/>
                <a:ea typeface="Times New Roman"/>
              </a:rPr>
              <a:t>Беседа по картинкам о работе фермера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effectLst/>
                <a:latin typeface="Times New Roman"/>
                <a:ea typeface="Times New Roman"/>
              </a:rPr>
              <a:t>Беседа «Какие животные разводят на ферме?»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082DF93-1777-4AE2-8399-AB6735A85F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1778" y="2207295"/>
            <a:ext cx="5148064" cy="386104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446E03B-2D10-448C-A2DE-6CC5FB98135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049" y="2147879"/>
            <a:ext cx="3219822" cy="42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6811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>
                <a:solidFill>
                  <a:srgbClr val="E84C22"/>
                </a:solidFill>
                <a:latin typeface="Trebuchet MS"/>
              </a:rPr>
              <a:t>ОО «Познавательное развитие»</a:t>
            </a:r>
            <a:br>
              <a:rPr lang="ru-RU" sz="3200" b="1" u="sng" dirty="0">
                <a:solidFill>
                  <a:srgbClr val="E84C22"/>
                </a:solidFill>
                <a:latin typeface="Trebuchet MS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C2E180-0B6D-46CF-953A-FEAC78FB05AC}"/>
              </a:ext>
            </a:extLst>
          </p:cNvPr>
          <p:cNvSpPr/>
          <p:nvPr/>
        </p:nvSpPr>
        <p:spPr>
          <a:xfrm>
            <a:off x="1403648" y="846138"/>
            <a:ext cx="2376264" cy="5588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/>
                <a:ea typeface="Times New Roman"/>
              </a:rPr>
              <a:t>Беседа «Каких животных разводят на ферме»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effectLst/>
                <a:latin typeface="Times New Roman"/>
                <a:ea typeface="Times New Roman"/>
              </a:rPr>
              <a:t>Беседа «Профессия ветеринара»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/>
                <a:ea typeface="Times New Roman"/>
              </a:rPr>
              <a:t>Дидактическая игра «Каждое животное – на свое место», «У кого кто?» , «Кого зовет мама», «Четвертый лишний», «Что нужно ветерану для работы»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8912233-F505-46B3-8903-63D22C50B96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3523" y="1196752"/>
            <a:ext cx="5004048" cy="375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084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u="sng" dirty="0">
                <a:solidFill>
                  <a:srgbClr val="E84C22"/>
                </a:solidFill>
                <a:latin typeface="Trebuchet MS"/>
              </a:rPr>
              <a:t>ОО «Художественно-эстетическая»</a:t>
            </a:r>
            <a:br>
              <a:rPr lang="ru-RU" sz="3200" b="1" u="sng" dirty="0">
                <a:solidFill>
                  <a:srgbClr val="E84C22"/>
                </a:solidFill>
                <a:latin typeface="Trebuchet MS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97151FA-080F-4DD9-B37D-D6C6C4CDE31D}"/>
              </a:ext>
            </a:extLst>
          </p:cNvPr>
          <p:cNvSpPr/>
          <p:nvPr/>
        </p:nvSpPr>
        <p:spPr>
          <a:xfrm>
            <a:off x="1115616" y="1755166"/>
            <a:ext cx="6192688" cy="1156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effectLst/>
                <a:latin typeface="Times New Roman"/>
                <a:ea typeface="Times New Roman"/>
              </a:rPr>
              <a:t>Сюжетное рисование ферма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/>
                <a:ea typeface="Times New Roman"/>
              </a:rPr>
              <a:t>Рисование фрукты и овощи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/>
                <a:ea typeface="Times New Roman"/>
              </a:rPr>
              <a:t>Разучивание песни «Корова» 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4FE78E1-529D-4155-A278-41C97DBD094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196752"/>
            <a:ext cx="4572000" cy="3429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362847-F83E-4799-ABD5-3AE4E2A0177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80" t="-1"/>
          <a:stretch/>
        </p:blipFill>
        <p:spPr>
          <a:xfrm>
            <a:off x="683568" y="3723524"/>
            <a:ext cx="5577611" cy="301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364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>
                <a:solidFill>
                  <a:srgbClr val="E84C22"/>
                </a:solidFill>
                <a:latin typeface="Trebuchet MS"/>
              </a:rPr>
              <a:t>ОО «Физическое развитие»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D6C299D-2A73-474C-A2CF-F5BD98EAC112}"/>
              </a:ext>
            </a:extLst>
          </p:cNvPr>
          <p:cNvSpPr/>
          <p:nvPr/>
        </p:nvSpPr>
        <p:spPr>
          <a:xfrm>
            <a:off x="4788024" y="1086032"/>
            <a:ext cx="2808312" cy="1525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effectLst/>
                <a:latin typeface="Times New Roman"/>
                <a:ea typeface="Times New Roman"/>
              </a:rPr>
              <a:t>Пальчиковая Гимнастика «Барашки», «Домашние </a:t>
            </a:r>
            <a:r>
              <a:rPr lang="ru-RU" sz="1600" dirty="0" err="1">
                <a:effectLst/>
                <a:latin typeface="Times New Roman"/>
                <a:ea typeface="Times New Roman"/>
              </a:rPr>
              <a:t>животны</a:t>
            </a:r>
            <a:r>
              <a:rPr lang="ru-RU" sz="1600" dirty="0">
                <a:effectLst/>
                <a:latin typeface="Times New Roman"/>
                <a:ea typeface="Times New Roman"/>
              </a:rPr>
              <a:t>»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err="1">
                <a:latin typeface="Times New Roman"/>
                <a:ea typeface="Times New Roman"/>
              </a:rPr>
              <a:t>Физминутка</a:t>
            </a:r>
            <a:r>
              <a:rPr lang="ru-RU" sz="1600" dirty="0">
                <a:latin typeface="Times New Roman"/>
                <a:ea typeface="Times New Roman"/>
              </a:rPr>
              <a:t> «Лошадка»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E9C69C3-E4C1-4A1C-BFE3-CAD442F6B3B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710" y="1417638"/>
            <a:ext cx="4283968" cy="321297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5C7811E-BB16-41C2-B726-0C2A947198F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924944"/>
            <a:ext cx="4416490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89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>
                <a:solidFill>
                  <a:srgbClr val="E84C22"/>
                </a:solidFill>
                <a:latin typeface="Trebuchet MS"/>
              </a:rPr>
              <a:t>ОО «Социально-коммуникативное развитие»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D6C299D-2A73-474C-A2CF-F5BD98EAC112}"/>
              </a:ext>
            </a:extLst>
          </p:cNvPr>
          <p:cNvSpPr/>
          <p:nvPr/>
        </p:nvSpPr>
        <p:spPr>
          <a:xfrm>
            <a:off x="1475656" y="1484784"/>
            <a:ext cx="6192688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effectLst/>
                <a:latin typeface="Times New Roman"/>
                <a:ea typeface="Times New Roman"/>
              </a:rPr>
              <a:t>Сюжетно-ролевая игра «Ферма»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B981D58-3344-488A-B30C-3476771482B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8800" y="1902206"/>
            <a:ext cx="5886400" cy="44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105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1714488"/>
            <a:ext cx="7358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1268761"/>
            <a:ext cx="5544616" cy="28031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Вид проекта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: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познавательно –  игровой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Участники проекта: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дети, родители и воспитатели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u="sng" dirty="0">
                <a:latin typeface="Times New Roman"/>
                <a:ea typeface="Calibri"/>
                <a:cs typeface="Times New Roman"/>
              </a:rPr>
              <a:t>Продолжительность: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 краткосрочный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(с 1.04.2022 – 11.04.2022г).</a:t>
            </a:r>
            <a:endParaRPr lang="ru-RU" sz="2400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>
                <a:solidFill>
                  <a:srgbClr val="E84C22"/>
                </a:solidFill>
                <a:latin typeface="Trebuchet MS"/>
              </a:rPr>
              <a:t>ОО «Речевое развитие»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99338E5-2F22-47C1-ACE7-815D31EB3AEF}"/>
              </a:ext>
            </a:extLst>
          </p:cNvPr>
          <p:cNvSpPr/>
          <p:nvPr/>
        </p:nvSpPr>
        <p:spPr>
          <a:xfrm>
            <a:off x="1475656" y="1196752"/>
            <a:ext cx="6192688" cy="4156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 Чтение стихотворения Ю.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Юмоновой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«Ферма»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effectLst/>
                <a:latin typeface="Times New Roman"/>
                <a:ea typeface="Times New Roman"/>
                <a:cs typeface="Times New Roman"/>
              </a:rPr>
              <a:t>Рассказы 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Е. Чарушина, М. Пришвина о домашних животных, Е. Голубева из сборника «В море мылся великан»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effectLst/>
                <a:latin typeface="Times New Roman"/>
                <a:ea typeface="Times New Roman"/>
                <a:cs typeface="Times New Roman"/>
              </a:rPr>
              <a:t>За</a:t>
            </a:r>
            <a:r>
              <a:rPr lang="ru-RU" sz="1600" dirty="0">
                <a:latin typeface="Times New Roman"/>
                <a:ea typeface="Times New Roman"/>
                <a:cs typeface="Times New Roman"/>
              </a:rPr>
              <a:t>учивание стихотворения «Домашние животные»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effectLst/>
                <a:latin typeface="Times New Roman"/>
                <a:ea typeface="Times New Roman"/>
                <a:cs typeface="Times New Roman"/>
              </a:rPr>
              <a:t>Чтение </a:t>
            </a:r>
            <a:r>
              <a:rPr lang="ru-RU" sz="1600" dirty="0" err="1">
                <a:effectLst/>
                <a:latin typeface="Times New Roman"/>
                <a:ea typeface="Times New Roman"/>
                <a:cs typeface="Times New Roman"/>
              </a:rPr>
              <a:t>стихотверения</a:t>
            </a:r>
            <a:r>
              <a:rPr lang="ru-RU" sz="1600" dirty="0">
                <a:effectLst/>
                <a:latin typeface="Times New Roman"/>
                <a:ea typeface="Times New Roman"/>
                <a:cs typeface="Times New Roman"/>
              </a:rPr>
              <a:t> «Фермер»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/>
                <a:ea typeface="Times New Roman"/>
                <a:cs typeface="Times New Roman"/>
              </a:rPr>
              <a:t>Чтение пословиц, загадок 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/>
                <a:ea typeface="Times New Roman"/>
                <a:cs typeface="Times New Roman"/>
              </a:rPr>
              <a:t>Составление описательного рассказа по      иллюстрации;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  <a:cs typeface="Times New Roman"/>
              </a:rPr>
              <a:t>         - «Доярка»,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  <a:cs typeface="Times New Roman"/>
              </a:rPr>
              <a:t>         - «Работа ветеринара»,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  <a:cs typeface="Times New Roman"/>
              </a:rPr>
              <a:t>         - «На ферме»</a:t>
            </a:r>
          </a:p>
          <a:p>
            <a:pPr marL="285750" indent="-28575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1600" u="sng" dirty="0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FDE4F83-1F9A-4CB4-AD48-423A22DAA5B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861040"/>
            <a:ext cx="3371867" cy="25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2419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9889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71800" y="420633"/>
            <a:ext cx="42484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 работе с родителями:</a:t>
            </a:r>
            <a:endParaRPr lang="ru-RU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181974"/>
            <a:ext cx="6264696" cy="1922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Консультации для родителей «Сюжетно ролевая семья в жизни ребёнка »</a:t>
            </a:r>
            <a:endParaRPr lang="ru-RU" dirty="0">
              <a:ea typeface="Calibri"/>
              <a:cs typeface="Times New Roman"/>
            </a:endParaRP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Изготовление и приобретение  атрибутов для сюжетно ролевых игр. 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018792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4897" y="-388"/>
            <a:ext cx="929889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980728"/>
            <a:ext cx="5544616" cy="2812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u="sng" dirty="0">
                <a:latin typeface="Times New Roman"/>
                <a:ea typeface="Calibri"/>
                <a:cs typeface="Times New Roman"/>
              </a:rPr>
              <a:t>3 этап заключительный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Изготовление и оформление игрового макета для сюжетно ролевых игр 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Оформление презентации проекта, подведение итогов.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Показ проекта педагогам в ДОУ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018792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5711" y="-27740"/>
            <a:ext cx="929889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31640" y="548680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ЗАКЛЮЧЕНИЕ.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599" y="1046769"/>
            <a:ext cx="712879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В ходе реализации проекта дети стали более увереннее играть друг с другом,  в сюжетно ролевые игры, находить общий язык, договариваться между собой - кто кем будет. У детей обогатился словарный запас,  диалогическая речь стала лучше. В игровых ситуациях у детей появился опыт , что способствовало в дальнейшем к развитию сюжетов. Они аккуратнее и  бережнее относятся к игровым атрибутам.  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Так же дети узнали много разных профессиях и где могут работать эти  люди. Узнали,  что труд взрослых может быть трудным и тяжёлым, и что его надо ценить и уважать.</a:t>
            </a: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098971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1666" y="16559"/>
            <a:ext cx="929889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31640" y="548680"/>
            <a:ext cx="5904656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1166843"/>
            <a:ext cx="597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ts val="1400"/>
            </a:pP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2276872"/>
            <a:ext cx="5022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cap="all" dirty="0">
                <a:ln w="9000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lvl="0" algn="ctr"/>
            <a:r>
              <a:rPr lang="ru-RU" sz="3600" b="1" cap="all" dirty="0">
                <a:ln w="9000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062581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000924" cy="74295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важна для каждого ребёнка! В игре дети учатся видеть, понимать, размышлять, фантазировать, даже сами того не замечая подходить творчески в сложившейся ситуации. Дети передают в игре самих же  взрослых, то есть переносят увиденное в свой личный опыт и этим для них сюжет становится интереснее, а мы взрослые можем помочь и наблюдать за дальнейшими действиями.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детский возраст – это время чудес, и много всего интересного, где дети учатся, познают  и расширяют свой кругозор.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Профессия «продавец»</a:t>
            </a:r>
            <a:r>
              <a:rPr lang="ru-RU" sz="2400" b="1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400" b="1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atin typeface="Arial" pitchFamily="34" charset="0"/>
                <a:cs typeface="Arial" pitchFamily="34" charset="0"/>
              </a:rPr>
              <a:t>В магазине возле касс продавец встречает нас.</a:t>
            </a:r>
            <a:br>
              <a:rPr lang="ru-RU" sz="2400" b="1" i="1" dirty="0">
                <a:latin typeface="Arial" pitchFamily="34" charset="0"/>
                <a:cs typeface="Arial" pitchFamily="34" charset="0"/>
              </a:rPr>
            </a:br>
            <a:r>
              <a:rPr lang="ru-RU" sz="2400" b="1" i="1" dirty="0">
                <a:latin typeface="Arial" pitchFamily="34" charset="0"/>
                <a:cs typeface="Arial" pitchFamily="34" charset="0"/>
              </a:rPr>
              <a:t>То пакетами шуршит, то бумагой шелестит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dmin\Desktop\инфо с тел 14.11.2014\DCIM\Camera\2014-11-14 09.23.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000108"/>
            <a:ext cx="2452348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099" name="Picture 3" descr="C:\Users\admin\Desktop\инфо с тел 14.11.2014\DCIM\Camera\2014-11-14 09.31.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3452770"/>
            <a:ext cx="2553923" cy="34052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101" name="Picture 5" descr="C:\Users\admin\Desktop\инфо с тел 14.11.2014\DCIM\Camera\2014-11-14 09.22.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3571876"/>
            <a:ext cx="2581944" cy="3286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102" name="Picture 6" descr="C:\Users\admin\Desktop\инфо с тел 14.11.2014\DCIM\Camera\2014-11-14 09.31.4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000108"/>
            <a:ext cx="2357454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57224" y="3239253"/>
            <a:ext cx="778674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5" y="1628800"/>
            <a:ext cx="623297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cs typeface="Times New Roman"/>
              </a:rPr>
              <a:t>В. Штерн говорил, что «игра показывает,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cs typeface="Times New Roman"/>
              </a:rPr>
              <a:t> к какой цели стремиться человек, к чему он готовится, чего ожидает. В игре угадываются направления его будущей жизни»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.</a:t>
            </a:r>
            <a:endParaRPr lang="ru-RU" sz="2000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graphics.in.ua/cat/PSD.Kindergarten.Poster.Template.02.3508x248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54897" y="0"/>
            <a:ext cx="92988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71480"/>
            <a:ext cx="7500990" cy="5715040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</a:t>
            </a:r>
            <a:br>
              <a:rPr lang="ru-RU" sz="3100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889844"/>
            <a:ext cx="69847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cs typeface="Times New Roman"/>
              </a:rPr>
              <a:t>Сюжетно – ролевые игры позволяют развивать творческие способности детей, их фантазию и артистизм, учат вживаться в образ того или иного персонажа, играть определенную роль. Они имеют большое значение в социальной адаптации ребенка, реализации его возможностей в будущем. Проигрывая различные жизненные ситуации, дети учатся идти на компромисс, меньше ошибаться в людях, избегать конфликтных ситуациях, поддерживать дружелюбную атмосферу.</a:t>
            </a:r>
            <a:endParaRPr lang="ru-RU" sz="1600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1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-144"/>
            <a:ext cx="7128792" cy="5550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spcAft>
                <a:spcPts val="450"/>
              </a:spcAft>
            </a:pPr>
            <a:endParaRPr lang="ru-RU" b="1" u="sng" dirty="0">
              <a:latin typeface="Times New Roman"/>
            </a:endParaRPr>
          </a:p>
          <a:p>
            <a:pPr algn="ctr">
              <a:spcBef>
                <a:spcPts val="450"/>
              </a:spcBef>
              <a:spcAft>
                <a:spcPts val="450"/>
              </a:spcAft>
            </a:pPr>
            <a:r>
              <a:rPr lang="ru-RU" sz="2000" b="1" u="sng" dirty="0">
                <a:latin typeface="Times New Roman"/>
              </a:rPr>
              <a:t>Новизна:</a:t>
            </a:r>
            <a:r>
              <a:rPr lang="ru-RU" sz="2000" dirty="0">
                <a:solidFill>
                  <a:srgbClr val="444444"/>
                </a:solidFill>
                <a:latin typeface="Arial"/>
                <a:ea typeface="Times New Roman"/>
              </a:rPr>
              <a:t>     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</a:pPr>
            <a:r>
              <a:rPr lang="ru-RU" sz="2000" dirty="0">
                <a:latin typeface="Times New Roman"/>
                <a:ea typeface="Times New Roman"/>
              </a:rPr>
              <a:t>Сюжетно-ролевая игра рассматривается, как ведущий вид деятельности на раннем   уровне  психического  развития  ребенка  и  как  одно   из   наиболее действенных   средств  формирования у него представлений об окружающем мире, учит взаимоотношения в нем и помогает формировать положительные отношения ребенка со сверстниками и взрослыми. Введение новых ФГОС дошкольном  образовании   диктует    обновление содержания и  форм  работы всех   комбинаций образовательных областей, и это несомненно даст хороший  результат в работе.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4897" y="0"/>
            <a:ext cx="9298898" cy="6858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000100" y="2798483"/>
            <a:ext cx="72152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285728"/>
            <a:ext cx="50733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76672"/>
            <a:ext cx="78488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000" b="1" u="sng" dirty="0"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u="sng" dirty="0">
                <a:latin typeface="Times New Roman"/>
                <a:ea typeface="Calibri"/>
                <a:cs typeface="Times New Roman"/>
              </a:rPr>
              <a:t>Проблема: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В нашем современном мире очень много различных гаджетов, и наши дети погружены в этот компьютерный мир.  Дети меньше играют между собой, находят общий язык со своими сверстниками,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скуднеет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их речевая активность,  а  большинство родителей заняты на работе,  и на ребёнка остаётся мало времени. А ребёнок хочет внимание,  поиграть со своими  родителями: мамой и папой. Ведь в игре формируется все качества личности ребёнка, он узнаёт , познает этот мир через игровую деятельность. 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000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4"/>
          <p:cNvSpPr txBox="1">
            <a:spLocks/>
          </p:cNvSpPr>
          <p:nvPr/>
        </p:nvSpPr>
        <p:spPr>
          <a:xfrm>
            <a:off x="457200" y="714356"/>
            <a:ext cx="8229600" cy="2786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58847"/>
            <a:ext cx="7488832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</a:p>
          <a:p>
            <a:pPr lvl="0">
              <a:lnSpc>
                <a:spcPct val="150000"/>
              </a:lnSpc>
            </a:pPr>
            <a:endParaRPr lang="ru-RU" sz="2000" dirty="0">
              <a:solidFill>
                <a:prstClr val="black"/>
              </a:solidFill>
              <a:latin typeface="Times New Roman"/>
              <a:ea typeface="Calibri"/>
              <a:cs typeface="Times New Roman"/>
            </a:endParaRPr>
          </a:p>
          <a:p>
            <a:pPr lvl="0">
              <a:lnSpc>
                <a:spcPct val="150000"/>
              </a:lnSpc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 следствии чего  ребёнок не может самостоятельно играть, ему это  просто не интересно.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Если говорить о современных детях, прежде всего нужно сказать, дети в наши дни либо совсем не играют, либо играют слишком мало.  А ведь именно игра позволяет скорректировать возникающие проблемы и сложности в отношениях.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50000"/>
              </a:lnSpc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Поэтому наша задача состоит в том , чтобы научить детей играть в сюжетно ролевые игры и обратить внимание родителей воспитанников  на сложившуюся проблему, объяснить что с ребёнком надо и нужно играть , разговаривать , ведь из увиденного  и услышанного от взрослого дети переносят в свой игровой опыт.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graphics.in.ua/cat/PSD.Kindergarten.Poster.Template.02.3508x2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836712"/>
            <a:ext cx="69127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b="1" u="sng" dirty="0">
                <a:latin typeface="Times New Roman"/>
                <a:ea typeface="Calibri"/>
                <a:cs typeface="Times New Roman"/>
              </a:rPr>
              <a:t>Интеграция образовательных областей: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«Познавательное развитие», «Социально-коммуникативное развитие», «Художественно-эстетическое развитие», «Речевое развитие», «Физическое развитие».</a:t>
            </a:r>
            <a:endParaRPr lang="ru-RU" sz="2000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2563</TotalTime>
  <Words>859</Words>
  <Application>Microsoft Office PowerPoint</Application>
  <PresentationFormat>Экран (4:3)</PresentationFormat>
  <Paragraphs>87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Symbol</vt:lpstr>
      <vt:lpstr>Times New Roman</vt:lpstr>
      <vt:lpstr>Trebuchet MS</vt:lpstr>
      <vt:lpstr>Wingdings</vt:lpstr>
      <vt:lpstr>Тема Office</vt:lpstr>
      <vt:lpstr>Проект по сюжетно ролевым играм  «Ферма»                                                 Воспитатель:                                                                                                              Командирова Е.Н.</vt:lpstr>
      <vt:lpstr>Презентация PowerPoint</vt:lpstr>
      <vt:lpstr>Актуальность: Игра важна для каждого ребёнка! В игре дети учатся видеть, понимать, размышлять, фантазировать, даже сами того не замечая подходить творчески в сложившейся ситуации. Дети передают в игре самих же  взрослых, то есть переносят увиденное в свой личный опыт и этим для них сюжет становится интереснее, а мы взрослые можем помочь и наблюдать за дальнейшими действиями.  Ведь детский возраст – это время чудес, и много всего интересного, где дети учатся, познают  и расширяют свой кругозор.     </vt:lpstr>
      <vt:lpstr>Профессия «продавец»  В магазине возле касс продавец встречает нас. То пакетами шуршит, то бумагой шелестит</vt:lpstr>
      <vt:lpstr>             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ОО «Познавательное развитие» </vt:lpstr>
      <vt:lpstr>ОО «Познавательное развитие» </vt:lpstr>
      <vt:lpstr>ОО «Художественно-эстетическая» </vt:lpstr>
      <vt:lpstr>ОО «Физическое развитие»</vt:lpstr>
      <vt:lpstr>ОО «Социально-коммуникативное развитие»</vt:lpstr>
      <vt:lpstr>ОО «Речевое развитие»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Сюжетно ролевая игра  «Профессии»</dc:title>
  <dc:creator>admin</dc:creator>
  <cp:lastModifiedBy>ekkomandirova1979@outlook.com</cp:lastModifiedBy>
  <cp:revision>117</cp:revision>
  <dcterms:created xsi:type="dcterms:W3CDTF">2014-11-14T20:40:50Z</dcterms:created>
  <dcterms:modified xsi:type="dcterms:W3CDTF">2023-01-30T07:47:48Z</dcterms:modified>
</cp:coreProperties>
</file>