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56" r:id="rId11"/>
    <p:sldId id="257" r:id="rId12"/>
    <p:sldId id="269" r:id="rId13"/>
    <p:sldId id="270" r:id="rId14"/>
    <p:sldId id="271" r:id="rId15"/>
    <p:sldId id="272" r:id="rId16"/>
    <p:sldId id="274" r:id="rId17"/>
    <p:sldId id="273" r:id="rId18"/>
    <p:sldId id="275" r:id="rId19"/>
    <p:sldId id="276" r:id="rId20"/>
    <p:sldId id="277" r:id="rId21"/>
    <p:sldId id="27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3842"/>
    <a:srgbClr val="B38B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Темный стиль 2 —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Темный стиль 2 —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660B408-B3CF-4A94-85FC-2B1E0A45F4A2}" styleName="Темный стиль 2 —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868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141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9789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097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426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631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43142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9976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507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507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112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D6A7F-3BDA-417B-8C93-FAA5BFFBD357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A4A38-87A3-4E00-B0FB-2BB1926D6C3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6301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5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5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3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6.jpeg" Type="http://schemas.openxmlformats.org/officeDocument/2006/relationships/image"/><Relationship Id="rId4" Target="../media/image15.pn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0.pn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pn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pn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884985" y="2767280"/>
            <a:ext cx="56909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</a:rPr>
              <a:t>Доброе утро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4" name="Облако 3"/>
          <p:cNvSpPr/>
          <p:nvPr/>
        </p:nvSpPr>
        <p:spPr>
          <a:xfrm rot="247275">
            <a:off x="5454721" y="1914787"/>
            <a:ext cx="6301091" cy="3028421"/>
          </a:xfrm>
          <a:prstGeom prst="cloud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332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0806" y="4125351"/>
            <a:ext cx="113716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cs typeface="Times New Roman" panose="02020603050405020304" pitchFamily="18" charset="0"/>
              </a:rPr>
              <a:t>Выберите предложение, где глагол стоит в будущем времени, во втором лице, единственном числе:</a:t>
            </a:r>
            <a:endParaRPr lang="en-US" sz="3200" b="1" dirty="0" smtClean="0">
              <a:cs typeface="Times New Roman" panose="02020603050405020304" pitchFamily="18" charset="0"/>
            </a:endParaRPr>
          </a:p>
          <a:p>
            <a:r>
              <a:rPr lang="ru-RU" sz="3200" dirty="0" smtClean="0">
                <a:cs typeface="Times New Roman" panose="02020603050405020304" pitchFamily="18" charset="0"/>
              </a:rPr>
              <a:t>а)</a:t>
            </a:r>
            <a:r>
              <a:rPr lang="en-US" sz="3200" dirty="0" smtClean="0"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cs typeface="Times New Roman" panose="02020603050405020304" pitchFamily="18" charset="0"/>
              </a:rPr>
              <a:t>Они вышли </a:t>
            </a:r>
            <a:r>
              <a:rPr lang="ru-RU" sz="3200" dirty="0">
                <a:cs typeface="Times New Roman" panose="02020603050405020304" pitchFamily="18" charset="0"/>
              </a:rPr>
              <a:t>на охоту ночью.</a:t>
            </a:r>
            <a:r>
              <a:rPr lang="ru-RU" sz="3200" dirty="0" smtClean="0"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cs typeface="Times New Roman" panose="02020603050405020304" pitchFamily="18" charset="0"/>
              </a:rPr>
            </a:br>
            <a:r>
              <a:rPr lang="ru-RU" sz="3200" dirty="0" smtClean="0">
                <a:cs typeface="Times New Roman" panose="02020603050405020304" pitchFamily="18" charset="0"/>
              </a:rPr>
              <a:t>б</a:t>
            </a:r>
            <a:r>
              <a:rPr lang="ru-RU" sz="3200" dirty="0">
                <a:cs typeface="Times New Roman" panose="02020603050405020304" pitchFamily="18" charset="0"/>
              </a:rPr>
              <a:t>) Ты поедешь с классом на экскурсию в </a:t>
            </a:r>
            <a:r>
              <a:rPr lang="ru-RU" sz="3200" dirty="0" smtClean="0">
                <a:cs typeface="Times New Roman" panose="02020603050405020304" pitchFamily="18" charset="0"/>
              </a:rPr>
              <a:t>эти</a:t>
            </a:r>
            <a:r>
              <a:rPr lang="en-US" sz="3200" dirty="0"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cs typeface="Times New Roman" panose="02020603050405020304" pitchFamily="18" charset="0"/>
              </a:rPr>
              <a:t>выходные</a:t>
            </a:r>
            <a:r>
              <a:rPr lang="ru-RU" sz="3200" dirty="0">
                <a:cs typeface="Times New Roman" panose="02020603050405020304" pitchFamily="18" charset="0"/>
              </a:rPr>
              <a:t>?</a:t>
            </a:r>
            <a:r>
              <a:rPr lang="ru-RU" sz="3200" dirty="0" smtClean="0"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cs typeface="Times New Roman" panose="02020603050405020304" pitchFamily="18" charset="0"/>
              </a:rPr>
            </a:br>
            <a:r>
              <a:rPr lang="ru-RU" sz="3200" dirty="0"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cs typeface="Times New Roman" panose="02020603050405020304" pitchFamily="18" charset="0"/>
              </a:rPr>
              <a:t>Ты играешь в компьютерную игру?</a:t>
            </a:r>
            <a:endParaRPr lang="ru-RU" sz="3200" dirty="0"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0806" y="5596891"/>
            <a:ext cx="110084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cs typeface="Times New Roman" panose="02020603050405020304" pitchFamily="18" charset="0"/>
              </a:rPr>
              <a:t>б) Ты поедешь с классом на экскурсию в эти</a:t>
            </a:r>
            <a:r>
              <a:rPr lang="en-US" sz="3200" dirty="0">
                <a:solidFill>
                  <a:srgbClr val="FF0000"/>
                </a:solidFill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rgbClr val="FF0000"/>
                </a:solidFill>
                <a:cs typeface="Times New Roman" panose="02020603050405020304" pitchFamily="18" charset="0"/>
              </a:rPr>
              <a:t>выходные?</a:t>
            </a:r>
            <a:br>
              <a:rPr lang="ru-RU" sz="3200" dirty="0">
                <a:solidFill>
                  <a:srgbClr val="FF0000"/>
                </a:solidFill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45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5629" y="4152740"/>
            <a:ext cx="1137163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cs typeface="Times New Roman" panose="02020603050405020304" pitchFamily="18" charset="0"/>
              </a:rPr>
              <a:t>Выберите предложение, где глагол стоит в настоящем времени, во втором лице, единственном числе:</a:t>
            </a:r>
            <a:endParaRPr lang="en-US" sz="3200" b="1" dirty="0" smtClean="0">
              <a:cs typeface="Times New Roman" panose="02020603050405020304" pitchFamily="18" charset="0"/>
            </a:endParaRPr>
          </a:p>
          <a:p>
            <a:r>
              <a:rPr lang="ru-RU" sz="3200" dirty="0" smtClean="0">
                <a:cs typeface="Times New Roman" panose="02020603050405020304" pitchFamily="18" charset="0"/>
              </a:rPr>
              <a:t>а)</a:t>
            </a:r>
            <a:r>
              <a:rPr lang="en-US" sz="3200" dirty="0" smtClean="0"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cs typeface="Times New Roman" panose="02020603050405020304" pitchFamily="18" charset="0"/>
              </a:rPr>
              <a:t>Он сегодня играл на гитаре.</a:t>
            </a:r>
            <a:br>
              <a:rPr lang="ru-RU" sz="3200" dirty="0" smtClean="0">
                <a:cs typeface="Times New Roman" panose="02020603050405020304" pitchFamily="18" charset="0"/>
              </a:rPr>
            </a:br>
            <a:r>
              <a:rPr lang="ru-RU" sz="3200" dirty="0" smtClean="0">
                <a:cs typeface="Times New Roman" panose="02020603050405020304" pitchFamily="18" charset="0"/>
              </a:rPr>
              <a:t>б</a:t>
            </a:r>
            <a:r>
              <a:rPr lang="ru-RU" sz="3200" dirty="0">
                <a:cs typeface="Times New Roman" panose="02020603050405020304" pitchFamily="18" charset="0"/>
              </a:rPr>
              <a:t>) Ты </a:t>
            </a:r>
            <a:r>
              <a:rPr lang="ru-RU" sz="3200" dirty="0" smtClean="0">
                <a:cs typeface="Times New Roman" panose="02020603050405020304" pitchFamily="18" charset="0"/>
              </a:rPr>
              <a:t>пойдешь сегодня гулять?</a:t>
            </a:r>
            <a:br>
              <a:rPr lang="ru-RU" sz="3200" dirty="0" smtClean="0">
                <a:cs typeface="Times New Roman" panose="02020603050405020304" pitchFamily="18" charset="0"/>
              </a:rPr>
            </a:br>
            <a:r>
              <a:rPr lang="ru-RU" sz="3200" dirty="0">
                <a:cs typeface="Times New Roman" panose="02020603050405020304" pitchFamily="18" charset="0"/>
              </a:rPr>
              <a:t>в) </a:t>
            </a:r>
            <a:r>
              <a:rPr lang="ru-RU" sz="3200" dirty="0" smtClean="0">
                <a:cs typeface="Times New Roman" panose="02020603050405020304" pitchFamily="18" charset="0"/>
              </a:rPr>
              <a:t>Ты пишешь письмо маме?</a:t>
            </a:r>
            <a:endParaRPr lang="ru-RU" sz="3200" dirty="0"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5629" y="6122510"/>
            <a:ext cx="521085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  <a:cs typeface="Times New Roman" panose="02020603050405020304" pitchFamily="18" charset="0"/>
              </a:rPr>
              <a:t>в) Ты пишешь письмо маме?</a:t>
            </a:r>
          </a:p>
        </p:txBody>
      </p:sp>
    </p:spTree>
    <p:extLst>
      <p:ext uri="{BB962C8B-B14F-4D97-AF65-F5344CB8AC3E}">
        <p14:creationId xmlns:p14="http://schemas.microsoft.com/office/powerpoint/2010/main" val="1605236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273724" y="3178255"/>
            <a:ext cx="11644552" cy="345403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211185" y="168608"/>
            <a:ext cx="11644552" cy="2841040"/>
            <a:chOff x="273724" y="297206"/>
            <a:chExt cx="11644552" cy="2841040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73724" y="297206"/>
              <a:ext cx="11644552" cy="284104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id="11" name="Рисунок 10"/>
            <p:cNvPicPr/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57" l="133" r="27" t="215"/>
            <a:stretch/>
          </p:blipFill>
          <p:spPr bwMode="auto">
            <a:xfrm>
              <a:off x="616131" y="452964"/>
              <a:ext cx="10959737" cy="2529523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3" name="Прямоугольник 2"/>
          <p:cNvSpPr/>
          <p:nvPr/>
        </p:nvSpPr>
        <p:spPr>
          <a:xfrm>
            <a:off x="553592" y="3218516"/>
            <a:ext cx="1143059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3200">
                <a:solidFill>
                  <a:srgbClr val="181818"/>
                </a:solidFill>
                <a:ea charset="0" panose="02020603050405020304" pitchFamily="18" typeface="Times New Roman"/>
              </a:rPr>
              <a:t>Какие </a:t>
            </a:r>
            <a:r>
              <a:rPr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окончания имеют глаголы во втором лице, единственном числе, в настоящем и будущем времени?</a:t>
            </a:r>
            <a:endParaRPr dirty="0" lang="ru-RU" sz="3200"/>
          </a:p>
        </p:txBody>
      </p:sp>
      <p:sp>
        <p:nvSpPr>
          <p:cNvPr id="4" name="Прямоугольник 3"/>
          <p:cNvSpPr/>
          <p:nvPr/>
        </p:nvSpPr>
        <p:spPr>
          <a:xfrm>
            <a:off x="444928" y="4163313"/>
            <a:ext cx="113021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- </a:t>
            </a:r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Глаголы </a:t>
            </a:r>
            <a:r>
              <a:rPr b="1"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во втором лице, единственном числе, в настоящем и будущем времени имеют окончания – ешь, - </a:t>
            </a:r>
            <a:r>
              <a:rPr b="1" dirty="0" err="1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ёшь</a:t>
            </a:r>
            <a:r>
              <a:rPr b="1"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, - ишь.</a:t>
            </a:r>
            <a:endParaRPr b="1" dirty="0" lang="ru-RU" sz="3200">
              <a:ea charset="0" panose="02020603050405020304" pitchFamily="18"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3591" y="5242175"/>
            <a:ext cx="113021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3200">
                <a:solidFill>
                  <a:srgbClr val="FF0000"/>
                </a:solidFill>
                <a:ea charset="0" panose="02020603050405020304" pitchFamily="18" typeface="Times New Roman"/>
              </a:rPr>
              <a:t>Не забывайте, что на конце глаголов 2 лица пишется мягкий знак, но произносится твердый согласный [ш].</a:t>
            </a:r>
            <a:endParaRPr dirty="0" lang="ru-RU" sz="3200">
              <a:solidFill>
                <a:srgbClr val="FF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53592" y="5240532"/>
            <a:ext cx="11193480" cy="1156740"/>
          </a:xfrm>
          <a:prstGeom prst="round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16021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3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5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">
                      <p:stCondLst>
                        <p:cond delay="indefinite"/>
                      </p:stCondLst>
                      <p:childTnLst>
                        <p:par>
                          <p:cTn fill="hold" id="1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8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21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3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14"/>
      <p:bldP grpId="0" spid="3"/>
      <p:bldP grpId="0" spid="4"/>
      <p:bldP grpId="0" spid="6"/>
      <p:bldP animBg="1" grpId="0" spid="7"/>
    </p:bld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273724" y="1998901"/>
            <a:ext cx="11644552" cy="256337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73724" y="272780"/>
            <a:ext cx="11644552" cy="1509721"/>
            <a:chOff x="273724" y="272780"/>
            <a:chExt cx="11644552" cy="1509721"/>
          </a:xfrm>
        </p:grpSpPr>
        <p:sp>
          <p:nvSpPr>
            <p:cNvPr id="10" name="Скругленный прямоугольник 9"/>
            <p:cNvSpPr/>
            <p:nvPr/>
          </p:nvSpPr>
          <p:spPr>
            <a:xfrm>
              <a:off x="273724" y="272780"/>
              <a:ext cx="11644552" cy="150972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id="12" name="Рисунок 11"/>
            <p:cNvPicPr/>
            <p:nvPr/>
          </p:nvPicPr>
          <p:blipFill rotWithShape="1">
            <a:blip r:embed="rId3"/>
            <a:srcRect b="1707" l="147" r="52" t="1170"/>
            <a:stretch/>
          </p:blipFill>
          <p:spPr bwMode="auto">
            <a:xfrm>
              <a:off x="468881" y="489179"/>
              <a:ext cx="11260940" cy="1128159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8" name="Прямоугольник 7"/>
          <p:cNvSpPr/>
          <p:nvPr/>
        </p:nvSpPr>
        <p:spPr>
          <a:xfrm>
            <a:off x="468881" y="2141528"/>
            <a:ext cx="1010508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Чем является мягкий знак в личных окончаниях глаголов 2 - </a:t>
            </a:r>
            <a:r>
              <a:rPr dirty="0" err="1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го</a:t>
            </a:r>
            <a:r>
              <a:rPr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 лица единственного числа?</a:t>
            </a:r>
            <a:endParaRPr dirty="0" lang="ru-RU" sz="3200">
              <a:ea charset="0" panose="02020603050405020304" pitchFamily="18"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8881" y="3187310"/>
            <a:ext cx="1208011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Мягкий знак в личных окончаниях глаголов 2 - </a:t>
            </a:r>
            <a:r>
              <a:rPr b="1" dirty="0" err="1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го</a:t>
            </a:r>
            <a:r>
              <a:rPr b="1"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 лица единственного числа является орфограммой.</a:t>
            </a:r>
            <a:endParaRPr b="1" dirty="0" lang="ru-RU" sz="3200"/>
          </a:p>
        </p:txBody>
      </p:sp>
    </p:spTree>
    <p:extLst>
      <p:ext uri="{BB962C8B-B14F-4D97-AF65-F5344CB8AC3E}">
        <p14:creationId xmlns:p14="http://schemas.microsoft.com/office/powerpoint/2010/main" val="2113621334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14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273724" y="231494"/>
            <a:ext cx="11644552" cy="634292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627963" y="386296"/>
            <a:ext cx="31137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181818"/>
                </a:solidFill>
              </a:rPr>
              <a:t>l </a:t>
            </a:r>
            <a:r>
              <a:rPr lang="ru-RU" sz="4000" b="1" dirty="0" smtClean="0">
                <a:solidFill>
                  <a:srgbClr val="181818"/>
                </a:solidFill>
              </a:rPr>
              <a:t>спряжение</a:t>
            </a:r>
            <a:endParaRPr lang="ru-RU" sz="40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450239" y="386296"/>
            <a:ext cx="31137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err="1" smtClean="0">
                <a:solidFill>
                  <a:srgbClr val="181818"/>
                </a:solidFill>
              </a:rPr>
              <a:t>ll</a:t>
            </a:r>
            <a:r>
              <a:rPr lang="en-US" sz="4000" b="1" dirty="0" smtClean="0">
                <a:solidFill>
                  <a:srgbClr val="181818"/>
                </a:solidFill>
              </a:rPr>
              <a:t> </a:t>
            </a:r>
            <a:r>
              <a:rPr lang="ru-RU" sz="4000" b="1" dirty="0" smtClean="0">
                <a:solidFill>
                  <a:srgbClr val="181818"/>
                </a:solidFill>
              </a:rPr>
              <a:t>спряжение</a:t>
            </a:r>
            <a:endParaRPr lang="ru-RU" sz="4000" b="1" dirty="0"/>
          </a:p>
        </p:txBody>
      </p:sp>
      <p:cxnSp>
        <p:nvCxnSpPr>
          <p:cNvPr id="5" name="Прямая соединительная линия 4"/>
          <p:cNvCxnSpPr>
            <a:stCxn id="9" idx="0"/>
            <a:endCxn id="9" idx="2"/>
          </p:cNvCxnSpPr>
          <p:nvPr/>
        </p:nvCxnSpPr>
        <p:spPr>
          <a:xfrm>
            <a:off x="6096000" y="1"/>
            <a:ext cx="0" cy="6858000"/>
          </a:xfrm>
          <a:prstGeom prst="line">
            <a:avLst/>
          </a:prstGeom>
          <a:ln w="57150">
            <a:solidFill>
              <a:srgbClr val="B38B6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18966" y="1252828"/>
            <a:ext cx="475767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181818"/>
                </a:solidFill>
              </a:rPr>
              <a:t>Все глаголы на: </a:t>
            </a:r>
          </a:p>
          <a:p>
            <a:r>
              <a:rPr lang="ru-RU" sz="3200" b="1" dirty="0">
                <a:solidFill>
                  <a:srgbClr val="181818"/>
                </a:solidFill>
              </a:rPr>
              <a:t>-</a:t>
            </a:r>
            <a:r>
              <a:rPr lang="ru-RU" sz="3200" b="1" dirty="0" smtClean="0">
                <a:solidFill>
                  <a:srgbClr val="181818"/>
                </a:solidFill>
              </a:rPr>
              <a:t> </a:t>
            </a:r>
            <a:r>
              <a:rPr lang="ru-RU" sz="3200" b="1" dirty="0" err="1" smtClean="0">
                <a:solidFill>
                  <a:srgbClr val="181818"/>
                </a:solidFill>
              </a:rPr>
              <a:t>еть</a:t>
            </a:r>
            <a:r>
              <a:rPr lang="ru-RU" sz="3200" b="1" dirty="0" smtClean="0">
                <a:solidFill>
                  <a:srgbClr val="181818"/>
                </a:solidFill>
              </a:rPr>
              <a:t>, -</a:t>
            </a:r>
            <a:r>
              <a:rPr lang="ru-RU" sz="3200" b="1" dirty="0" err="1" smtClean="0">
                <a:solidFill>
                  <a:srgbClr val="181818"/>
                </a:solidFill>
              </a:rPr>
              <a:t>ать</a:t>
            </a:r>
            <a:r>
              <a:rPr lang="ru-RU" sz="3200" b="1" dirty="0" smtClean="0">
                <a:solidFill>
                  <a:srgbClr val="181818"/>
                </a:solidFill>
              </a:rPr>
              <a:t>, - </a:t>
            </a:r>
            <a:r>
              <a:rPr lang="ru-RU" sz="3200" b="1" dirty="0" err="1" smtClean="0">
                <a:solidFill>
                  <a:srgbClr val="181818"/>
                </a:solidFill>
              </a:rPr>
              <a:t>оть</a:t>
            </a:r>
            <a:r>
              <a:rPr lang="ru-RU" sz="3200" b="1" dirty="0" smtClean="0">
                <a:solidFill>
                  <a:srgbClr val="181818"/>
                </a:solidFill>
              </a:rPr>
              <a:t>, - </a:t>
            </a:r>
            <a:r>
              <a:rPr lang="ru-RU" sz="3200" b="1" dirty="0" err="1" smtClean="0">
                <a:solidFill>
                  <a:srgbClr val="181818"/>
                </a:solidFill>
              </a:rPr>
              <a:t>уть</a:t>
            </a:r>
            <a:r>
              <a:rPr lang="ru-RU" sz="3200" b="1" dirty="0" smtClean="0">
                <a:solidFill>
                  <a:srgbClr val="181818"/>
                </a:solidFill>
              </a:rPr>
              <a:t>, - </a:t>
            </a:r>
            <a:r>
              <a:rPr lang="ru-RU" sz="3200" b="1" dirty="0" err="1" smtClean="0">
                <a:solidFill>
                  <a:srgbClr val="181818"/>
                </a:solidFill>
              </a:rPr>
              <a:t>ть</a:t>
            </a:r>
            <a:r>
              <a:rPr lang="ru-RU" sz="3200" b="1" dirty="0" smtClean="0">
                <a:solidFill>
                  <a:srgbClr val="181818"/>
                </a:solidFill>
              </a:rPr>
              <a:t>.</a:t>
            </a:r>
            <a:endParaRPr lang="ru-RU" sz="32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57115" y="2717331"/>
            <a:ext cx="59603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181818"/>
                </a:solidFill>
              </a:rPr>
              <a:t>Кроме 11 глаголов исключений.</a:t>
            </a:r>
            <a:endParaRPr lang="ru-RU" sz="3200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6273777" y="1220547"/>
            <a:ext cx="574044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181818"/>
                </a:solidFill>
              </a:rPr>
              <a:t>Г</a:t>
            </a:r>
            <a:r>
              <a:rPr lang="ru-RU" sz="3200" b="1" dirty="0" smtClean="0">
                <a:solidFill>
                  <a:srgbClr val="181818"/>
                </a:solidFill>
              </a:rPr>
              <a:t>лаголы на - </a:t>
            </a:r>
            <a:r>
              <a:rPr lang="ru-RU" sz="3200" b="1" dirty="0" err="1" smtClean="0">
                <a:solidFill>
                  <a:srgbClr val="181818"/>
                </a:solidFill>
              </a:rPr>
              <a:t>ить</a:t>
            </a:r>
            <a:r>
              <a:rPr lang="ru-RU" sz="3200" b="1" dirty="0" smtClean="0">
                <a:solidFill>
                  <a:srgbClr val="181818"/>
                </a:solidFill>
              </a:rPr>
              <a:t> </a:t>
            </a:r>
          </a:p>
          <a:p>
            <a:r>
              <a:rPr lang="ru-RU" sz="3200" b="1" dirty="0" smtClean="0">
                <a:solidFill>
                  <a:srgbClr val="181818"/>
                </a:solidFill>
              </a:rPr>
              <a:t>(в неопределенной форме), а также 11 глаголов: </a:t>
            </a:r>
            <a:r>
              <a:rPr lang="ru-RU" sz="3200" b="1" dirty="0" smtClean="0">
                <a:solidFill>
                  <a:srgbClr val="FF0000"/>
                </a:solidFill>
              </a:rPr>
              <a:t>терпеть, вертеть, обидеть, зависеть, ненавидеть, видеть, смотреть, держать, слышать, дышать, гнать. 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273724" y="2225240"/>
            <a:ext cx="56611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181818"/>
                </a:solidFill>
              </a:rPr>
              <a:t>Также </a:t>
            </a:r>
            <a:r>
              <a:rPr lang="ru-RU" sz="3200" b="1" dirty="0">
                <a:solidFill>
                  <a:srgbClr val="181818"/>
                </a:solidFill>
              </a:rPr>
              <a:t>глаголы: </a:t>
            </a:r>
            <a:r>
              <a:rPr lang="ru-RU" sz="3200" b="1" dirty="0">
                <a:solidFill>
                  <a:srgbClr val="FF0000"/>
                </a:solidFill>
              </a:rPr>
              <a:t>брить, </a:t>
            </a:r>
            <a:r>
              <a:rPr lang="ru-RU" sz="3200" b="1" dirty="0" smtClean="0">
                <a:solidFill>
                  <a:srgbClr val="FF0000"/>
                </a:solidFill>
              </a:rPr>
              <a:t>стелить</a:t>
            </a:r>
            <a:r>
              <a:rPr lang="ru-RU" sz="3200" b="1" dirty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217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2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75" l="190" r="38" t="148"/>
          <a:stretch/>
        </p:blipFill>
        <p:spPr>
          <a:xfrm>
            <a:off x="9197340" y="3317767"/>
            <a:ext cx="2788920" cy="3560853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" l="43" r="26" t="111"/>
          <a:stretch/>
        </p:blipFill>
        <p:spPr bwMode="auto">
          <a:xfrm>
            <a:off x="175232" y="142671"/>
            <a:ext cx="11689731" cy="286317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5232" y="3127898"/>
            <a:ext cx="983142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Звонить – звонишь, спать – спишь, цвести – цветёшь, стучать – стучишь, плыть – плывёшь, лететь – летишь. </a:t>
            </a:r>
            <a:endParaRPr dirty="0" lang="ru-RU" sz="3200"/>
          </a:p>
        </p:txBody>
      </p:sp>
      <p:sp>
        <p:nvSpPr>
          <p:cNvPr id="9" name="Прямоугольник 8"/>
          <p:cNvSpPr/>
          <p:nvPr/>
        </p:nvSpPr>
        <p:spPr>
          <a:xfrm>
            <a:off x="2846920" y="3287702"/>
            <a:ext cx="717620" cy="3238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prstTxWarp prst="textNoShape">
              <a:avLst/>
            </a:prstTxWarp>
            <a:noAutofit/>
          </a:bodyPr>
          <a:lstStyle/>
          <a:p>
            <a:endParaRPr b="1" dirty="0"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48300" y="3287702"/>
            <a:ext cx="689853" cy="32383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prstTxWarp prst="textNoShape">
              <a:avLst/>
            </a:prstTxWarp>
            <a:noAutofit/>
          </a:bodyPr>
          <a:lstStyle/>
          <a:p>
            <a:endParaRPr b="1" dirty="0"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675370" y="3257550"/>
            <a:ext cx="689853" cy="3539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prstTxWarp prst="textNoShape">
              <a:avLst/>
            </a:prstTxWarp>
            <a:noAutofit/>
          </a:bodyPr>
          <a:lstStyle/>
          <a:p>
            <a:endParaRPr b="1" dirty="0"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2612165" y="3771342"/>
            <a:ext cx="689853" cy="3539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prstTxWarp prst="textNoShape">
              <a:avLst/>
            </a:prstTxWarp>
            <a:noAutofit/>
          </a:bodyPr>
          <a:lstStyle/>
          <a:p>
            <a:endParaRPr b="1" dirty="0"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828521" y="3757396"/>
            <a:ext cx="689853" cy="3539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prstTxWarp prst="textNoShape">
              <a:avLst/>
            </a:prstTxWarp>
            <a:noAutofit/>
          </a:bodyPr>
          <a:lstStyle/>
          <a:p>
            <a:endParaRPr b="1" dirty="0"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763464" y="3757396"/>
            <a:ext cx="689853" cy="3539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anchorCtr="0" bIns="45720" compatLnSpc="1" forceAA="0" fromWordArt="0" lIns="91440" numCol="1" rIns="91440" rot="0" rtlCol="0" spcCol="0" spcFirstLastPara="0" tIns="45720" vert="horz" wrap="square">
            <a:prstTxWarp prst="textNoShape">
              <a:avLst/>
            </a:prstTxWarp>
            <a:noAutofit/>
          </a:bodyPr>
          <a:lstStyle/>
          <a:p>
            <a:endParaRPr b="1" dirty="0" lang="ru-RU"/>
          </a:p>
        </p:txBody>
      </p:sp>
    </p:spTree>
    <p:extLst>
      <p:ext uri="{BB962C8B-B14F-4D97-AF65-F5344CB8AC3E}">
        <p14:creationId xmlns:p14="http://schemas.microsoft.com/office/powerpoint/2010/main" val="144303056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1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3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4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6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17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9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20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23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5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animBg="1" grpId="0" spid="9"/>
      <p:bldP animBg="1" grpId="0" spid="10"/>
      <p:bldP animBg="1" grpId="0" spid="11"/>
      <p:bldP animBg="1" grpId="0" spid="12"/>
      <p:bldP animBg="1" grpId="0" spid="13"/>
      <p:bldP animBg="1" grpId="0" spid="14"/>
    </p:bldLst>
  </p:timing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2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75" l="190" r="38" t="148"/>
          <a:stretch/>
        </p:blipFill>
        <p:spPr>
          <a:xfrm>
            <a:off x="8670964" y="3949994"/>
            <a:ext cx="2200871" cy="2810041"/>
          </a:xfrm>
          <a:prstGeom prst="rect">
            <a:avLst/>
          </a:prstGeom>
        </p:spPr>
      </p:pic>
      <p:grpSp>
        <p:nvGrpSpPr>
          <p:cNvPr id="26" name="Группа 25"/>
          <p:cNvGrpSpPr/>
          <p:nvPr/>
        </p:nvGrpSpPr>
        <p:grpSpPr>
          <a:xfrm>
            <a:off x="273724" y="3949994"/>
            <a:ext cx="8123516" cy="2647768"/>
            <a:chOff x="273724" y="4053840"/>
            <a:chExt cx="8123516" cy="2647768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273724" y="4053840"/>
              <a:ext cx="8123516" cy="264776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dirty="0" lang="ru-RU"/>
            </a:p>
          </p:txBody>
        </p:sp>
        <p:pic>
          <p:nvPicPr>
            <p:cNvPr id="22" name="Рисунок 21"/>
            <p:cNvPicPr>
              <a:picLocks noChangeAspect="1"/>
            </p:cNvPicPr>
            <p:nvPr/>
          </p:nvPicPr>
          <p:blipFill rotWithShape="1">
            <a:blip r:embed="rId4"/>
            <a:srcRect b="32" l="10" r="21" t="136"/>
            <a:stretch/>
          </p:blipFill>
          <p:spPr>
            <a:xfrm>
              <a:off x="750248" y="4152619"/>
              <a:ext cx="7170468" cy="2450210"/>
            </a:xfrm>
            <a:prstGeom prst="rect">
              <a:avLst/>
            </a:prstGeom>
          </p:spPr>
        </p:pic>
      </p:grpSp>
      <p:grpSp>
        <p:nvGrpSpPr>
          <p:cNvPr id="25" name="Группа 24"/>
          <p:cNvGrpSpPr/>
          <p:nvPr/>
        </p:nvGrpSpPr>
        <p:grpSpPr>
          <a:xfrm>
            <a:off x="273724" y="229187"/>
            <a:ext cx="10408920" cy="3439949"/>
            <a:chOff x="944880" y="258817"/>
            <a:chExt cx="10408920" cy="3439949"/>
          </a:xfrm>
        </p:grpSpPr>
        <p:sp>
          <p:nvSpPr>
            <p:cNvPr id="24" name="Скругленный прямоугольник 23"/>
            <p:cNvSpPr/>
            <p:nvPr/>
          </p:nvSpPr>
          <p:spPr>
            <a:xfrm>
              <a:off x="944880" y="258817"/>
              <a:ext cx="10408920" cy="3439949"/>
            </a:xfrm>
            <a:prstGeom prst="roundRect">
              <a:avLst/>
            </a:prstGeom>
            <a:solidFill>
              <a:schemeClr val="bg1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dirty="0" lang="ru-RU"/>
            </a:p>
          </p:txBody>
        </p:sp>
        <p:pic>
          <p:nvPicPr>
            <p:cNvPr id="15" name="Рисунок 14"/>
            <p:cNvPicPr/>
            <p:nvPr/>
          </p:nvPicPr>
          <p:blipFill rotWithShape="1">
            <a:blip cstate="print"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50" l="31" r="210" t="172"/>
            <a:stretch/>
          </p:blipFill>
          <p:spPr bwMode="auto">
            <a:xfrm>
              <a:off x="1550646" y="451618"/>
              <a:ext cx="9090708" cy="305434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977428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90"/>
            <a:ext cx="12194826" cy="6859590"/>
          </a:xfrm>
          <a:prstGeom prst="rect">
            <a:avLst/>
          </a:prstGeom>
        </p:spPr>
      </p:pic>
      <p:grpSp>
        <p:nvGrpSpPr>
          <p:cNvPr id="3" name="Группа 2"/>
          <p:cNvGrpSpPr/>
          <p:nvPr/>
        </p:nvGrpSpPr>
        <p:grpSpPr>
          <a:xfrm>
            <a:off x="176681" y="198300"/>
            <a:ext cx="7363945" cy="3429000"/>
            <a:chOff x="182749" y="172270"/>
            <a:chExt cx="7363945" cy="3429000"/>
          </a:xfrm>
        </p:grpSpPr>
        <p:sp>
          <p:nvSpPr>
            <p:cNvPr id="26" name="Скругленный прямоугольник 25"/>
            <p:cNvSpPr/>
            <p:nvPr/>
          </p:nvSpPr>
          <p:spPr>
            <a:xfrm>
              <a:off x="182749" y="172270"/>
              <a:ext cx="7363945" cy="3429000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rgbClr val="2539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id="7" name="Рисунок 6"/>
            <p:cNvPicPr/>
            <p:nvPr/>
          </p:nvPicPr>
          <p:blipFill rotWithShape="1">
            <a:blip cstate="print"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8" l="114" r="45" t="206"/>
            <a:stretch/>
          </p:blipFill>
          <p:spPr bwMode="auto">
            <a:xfrm>
              <a:off x="321645" y="433841"/>
              <a:ext cx="6963386" cy="2905858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19" name="Группа 18"/>
          <p:cNvGrpSpPr/>
          <p:nvPr/>
        </p:nvGrpSpPr>
        <p:grpSpPr>
          <a:xfrm>
            <a:off x="7883180" y="198300"/>
            <a:ext cx="3969092" cy="3429000"/>
            <a:chOff x="3813469" y="1922620"/>
            <a:chExt cx="3969092" cy="3429000"/>
          </a:xfrm>
        </p:grpSpPr>
        <p:sp>
          <p:nvSpPr>
            <p:cNvPr id="21" name="Скругленный прямоугольник 20"/>
            <p:cNvSpPr/>
            <p:nvPr/>
          </p:nvSpPr>
          <p:spPr>
            <a:xfrm>
              <a:off x="3813469" y="1922620"/>
              <a:ext cx="3969092" cy="3429000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rgbClr val="2539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pic>
          <p:nvPicPr>
            <p:cNvPr id="18" name="Рисунок 17"/>
            <p:cNvPicPr>
              <a:picLocks noChangeAspect="1"/>
            </p:cNvPicPr>
            <p:nvPr/>
          </p:nvPicPr>
          <p:blipFill rotWithShape="1">
            <a:blip r:embed="rId4"/>
            <a:srcRect b="13" l="141" r="77" t="109"/>
            <a:stretch/>
          </p:blipFill>
          <p:spPr>
            <a:xfrm>
              <a:off x="4234594" y="2177066"/>
              <a:ext cx="3126842" cy="2920108"/>
            </a:xfrm>
            <a:prstGeom prst="rect">
              <a:avLst/>
            </a:prstGeom>
          </p:spPr>
        </p:pic>
      </p:grpSp>
      <p:grpSp>
        <p:nvGrpSpPr>
          <p:cNvPr id="24" name="Группа 23"/>
          <p:cNvGrpSpPr/>
          <p:nvPr/>
        </p:nvGrpSpPr>
        <p:grpSpPr>
          <a:xfrm>
            <a:off x="7991504" y="3827190"/>
            <a:ext cx="3752443" cy="2768444"/>
            <a:chOff x="7403237" y="3858428"/>
            <a:chExt cx="3752443" cy="2768444"/>
          </a:xfrm>
        </p:grpSpPr>
        <p:sp>
          <p:nvSpPr>
            <p:cNvPr id="27" name="Скругленный прямоугольник 26"/>
            <p:cNvSpPr/>
            <p:nvPr/>
          </p:nvSpPr>
          <p:spPr>
            <a:xfrm>
              <a:off x="7403237" y="3858428"/>
              <a:ext cx="3752443" cy="2768444"/>
            </a:xfrm>
            <a:prstGeom prst="roundRect">
              <a:avLst/>
            </a:prstGeom>
            <a:solidFill>
              <a:schemeClr val="bg1"/>
            </a:solidFill>
            <a:ln w="76200">
              <a:solidFill>
                <a:srgbClr val="2539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7540626" y="4072327"/>
              <a:ext cx="3615054" cy="2554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</a:pPr>
              <a:r>
                <a:rPr b="1" dirty="0" lang="ru-RU" smtClean="0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  Критерии</a:t>
              </a:r>
              <a:r>
                <a:rPr b="1"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:</a:t>
              </a:r>
              <a:endParaRPr b="1" dirty="0" lang="ru-RU" sz="3200">
                <a:ea charset="0" panose="02020603050405020304" pitchFamily="18" typeface="Times New Roman"/>
              </a:endParaRPr>
            </a:p>
            <a:p>
              <a:pPr>
                <a:spcAft>
                  <a:spcPts val="0"/>
                </a:spcAft>
              </a:pPr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 «5» - без ошибок </a:t>
              </a:r>
              <a:endParaRPr dirty="0" lang="ru-RU" sz="3200">
                <a:ea charset="0" panose="02020603050405020304" pitchFamily="18" typeface="Times New Roman"/>
              </a:endParaRPr>
            </a:p>
            <a:p>
              <a:pPr>
                <a:spcAft>
                  <a:spcPts val="0"/>
                </a:spcAft>
              </a:pPr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 «4» - 1 ошибка</a:t>
              </a:r>
              <a:endParaRPr dirty="0" lang="ru-RU" sz="3200">
                <a:ea charset="0" panose="02020603050405020304" pitchFamily="18" typeface="Times New Roman"/>
              </a:endParaRPr>
            </a:p>
            <a:p>
              <a:pPr>
                <a:spcAft>
                  <a:spcPts val="0"/>
                </a:spcAft>
              </a:pPr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 «3» - 2 ошибки</a:t>
              </a:r>
              <a:endParaRPr dirty="0" lang="ru-RU" sz="3200">
                <a:ea charset="0" panose="02020603050405020304" pitchFamily="18" typeface="Times New Roman"/>
              </a:endParaRPr>
            </a:p>
            <a:p>
              <a:r>
                <a:rPr dirty="0" lang="ru-RU" sz="3200">
                  <a:solidFill>
                    <a:srgbClr val="000000"/>
                  </a:solidFill>
                  <a:ea charset="0" panose="02020603050405020304" pitchFamily="18" typeface="Times New Roman"/>
                </a:rPr>
                <a:t> «2» - 3-5 ошибок</a:t>
              </a:r>
              <a:endParaRPr dirty="0" lang="ru-RU" sz="3200"/>
            </a:p>
          </p:txBody>
        </p:sp>
      </p:grpSp>
    </p:spTree>
    <p:extLst>
      <p:ext uri="{BB962C8B-B14F-4D97-AF65-F5344CB8AC3E}">
        <p14:creationId xmlns:p14="http://schemas.microsoft.com/office/powerpoint/2010/main" val="747659460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4" name="Скругленный прямоугольник 13"/>
          <p:cNvSpPr/>
          <p:nvPr/>
        </p:nvSpPr>
        <p:spPr>
          <a:xfrm>
            <a:off x="273724" y="198120"/>
            <a:ext cx="11644552" cy="6195061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1979565"/>
              </p:ext>
            </p:extLst>
          </p:nvPr>
        </p:nvGraphicFramePr>
        <p:xfrm>
          <a:off x="681211" y="1706880"/>
          <a:ext cx="10840228" cy="417042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3538502">
                  <a:extLst>
                    <a:ext uri="{9D8B030D-6E8A-4147-A177-3AD203B41FA5}">
                      <a16:colId xmlns:a16="http://schemas.microsoft.com/office/drawing/2014/main" val="3597292639"/>
                    </a:ext>
                  </a:extLst>
                </a:gridCol>
                <a:gridCol w="3650863">
                  <a:extLst>
                    <a:ext uri="{9D8B030D-6E8A-4147-A177-3AD203B41FA5}">
                      <a16:colId xmlns:a16="http://schemas.microsoft.com/office/drawing/2014/main" val="4088802773"/>
                    </a:ext>
                  </a:extLst>
                </a:gridCol>
                <a:gridCol w="3650863">
                  <a:extLst>
                    <a:ext uri="{9D8B030D-6E8A-4147-A177-3AD203B41FA5}">
                      <a16:colId xmlns:a16="http://schemas.microsoft.com/office/drawing/2014/main" val="4057704893"/>
                    </a:ext>
                  </a:extLst>
                </a:gridCol>
              </a:tblGrid>
              <a:tr h="52130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3400" dirty="0" smtClean="0">
                          <a:effectLst/>
                        </a:rPr>
                        <a:t>число</a:t>
                      </a:r>
                      <a:endParaRPr lang="ru-RU" sz="3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2621" marR="1926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3516856"/>
                  </a:ext>
                </a:extLst>
              </a:tr>
              <a:tr h="521303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2 – е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лицо</a:t>
                      </a:r>
                      <a:endParaRPr lang="ru-RU" sz="3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2621" marR="1926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Настоящее</a:t>
                      </a:r>
                      <a:endParaRPr lang="ru-RU" sz="3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2621" marR="1926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Будущее</a:t>
                      </a:r>
                      <a:endParaRPr lang="ru-RU" sz="3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2621" marR="1926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5321431"/>
                  </a:ext>
                </a:extLst>
              </a:tr>
              <a:tr h="31278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1.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2.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3.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4.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5.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>
                          <a:effectLst/>
                        </a:rPr>
                        <a:t>6.</a:t>
                      </a:r>
                      <a:endParaRPr lang="ru-RU" sz="3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2621" marR="1926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</a:rPr>
                        <a:t>1.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</a:rPr>
                        <a:t>2.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</a:rPr>
                        <a:t>3.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</a:rPr>
                        <a:t>4.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</a:rPr>
                        <a:t>5.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3400" dirty="0">
                          <a:effectLst/>
                        </a:rPr>
                        <a:t>6.</a:t>
                      </a:r>
                      <a:endParaRPr lang="ru-RU" sz="3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92621" marR="19262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5878951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81211" y="898613"/>
            <a:ext cx="83547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181818"/>
                </a:solidFill>
                <a:ea typeface="Times New Roman" panose="02020603050405020304" pitchFamily="18" charset="0"/>
              </a:rPr>
              <a:t>Придумайте </a:t>
            </a:r>
            <a:r>
              <a:rPr lang="ru-RU" sz="3200" b="1" dirty="0">
                <a:solidFill>
                  <a:srgbClr val="181818"/>
                </a:solidFill>
                <a:ea typeface="Times New Roman" panose="02020603050405020304" pitchFamily="18" charset="0"/>
              </a:rPr>
              <a:t>и </a:t>
            </a:r>
            <a:r>
              <a:rPr lang="ru-RU" sz="3200" b="1" dirty="0" smtClean="0">
                <a:solidFill>
                  <a:srgbClr val="181818"/>
                </a:solidFill>
                <a:ea typeface="Times New Roman" panose="02020603050405020304" pitchFamily="18" charset="0"/>
              </a:rPr>
              <a:t>впишите </a:t>
            </a:r>
            <a:r>
              <a:rPr lang="ru-RU" sz="3200" b="1" dirty="0">
                <a:solidFill>
                  <a:srgbClr val="181818"/>
                </a:solidFill>
                <a:ea typeface="Times New Roman" panose="02020603050405020304" pitchFamily="18" charset="0"/>
              </a:rPr>
              <a:t>подходящие глаголы.</a:t>
            </a:r>
            <a:endParaRPr lang="ru-RU" sz="32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183745" y="1681507"/>
            <a:ext cx="38245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181818"/>
                </a:solidFill>
                <a:ea typeface="Times New Roman" panose="02020603050405020304" pitchFamily="18" charset="0"/>
              </a:rPr>
              <a:t>Единственное число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435829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grpSp>
        <p:nvGrpSpPr>
          <p:cNvPr id="19" name="Группа 18"/>
          <p:cNvGrpSpPr/>
          <p:nvPr/>
        </p:nvGrpSpPr>
        <p:grpSpPr>
          <a:xfrm>
            <a:off x="1371004" y="107689"/>
            <a:ext cx="9098876" cy="3706531"/>
            <a:chOff x="273724" y="198121"/>
            <a:chExt cx="9098876" cy="3706531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273724" y="198121"/>
              <a:ext cx="9098876" cy="3706531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dirty="0" lang="ru-RU"/>
            </a:p>
          </p:txBody>
        </p:sp>
        <p:pic>
          <p:nvPicPr>
            <p:cNvPr id="7" name="Рисунок 6"/>
            <p:cNvPicPr/>
            <p:nvPr/>
          </p:nvPicPr>
          <p:blipFill rotWithShape="1">
            <a:blip r:embed="rId3"/>
            <a:srcRect b="58" l="23" r="85" t="23"/>
            <a:stretch/>
          </p:blipFill>
          <p:spPr bwMode="auto">
            <a:xfrm>
              <a:off x="728364" y="331471"/>
              <a:ext cx="8189595" cy="3439830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grpSp>
        <p:nvGrpSpPr>
          <p:cNvPr id="20" name="Группа 19"/>
          <p:cNvGrpSpPr/>
          <p:nvPr/>
        </p:nvGrpSpPr>
        <p:grpSpPr>
          <a:xfrm>
            <a:off x="1386244" y="3949776"/>
            <a:ext cx="9098876" cy="2477099"/>
            <a:chOff x="1386244" y="3949776"/>
            <a:chExt cx="9098876" cy="2477099"/>
          </a:xfrm>
        </p:grpSpPr>
        <p:sp>
          <p:nvSpPr>
            <p:cNvPr id="18" name="Скругленный прямоугольник 17"/>
            <p:cNvSpPr/>
            <p:nvPr/>
          </p:nvSpPr>
          <p:spPr>
            <a:xfrm>
              <a:off x="1386244" y="3949776"/>
              <a:ext cx="9098876" cy="247709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dirty="0" lang="ru-RU"/>
            </a:p>
          </p:txBody>
        </p:sp>
        <p:pic>
          <p:nvPicPr>
            <p:cNvPr id="17" name="Рисунок 16"/>
            <p:cNvPicPr>
              <a:picLocks noChangeAspect="1"/>
            </p:cNvPicPr>
            <p:nvPr/>
          </p:nvPicPr>
          <p:blipFill rotWithShape="1">
            <a:blip r:embed="rId4"/>
            <a:srcRect b="281" l="1" r="91" t="2"/>
            <a:stretch/>
          </p:blipFill>
          <p:spPr>
            <a:xfrm>
              <a:off x="1889760" y="4147390"/>
              <a:ext cx="8260080" cy="20421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880759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2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75" l="190" r="38" t="148"/>
          <a:stretch/>
        </p:blipFill>
        <p:spPr>
          <a:xfrm>
            <a:off x="9197340" y="3317767"/>
            <a:ext cx="2788920" cy="3560853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7296" y="2642485"/>
            <a:ext cx="950100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3200"/>
              <a:t>Окончания глаголов настоящего и будущего времени 1, 2, 3 лица единственного и множественного числа.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7296" y="513320"/>
            <a:ext cx="6620159" cy="1778516"/>
          </a:xfrm>
          <a:prstGeom prst="round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11480" y="863969"/>
            <a:ext cx="62227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z="3200"/>
              <a:t>(- е, - </a:t>
            </a:r>
            <a:r>
              <a:rPr b="1" dirty="0" err="1" lang="ru-RU" sz="3200"/>
              <a:t>ет</a:t>
            </a:r>
            <a:r>
              <a:rPr b="1" dirty="0" lang="ru-RU" sz="3200"/>
              <a:t>, - ем, - </a:t>
            </a:r>
            <a:r>
              <a:rPr b="1" dirty="0" err="1" lang="ru-RU" sz="3200"/>
              <a:t>ете</a:t>
            </a:r>
            <a:r>
              <a:rPr b="1" dirty="0" lang="ru-RU" sz="3200"/>
              <a:t>, - ешь, - </a:t>
            </a:r>
            <a:r>
              <a:rPr b="1" dirty="0" err="1" lang="ru-RU" sz="3200"/>
              <a:t>ут</a:t>
            </a:r>
            <a:r>
              <a:rPr b="1" dirty="0" lang="ru-RU" sz="3200"/>
              <a:t>, - ют</a:t>
            </a:r>
          </a:p>
          <a:p>
            <a:r>
              <a:rPr b="1" dirty="0" lang="ru-RU" sz="3200"/>
              <a:t>- и, - </a:t>
            </a:r>
            <a:r>
              <a:rPr b="1" dirty="0" err="1" lang="ru-RU" sz="3200"/>
              <a:t>ит</a:t>
            </a:r>
            <a:r>
              <a:rPr b="1" dirty="0" lang="ru-RU" sz="3200"/>
              <a:t>, - им, - </a:t>
            </a:r>
            <a:r>
              <a:rPr b="1" dirty="0" err="1" lang="ru-RU" sz="3200"/>
              <a:t>ите</a:t>
            </a:r>
            <a:r>
              <a:rPr b="1" dirty="0" lang="ru-RU" sz="3200"/>
              <a:t>, - ишь, - </a:t>
            </a:r>
            <a:r>
              <a:rPr b="1" dirty="0" err="1" lang="ru-RU" sz="3200"/>
              <a:t>ат</a:t>
            </a:r>
            <a:r>
              <a:rPr b="1" dirty="0" lang="ru-RU" sz="3200"/>
              <a:t>, - </a:t>
            </a:r>
            <a:r>
              <a:rPr b="1" dirty="0" err="1" lang="ru-RU" sz="3200"/>
              <a:t>ят</a:t>
            </a:r>
            <a:r>
              <a:rPr b="1" dirty="0" lang="ru-RU" sz="320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70534275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4"/>
      <p:bldP grpId="0" spid="2"/>
    </p:bld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2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75" l="190" r="38" t="148"/>
          <a:stretch/>
        </p:blipFill>
        <p:spPr>
          <a:xfrm>
            <a:off x="9722141" y="4068579"/>
            <a:ext cx="2200871" cy="281004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0" y="366939"/>
            <a:ext cx="114784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3200">
                <a:solidFill>
                  <a:srgbClr val="181818"/>
                </a:solidFill>
              </a:rPr>
              <a:t>На какой вопрос </a:t>
            </a:r>
            <a:r>
              <a:rPr dirty="0" lang="ru-RU" sz="3200"/>
              <a:t>отвечает глагол во втором лице, единственном числе, в настоящем времени? </a:t>
            </a:r>
          </a:p>
          <a:p>
            <a:endParaRPr b="1" dirty="0" lang="ru-RU" sz="3200"/>
          </a:p>
        </p:txBody>
      </p:sp>
      <p:sp>
        <p:nvSpPr>
          <p:cNvPr id="2" name="Прямоугольник 1"/>
          <p:cNvSpPr/>
          <p:nvPr/>
        </p:nvSpPr>
        <p:spPr>
          <a:xfrm>
            <a:off x="-2" y="1375460"/>
            <a:ext cx="67104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- Отвечает </a:t>
            </a:r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на вопрос (Что делаешь?)</a:t>
            </a:r>
            <a:endParaRPr b="1" dirty="0" lang="ru-RU" sz="3200"/>
          </a:p>
        </p:txBody>
      </p:sp>
      <p:sp>
        <p:nvSpPr>
          <p:cNvPr id="12" name="Прямоугольник 11"/>
          <p:cNvSpPr/>
          <p:nvPr/>
        </p:nvSpPr>
        <p:spPr>
          <a:xfrm>
            <a:off x="28851" y="1967327"/>
            <a:ext cx="1147843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3200">
                <a:solidFill>
                  <a:srgbClr val="181818"/>
                </a:solidFill>
              </a:rPr>
              <a:t>На какой вопрос </a:t>
            </a:r>
            <a:r>
              <a:rPr dirty="0" lang="ru-RU" sz="3200"/>
              <a:t>отвечает глагол во втором лице, единственном числе, в </a:t>
            </a:r>
            <a:r>
              <a:rPr dirty="0" lang="ru-RU" smtClean="0" sz="3200"/>
              <a:t>будущем времени? </a:t>
            </a:r>
            <a:endParaRPr dirty="0" lang="ru-RU" sz="3200"/>
          </a:p>
          <a:p>
            <a:endParaRPr b="1" dirty="0" lang="ru-RU" sz="3200"/>
          </a:p>
        </p:txBody>
      </p:sp>
      <p:sp>
        <p:nvSpPr>
          <p:cNvPr id="4" name="Прямоугольник 3"/>
          <p:cNvSpPr/>
          <p:nvPr/>
        </p:nvSpPr>
        <p:spPr>
          <a:xfrm>
            <a:off x="-2" y="2982940"/>
            <a:ext cx="108225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750"/>
              </a:spcAft>
            </a:pPr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- Отвечает </a:t>
            </a:r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на вопросы </a:t>
            </a:r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(</a:t>
            </a:r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Что сделаешь? Что будешь делать?)</a:t>
            </a:r>
            <a:endParaRPr b="1" dirty="0" lang="ru-RU" sz="3200">
              <a:ea charset="0" panose="02020603050405020304" pitchFamily="18"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3567715"/>
            <a:ext cx="1192301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Какие окончания имеют глаголы во втором лице, единственном числе, в настоящем и будущем времени?</a:t>
            </a:r>
            <a:endParaRPr dirty="0" lang="ru-RU" sz="3200"/>
          </a:p>
        </p:txBody>
      </p:sp>
      <p:sp>
        <p:nvSpPr>
          <p:cNvPr id="7" name="Прямоугольник 6"/>
          <p:cNvSpPr/>
          <p:nvPr/>
        </p:nvSpPr>
        <p:spPr>
          <a:xfrm>
            <a:off x="0" y="4805028"/>
            <a:ext cx="63476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750"/>
              </a:spcAft>
            </a:pPr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- Окончания – ешь, –  </a:t>
            </a:r>
            <a:r>
              <a:rPr b="1" dirty="0" err="1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ёшь</a:t>
            </a:r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, –  ишь. </a:t>
            </a:r>
            <a:endParaRPr b="1" dirty="0" lang="ru-RU" sz="3200">
              <a:ea charset="0" panose="02020603050405020304" pitchFamily="18"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4251776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2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10"/>
      <p:bldP grpId="0" spid="12"/>
      <p:bldP grpId="0" spid="4"/>
      <p:bldP grpId="0" spid="5"/>
      <p:bldP grpId="0" spid="7"/>
    </p:bldLst>
  </p:timing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0"/>
          </a:xfrm>
          <a:prstGeom prst="rect">
            <a:avLst/>
          </a:prstGeom>
        </p:spPr>
      </p:pic>
      <p:sp>
        <p:nvSpPr>
          <p:cNvPr id="26" name="Скругленный прямоугольник 25"/>
          <p:cNvSpPr/>
          <p:nvPr/>
        </p:nvSpPr>
        <p:spPr>
          <a:xfrm>
            <a:off x="117540" y="1371420"/>
            <a:ext cx="5833977" cy="3749276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2539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58065" y="1480389"/>
            <a:ext cx="13621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b="1"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Цели:</a:t>
            </a:r>
            <a:endParaRPr dirty="0" lang="ru-RU" sz="2800">
              <a:ea charset="0" panose="02020603050405020304" pitchFamily="18" typeface="Times New Roman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58065" y="1893203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z="2800">
                <a:ea charset="0" panose="02020603050405020304" pitchFamily="18" typeface="Times New Roman"/>
              </a:rPr>
              <a:t>1. </a:t>
            </a:r>
            <a:r>
              <a:rPr dirty="0" lang="ru-RU" sz="2800">
                <a:solidFill>
                  <a:srgbClr val="181818"/>
                </a:solidFill>
                <a:ea charset="0" panose="02020603050405020304" pitchFamily="18" typeface="Times New Roman"/>
              </a:rPr>
              <a:t>Распознавать </a:t>
            </a:r>
            <a:r>
              <a:rPr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глаголы 2-го лица настоящего и будущего времени в единственном числе.</a:t>
            </a:r>
            <a:endParaRPr dirty="0" lang="ru-RU" sz="2800">
              <a:ea charset="0" panose="02020603050405020304" pitchFamily="18" typeface="Times New Roman"/>
            </a:endParaRPr>
          </a:p>
          <a:p>
            <a:pPr>
              <a:spcAft>
                <a:spcPts val="0"/>
              </a:spcAft>
            </a:pPr>
            <a:r>
              <a:rPr dirty="0" lang="ru-RU" sz="2800">
                <a:solidFill>
                  <a:srgbClr val="181818"/>
                </a:solidFill>
                <a:ea charset="0" panose="02020603050405020304" pitchFamily="18" typeface="Times New Roman"/>
              </a:rPr>
              <a:t>2. Учиться правильно писать окончания </a:t>
            </a:r>
            <a:r>
              <a:rPr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глаголов 2-го лица настоящего и будущего времени в единственном числе.</a:t>
            </a:r>
            <a:endParaRPr dirty="0" lang="ru-RU" sz="2800">
              <a:ea charset="0" panose="02020603050405020304" pitchFamily="18" typeface="Times New Roman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262033" y="940046"/>
            <a:ext cx="5785483" cy="5049274"/>
            <a:chOff x="6262033" y="940046"/>
            <a:chExt cx="5785483" cy="5049274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6498549" y="940046"/>
              <a:ext cx="5312452" cy="5049274"/>
            </a:xfrm>
            <a:prstGeom prst="roundRect">
              <a:avLst/>
            </a:prstGeom>
            <a:solidFill>
              <a:srgbClr val="243842"/>
            </a:solidFill>
            <a:ln w="76200">
              <a:solidFill>
                <a:srgbClr val="25394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 rtlCol="0"/>
            <a:lstStyle/>
            <a:p>
              <a:pPr algn="ctr"/>
              <a:endParaRPr lang="ru-RU"/>
            </a:p>
          </p:txBody>
        </p:sp>
        <p:grpSp>
          <p:nvGrpSpPr>
            <p:cNvPr id="3" name="Группа 2"/>
            <p:cNvGrpSpPr/>
            <p:nvPr/>
          </p:nvGrpSpPr>
          <p:grpSpPr>
            <a:xfrm>
              <a:off x="6262033" y="1371420"/>
              <a:ext cx="5785483" cy="3947279"/>
              <a:chOff x="5660409" y="1547975"/>
              <a:chExt cx="5495272" cy="3749276"/>
            </a:xfrm>
          </p:grpSpPr>
          <p:sp>
            <p:nvSpPr>
              <p:cNvPr id="10" name="Скругленный прямоугольник 9"/>
              <p:cNvSpPr/>
              <p:nvPr/>
            </p:nvSpPr>
            <p:spPr>
              <a:xfrm>
                <a:off x="5660409" y="1547975"/>
                <a:ext cx="5495272" cy="3749276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rgbClr val="25394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 rtlCol="0"/>
              <a:lstStyle/>
              <a:p>
                <a:pPr algn="ctr"/>
                <a:endParaRPr lang="ru-RU"/>
              </a:p>
            </p:txBody>
          </p:sp>
          <p:pic>
            <p:nvPicPr>
              <p:cNvPr id="2" name="Рисунок 1"/>
              <p:cNvPicPr>
                <a:picLocks noChangeAspect="1"/>
              </p:cNvPicPr>
              <p:nvPr/>
            </p:nvPicPr>
            <p:blipFill rotWithShape="1">
              <a:blip r:embed="rId3"/>
              <a:srcRect b="123" l="30" r="78" t="117"/>
              <a:stretch/>
            </p:blipFill>
            <p:spPr>
              <a:xfrm>
                <a:off x="5947025" y="1759450"/>
                <a:ext cx="4928637" cy="333909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08560423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3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5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">
                      <p:stCondLst>
                        <p:cond delay="indefinite"/>
                      </p:stCondLst>
                      <p:childTnLst>
                        <p:par>
                          <p:cTn fill="hold" id="17">
                            <p:stCondLst>
                              <p:cond delay="0"/>
                            </p:stCondLst>
                            <p:childTnLst>
                              <p:par>
                                <p:cTn fill="hold" id="18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animBg="1" grpId="0" spid="26"/>
      <p:bldP grpId="0" spid="30"/>
      <p:bldP grpId="0" spid="3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110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10" name="Скругленный прямоугольник 9"/>
          <p:cNvSpPr/>
          <p:nvPr/>
        </p:nvSpPr>
        <p:spPr>
          <a:xfrm>
            <a:off x="273724" y="176480"/>
            <a:ext cx="11644552" cy="3344933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id="8" name="Рисунок 7"/>
          <p:cNvPicPr/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1" l="59" r="49" t="687"/>
          <a:stretch/>
        </p:blipFill>
        <p:spPr bwMode="auto">
          <a:xfrm>
            <a:off x="468449" y="548292"/>
            <a:ext cx="11255102" cy="1320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" l="87" r="11" t="685"/>
          <a:stretch/>
        </p:blipFill>
        <p:spPr bwMode="auto">
          <a:xfrm>
            <a:off x="316823" y="1869092"/>
            <a:ext cx="11558353" cy="12966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4" name="Скругленный прямоугольник 13"/>
          <p:cNvSpPr/>
          <p:nvPr/>
        </p:nvSpPr>
        <p:spPr>
          <a:xfrm>
            <a:off x="273724" y="3893225"/>
            <a:ext cx="11644552" cy="2214319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dirty="0" lang="ru-RU"/>
          </a:p>
        </p:txBody>
      </p:sp>
      <p:sp>
        <p:nvSpPr>
          <p:cNvPr id="2" name="TextBox 1"/>
          <p:cNvSpPr txBox="1"/>
          <p:nvPr/>
        </p:nvSpPr>
        <p:spPr>
          <a:xfrm>
            <a:off x="663174" y="4400219"/>
            <a:ext cx="11255102" cy="120032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600"/>
              <a:t>Выделите </a:t>
            </a:r>
            <a:r>
              <a:rPr b="1" dirty="0" lang="ru-RU" sz="3600"/>
              <a:t>окончание у глаголов, определите в каком лице, числе </a:t>
            </a:r>
            <a:r>
              <a:rPr b="1" dirty="0" lang="ru-RU" smtClean="0" sz="3600"/>
              <a:t>и времени стоят данные предложения. </a:t>
            </a:r>
            <a:endParaRPr b="1" dirty="0" lang="ru-RU" sz="3600"/>
          </a:p>
        </p:txBody>
      </p:sp>
    </p:spTree>
    <p:extLst>
      <p:ext uri="{BB962C8B-B14F-4D97-AF65-F5344CB8AC3E}">
        <p14:creationId xmlns:p14="http://schemas.microsoft.com/office/powerpoint/2010/main" val="156332466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2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b="2139" l="4743" r="5818" t="5751"/>
          <a:stretch/>
        </p:blipFill>
        <p:spPr>
          <a:xfrm>
            <a:off x="10091831" y="4015378"/>
            <a:ext cx="2073413" cy="272615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3225" y="899088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1. Ты слушаешь учителя</a:t>
            </a:r>
            <a:r>
              <a:rPr dirty="0" lang="ru-RU" smtClean="0" sz="3200">
                <a:solidFill>
                  <a:srgbClr val="181818"/>
                </a:solidFill>
                <a:ea charset="0" panose="02020603050405020304" pitchFamily="18" typeface="Times New Roman"/>
              </a:rPr>
              <a:t>.</a:t>
            </a:r>
            <a:endParaRPr dirty="0" lang="ru-RU" sz="3200">
              <a:ea charset="0" panose="02020603050405020304" pitchFamily="18"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3225" y="293649"/>
            <a:ext cx="109733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В </a:t>
            </a:r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каком лице, числе и времени стоит первое </a:t>
            </a:r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предложение?</a:t>
            </a:r>
            <a:endParaRPr b="1" dirty="0" lang="ru-RU" sz="3200"/>
          </a:p>
        </p:txBody>
      </p:sp>
      <p:sp>
        <p:nvSpPr>
          <p:cNvPr id="9" name="Прямоугольник 8"/>
          <p:cNvSpPr/>
          <p:nvPr/>
        </p:nvSpPr>
        <p:spPr>
          <a:xfrm>
            <a:off x="293224" y="1504527"/>
            <a:ext cx="1146665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3200">
                <a:solidFill>
                  <a:srgbClr val="181818"/>
                </a:solidFill>
                <a:ea charset="0" panose="02020603050405020304" pitchFamily="18" typeface="Times New Roman"/>
                <a:cs charset="0" panose="02020603050405020304" pitchFamily="18" typeface="Times New Roman"/>
              </a:rPr>
              <a:t>- В </a:t>
            </a:r>
            <a:r>
              <a:rPr dirty="0" lang="ru-RU" sz="3200">
                <a:solidFill>
                  <a:srgbClr val="181818"/>
                </a:solidFill>
                <a:ea charset="0" panose="02020603050405020304" pitchFamily="18" typeface="Times New Roman"/>
                <a:cs charset="0" panose="02020603050405020304" pitchFamily="18" typeface="Times New Roman"/>
              </a:rPr>
              <a:t>первом предложении глагол стоит во втором лице, единственном числе, в настоящем времени.</a:t>
            </a:r>
            <a:endParaRPr dirty="0" lang="ru-RU" sz="3200">
              <a:cs charset="0" panose="02020603050405020304" pitchFamily="18"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3224" y="3367754"/>
            <a:ext cx="48004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2. Ты сыграешь на гитаре.</a:t>
            </a:r>
            <a:endParaRPr dirty="0" lang="ru-RU" sz="3200">
              <a:ea charset="0" panose="02020603050405020304" pitchFamily="18" typeface="Times New Roman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3225" y="2732992"/>
            <a:ext cx="109250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В </a:t>
            </a:r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каком лице, числе и времени стоит </a:t>
            </a:r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второе предложение?</a:t>
            </a:r>
            <a:endParaRPr b="1" dirty="0" lang="ru-RU" sz="3200"/>
          </a:p>
        </p:txBody>
      </p:sp>
      <p:sp>
        <p:nvSpPr>
          <p:cNvPr id="12" name="Прямоугольник 11"/>
          <p:cNvSpPr/>
          <p:nvPr/>
        </p:nvSpPr>
        <p:spPr>
          <a:xfrm>
            <a:off x="293224" y="3952529"/>
            <a:ext cx="918644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3200">
                <a:solidFill>
                  <a:srgbClr val="181818"/>
                </a:solidFill>
                <a:ea charset="0" panose="02020603050405020304" pitchFamily="18" typeface="Times New Roman"/>
              </a:rPr>
              <a:t>- Во </a:t>
            </a:r>
            <a:r>
              <a:rPr dirty="0" lang="ru-RU" sz="3200">
                <a:solidFill>
                  <a:srgbClr val="181818"/>
                </a:solidFill>
                <a:ea charset="0" panose="02020603050405020304" pitchFamily="18" typeface="Times New Roman"/>
              </a:rPr>
              <a:t>втором предложении глагол стоит во втором лице, единственном числе, но в будущем времени.</a:t>
            </a:r>
            <a:endParaRPr dirty="0" lang="ru-RU" sz="3200"/>
          </a:p>
        </p:txBody>
      </p:sp>
      <p:sp>
        <p:nvSpPr>
          <p:cNvPr id="13" name="Прямоугольник 12"/>
          <p:cNvSpPr/>
          <p:nvPr/>
        </p:nvSpPr>
        <p:spPr>
          <a:xfrm>
            <a:off x="293224" y="5086068"/>
            <a:ext cx="98788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Какие </a:t>
            </a:r>
            <a:r>
              <a:rPr b="1" dirty="0" lang="ru-RU" sz="3200">
                <a:solidFill>
                  <a:srgbClr val="000000"/>
                </a:solidFill>
                <a:ea charset="0" panose="02020603050405020304" pitchFamily="18" typeface="Times New Roman"/>
              </a:rPr>
              <a:t>окончания вы выделили в двух </a:t>
            </a:r>
            <a:r>
              <a:rPr b="1" dirty="0" lang="ru-RU" smtClean="0" sz="3200">
                <a:solidFill>
                  <a:srgbClr val="000000"/>
                </a:solidFill>
                <a:ea charset="0" panose="02020603050405020304" pitchFamily="18" typeface="Times New Roman"/>
              </a:rPr>
              <a:t>предложениях?</a:t>
            </a:r>
            <a:endParaRPr b="1" dirty="0" lang="ru-RU" sz="3200"/>
          </a:p>
        </p:txBody>
      </p:sp>
      <p:sp>
        <p:nvSpPr>
          <p:cNvPr id="14" name="Прямоугольник 13"/>
          <p:cNvSpPr/>
          <p:nvPr/>
        </p:nvSpPr>
        <p:spPr>
          <a:xfrm>
            <a:off x="293224" y="5720830"/>
            <a:ext cx="32133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3200">
                <a:solidFill>
                  <a:srgbClr val="181818"/>
                </a:solidFill>
                <a:ea charset="0" panose="02020603050405020304" pitchFamily="18" typeface="Times New Roman"/>
              </a:rPr>
              <a:t>- Окончания  ешь</a:t>
            </a:r>
            <a:endParaRPr dirty="0" lang="ru-RU" sz="3200"/>
          </a:p>
        </p:txBody>
      </p:sp>
      <p:sp>
        <p:nvSpPr>
          <p:cNvPr id="15" name="Прямоугольник 14"/>
          <p:cNvSpPr/>
          <p:nvPr/>
        </p:nvSpPr>
        <p:spPr>
          <a:xfrm>
            <a:off x="2606858" y="5811545"/>
            <a:ext cx="852622" cy="44286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377440" y="1010368"/>
            <a:ext cx="711200" cy="41853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337864" y="3477672"/>
            <a:ext cx="711200" cy="41853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8270369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1">
                      <p:stCondLst>
                        <p:cond delay="indefinite"/>
                      </p:stCondLst>
                      <p:childTnLst>
                        <p:par>
                          <p:cTn fill="hold" id="12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3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5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6">
                      <p:stCondLst>
                        <p:cond delay="indefinite"/>
                      </p:stCondLst>
                      <p:childTnLst>
                        <p:par>
                          <p:cTn fill="hold" id="17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8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21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3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4">
                      <p:stCondLst>
                        <p:cond delay="indefinite"/>
                      </p:stCondLst>
                      <p:childTnLst>
                        <p:par>
                          <p:cTn fill="hold" id="2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6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8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9">
                      <p:stCondLst>
                        <p:cond delay="indefinite"/>
                      </p:stCondLst>
                      <p:childTnLst>
                        <p:par>
                          <p:cTn fill="hold" id="30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1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3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4">
                      <p:stCondLst>
                        <p:cond delay="indefinite"/>
                      </p:stCondLst>
                      <p:childTnLst>
                        <p:par>
                          <p:cTn fill="hold" id="35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6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8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39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41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42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44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45" nodeType="with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47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grpId="0" spid="7"/>
      <p:bldP grpId="0" spid="9"/>
      <p:bldP grpId="0" spid="10"/>
      <p:bldP grpId="0" spid="11"/>
      <p:bldP grpId="0" spid="12"/>
      <p:bldP grpId="0" spid="13"/>
      <p:bldP grpId="0" spid="14"/>
      <p:bldP animBg="1" grpId="0" spid="15"/>
      <p:bldP animBg="1" grpId="0" spid="16"/>
      <p:bldP animBg="1" grpId="0" spid="17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Рисунок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6" name="Скругленный прямоугольник 25"/>
          <p:cNvSpPr/>
          <p:nvPr/>
        </p:nvSpPr>
        <p:spPr>
          <a:xfrm>
            <a:off x="128288" y="2815261"/>
            <a:ext cx="5833977" cy="3749276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2539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28288" y="349104"/>
            <a:ext cx="5833977" cy="2187186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2539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177285" y="488590"/>
            <a:ext cx="21157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Тема урока:</a:t>
            </a:r>
          </a:p>
          <a:p>
            <a:endParaRPr lang="ru-RU" sz="2800" b="1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177285" y="889685"/>
            <a:ext cx="555584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2 – </a:t>
            </a:r>
            <a:r>
              <a:rPr lang="ru-RU" sz="2800" dirty="0" err="1">
                <a:solidFill>
                  <a:srgbClr val="000000"/>
                </a:solidFill>
                <a:ea typeface="Times New Roman" panose="02020603050405020304" pitchFamily="18" charset="0"/>
              </a:rPr>
              <a:t>ое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 лицо глаголов настоящего и будущего времени в единственном числе.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68813" y="2924230"/>
            <a:ext cx="13621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750"/>
              </a:spcAft>
            </a:pP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Цели: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68813" y="3337044"/>
            <a:ext cx="6096000" cy="31085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ea typeface="Times New Roman" panose="02020603050405020304" pitchFamily="18" charset="0"/>
              </a:rPr>
              <a:t>1. </a:t>
            </a:r>
            <a:r>
              <a:rPr lang="ru-RU" sz="2800" dirty="0">
                <a:solidFill>
                  <a:srgbClr val="181818"/>
                </a:solidFill>
                <a:ea typeface="Times New Roman" panose="02020603050405020304" pitchFamily="18" charset="0"/>
              </a:rPr>
              <a:t>Распознавать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глаголы 2-го лица настоящего и будущего времени в единственном числе.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181818"/>
                </a:solidFill>
                <a:ea typeface="Times New Roman" panose="02020603050405020304" pitchFamily="18" charset="0"/>
              </a:rPr>
              <a:t>2. Учиться правильно писать окончания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глаголов 2-го лица настоящего и будущего времени в единственном числе.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231922" y="107004"/>
            <a:ext cx="5833977" cy="6663447"/>
          </a:xfrm>
          <a:prstGeom prst="roundRect">
            <a:avLst>
              <a:gd name="adj" fmla="val 6329"/>
            </a:avLst>
          </a:prstGeom>
          <a:solidFill>
            <a:schemeClr val="bg1"/>
          </a:solidFill>
          <a:ln w="76200">
            <a:solidFill>
              <a:srgbClr val="2539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364813" y="107004"/>
            <a:ext cx="5629308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181818"/>
                </a:solidFill>
                <a:ea typeface="Times New Roman" panose="02020603050405020304" pitchFamily="18" charset="0"/>
              </a:rPr>
              <a:t>План: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1</a:t>
            </a:r>
            <a:r>
              <a:rPr lang="ru-RU" sz="2800" dirty="0">
                <a:ea typeface="Times New Roman" panose="02020603050405020304" pitchFamily="18" charset="0"/>
              </a:rPr>
              <a:t>. Выполним практическое задание и узнаем, какие окончания имеют глаголы во втором лице, единственном числе в настоящем и будущем времени.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2.</a:t>
            </a:r>
            <a:r>
              <a:rPr lang="ru-RU" sz="2800" dirty="0">
                <a:ea typeface="Times New Roman" panose="02020603050405020304" pitchFamily="18" charset="0"/>
              </a:rPr>
              <a:t> Составим опору определения глагола второго лица, единственного числа в настоящем и будущем времени.</a:t>
            </a:r>
          </a:p>
          <a:p>
            <a:pPr>
              <a:spcAft>
                <a:spcPts val="0"/>
              </a:spcAft>
            </a:pPr>
            <a:r>
              <a:rPr lang="ru-RU" sz="2800" b="1" dirty="0">
                <a:ea typeface="Times New Roman" panose="02020603050405020304" pitchFamily="18" charset="0"/>
              </a:rPr>
              <a:t>3.</a:t>
            </a:r>
            <a:r>
              <a:rPr lang="ru-RU" sz="2800" dirty="0">
                <a:ea typeface="Times New Roman" panose="02020603050405020304" pitchFamily="18" charset="0"/>
              </a:rPr>
              <a:t> Будем учиться правильно писать окончания</a:t>
            </a:r>
            <a:r>
              <a:rPr lang="ru-RU" sz="2800" dirty="0">
                <a:solidFill>
                  <a:srgbClr val="181818"/>
                </a:solidFill>
                <a:ea typeface="Times New Roman" panose="02020603050405020304" pitchFamily="18" charset="0"/>
              </a:rPr>
              <a:t> глаголов второго лица, единственного числа, настоящего и будущего времени.</a:t>
            </a:r>
            <a:endParaRPr lang="ru-RU" sz="2800" dirty="0">
              <a:ea typeface="Times New Roman" panose="02020603050405020304" pitchFamily="18" charset="0"/>
            </a:endParaRPr>
          </a:p>
          <a:p>
            <a:r>
              <a:rPr lang="ru-RU" sz="2800" b="1" dirty="0">
                <a:solidFill>
                  <a:srgbClr val="181818"/>
                </a:solidFill>
                <a:ea typeface="Times New Roman" panose="02020603050405020304" pitchFamily="18" charset="0"/>
              </a:rPr>
              <a:t>4.</a:t>
            </a:r>
            <a:r>
              <a:rPr lang="ru-RU" sz="2800" dirty="0">
                <a:solidFill>
                  <a:srgbClr val="181818"/>
                </a:solidFill>
                <a:ea typeface="Times New Roman" panose="02020603050405020304" pitchFamily="18" charset="0"/>
              </a:rPr>
              <a:t> Сделаем выводы.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8145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/>
      <p:bldP spid="29" grpId="0"/>
      <p:bldP spid="30" grpId="0"/>
      <p:bldP spid="31" grpId="0"/>
      <p:bldP spid="9" grpId="0" animBg="1"/>
      <p:bldP spid="2" grpId="0"/>
    </p:bld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620"/>
            <a:ext cx="12192000" cy="6858000"/>
          </a:xfrm>
          <a:prstGeom prst="rect">
            <a:avLst/>
          </a:prstGeom>
        </p:spPr>
      </p:pic>
      <p:pic>
        <p:nvPicPr>
          <p:cNvPr id="7" name="Рисунок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" l="114" r="107" t="379"/>
          <a:stretch/>
        </p:blipFill>
        <p:spPr bwMode="auto">
          <a:xfrm>
            <a:off x="205864" y="203008"/>
            <a:ext cx="10216373" cy="25903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5864" y="2866750"/>
            <a:ext cx="110153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z="2800">
                <a:solidFill>
                  <a:srgbClr val="181818"/>
                </a:solidFill>
                <a:ea charset="0" panose="02020603050405020304" pitchFamily="18" typeface="Times New Roman"/>
              </a:rPr>
              <a:t>На какой вопрос отвечает глагол во втором лице, единственном числе, в настоящем времени? </a:t>
            </a:r>
            <a:endParaRPr dirty="0" lang="ru-RU" sz="2800">
              <a:ea charset="0" panose="02020603050405020304" pitchFamily="18"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92516" y="3462182"/>
            <a:ext cx="2736198" cy="33137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«Что </a:t>
            </a:r>
            <a:r>
              <a:rPr b="1"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делаешь</a:t>
            </a:r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?»</a:t>
            </a:r>
            <a:endParaRPr b="1" dirty="0" lang="ru-RU" sz="2800">
              <a:ea charset="0" panose="02020603050405020304" pitchFamily="18" typeface="Times New Roman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864" y="3787023"/>
            <a:ext cx="31966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2800">
                <a:solidFill>
                  <a:srgbClr val="181818"/>
                </a:solidFill>
                <a:ea charset="0" panose="02020603050405020304" pitchFamily="18" typeface="Times New Roman"/>
              </a:rPr>
              <a:t>Приведите пример.</a:t>
            </a:r>
            <a:endParaRPr dirty="0" lang="ru-RU" sz="2800"/>
          </a:p>
        </p:txBody>
      </p:sp>
      <p:sp>
        <p:nvSpPr>
          <p:cNvPr id="11" name="Прямоугольник 10"/>
          <p:cNvSpPr/>
          <p:nvPr/>
        </p:nvSpPr>
        <p:spPr>
          <a:xfrm>
            <a:off x="3285328" y="3777528"/>
            <a:ext cx="60544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(«Что </a:t>
            </a:r>
            <a:r>
              <a:rPr b="1"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делаешь</a:t>
            </a:r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?» </a:t>
            </a:r>
            <a:r>
              <a:rPr b="1"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Слушаешь, </a:t>
            </a:r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видишь)</a:t>
            </a:r>
            <a:endParaRPr b="1" dirty="0" lang="ru-RU" sz="2800"/>
          </a:p>
        </p:txBody>
      </p:sp>
      <p:sp>
        <p:nvSpPr>
          <p:cNvPr id="12" name="Прямоугольник 11"/>
          <p:cNvSpPr/>
          <p:nvPr/>
        </p:nvSpPr>
        <p:spPr>
          <a:xfrm>
            <a:off x="205864" y="4374111"/>
            <a:ext cx="1132233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dirty="0" lang="ru-RU" smtClean="0" sz="2800">
                <a:solidFill>
                  <a:srgbClr val="181818"/>
                </a:solidFill>
                <a:ea charset="0" panose="02020603050405020304" pitchFamily="18" typeface="Times New Roman"/>
              </a:rPr>
              <a:t>На </a:t>
            </a:r>
            <a:r>
              <a:rPr dirty="0" lang="ru-RU" sz="2800">
                <a:solidFill>
                  <a:srgbClr val="181818"/>
                </a:solidFill>
                <a:ea charset="0" panose="02020603050405020304" pitchFamily="18" typeface="Times New Roman"/>
              </a:rPr>
              <a:t>какие вопросы отвечает глагол во втором лице, единственном числе, в будущем времени?</a:t>
            </a:r>
            <a:endParaRPr dirty="0" lang="ru-RU" sz="2800">
              <a:ea charset="0" panose="02020603050405020304" pitchFamily="18" typeface="Times New Roman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506999" y="4819629"/>
            <a:ext cx="61911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«Что </a:t>
            </a:r>
            <a:r>
              <a:rPr b="1"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сделаешь? Что будешь делать</a:t>
            </a:r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?»</a:t>
            </a:r>
            <a:endParaRPr b="1" dirty="0" lang="ru-RU" sz="2800"/>
          </a:p>
        </p:txBody>
      </p:sp>
      <p:sp>
        <p:nvSpPr>
          <p:cNvPr id="14" name="Прямоугольник 13"/>
          <p:cNvSpPr/>
          <p:nvPr/>
        </p:nvSpPr>
        <p:spPr>
          <a:xfrm>
            <a:off x="205864" y="5569875"/>
            <a:ext cx="34354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dirty="0" lang="ru-RU" smtClean="0" sz="2800">
                <a:solidFill>
                  <a:srgbClr val="181818"/>
                </a:solidFill>
                <a:ea charset="0" panose="02020603050405020304" pitchFamily="18" typeface="Times New Roman"/>
              </a:rPr>
              <a:t>Приведите </a:t>
            </a:r>
            <a:r>
              <a:rPr dirty="0" lang="ru-RU" sz="2800">
                <a:solidFill>
                  <a:srgbClr val="181818"/>
                </a:solidFill>
                <a:ea charset="0" panose="02020603050405020304" pitchFamily="18" typeface="Times New Roman"/>
              </a:rPr>
              <a:t>примеры.</a:t>
            </a:r>
            <a:endParaRPr dirty="0" lang="ru-RU" sz="2800"/>
          </a:p>
        </p:txBody>
      </p:sp>
      <p:sp>
        <p:nvSpPr>
          <p:cNvPr id="16" name="Прямоугольник 15"/>
          <p:cNvSpPr/>
          <p:nvPr/>
        </p:nvSpPr>
        <p:spPr>
          <a:xfrm>
            <a:off x="3506999" y="5416213"/>
            <a:ext cx="85279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«Что </a:t>
            </a:r>
            <a:r>
              <a:rPr b="1"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сделаешь</a:t>
            </a:r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?» </a:t>
            </a:r>
            <a:r>
              <a:rPr b="1"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Поздравишь, напишешь. </a:t>
            </a:r>
            <a:endParaRPr b="1" dirty="0" lang="ru-RU" smtClean="0" sz="2800">
              <a:solidFill>
                <a:srgbClr val="000000"/>
              </a:solidFill>
              <a:ea charset="0" panose="02020603050405020304" pitchFamily="18" typeface="Times New Roman"/>
            </a:endParaRPr>
          </a:p>
          <a:p>
            <a:pPr>
              <a:spcAft>
                <a:spcPts val="0"/>
              </a:spcAft>
            </a:pPr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«Что </a:t>
            </a:r>
            <a:r>
              <a:rPr b="1"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будешь делать</a:t>
            </a:r>
            <a:r>
              <a:rPr b="1" dirty="0" lang="ru-RU" smtClean="0" sz="2800">
                <a:solidFill>
                  <a:srgbClr val="000000"/>
                </a:solidFill>
                <a:ea charset="0" panose="02020603050405020304" pitchFamily="18" typeface="Times New Roman"/>
              </a:rPr>
              <a:t>?» </a:t>
            </a:r>
            <a:r>
              <a:rPr b="1" dirty="0" lang="ru-RU" sz="2800">
                <a:solidFill>
                  <a:srgbClr val="000000"/>
                </a:solidFill>
                <a:ea charset="0" panose="02020603050405020304" pitchFamily="18" typeface="Times New Roman"/>
              </a:rPr>
              <a:t>Будешь играть.</a:t>
            </a:r>
            <a:endParaRPr b="1" dirty="0" lang="ru-RU" sz="2800">
              <a:ea charset="0" panose="02020603050405020304" pitchFamily="18" typeface="Times New Roman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205864" y="188377"/>
            <a:ext cx="10233395" cy="2581469"/>
          </a:xfrm>
          <a:prstGeom prst="roundRect">
            <a:avLst>
              <a:gd fmla="val 6099" name="adj"/>
            </a:avLst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8617603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7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8">
                      <p:stCondLst>
                        <p:cond delay="indefinite"/>
                      </p:stCondLst>
                      <p:childTnLst>
                        <p:par>
                          <p:cTn fill="hold" id="9">
                            <p:stCondLst>
                              <p:cond delay="0"/>
                            </p:stCondLst>
                            <p:childTnLst>
                              <p:par>
                                <p:cTn fill="hold" id="1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2"/>
                                        <p:tgtEl>
                                          <p:spTgt spid="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3">
                      <p:stCondLst>
                        <p:cond delay="indefinite"/>
                      </p:stCondLst>
                      <p:childTnLst>
                        <p:par>
                          <p:cTn fill="hold" id="1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1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1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18">
                      <p:stCondLst>
                        <p:cond delay="indefinite"/>
                      </p:stCondLst>
                      <p:childTnLst>
                        <p:par>
                          <p:cTn fill="hold" id="1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2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3">
                      <p:stCondLst>
                        <p:cond delay="indefinite"/>
                      </p:stCondLst>
                      <p:childTnLst>
                        <p:par>
                          <p:cTn fill="hold" id="2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2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27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28">
                      <p:stCondLst>
                        <p:cond delay="indefinite"/>
                      </p:stCondLst>
                      <p:childTnLst>
                        <p:par>
                          <p:cTn fill="hold" id="2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2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3">
                      <p:stCondLst>
                        <p:cond delay="indefinite"/>
                      </p:stCondLst>
                      <p:childTnLst>
                        <p:par>
                          <p:cTn fill="hold" id="3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35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37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 id="38">
                      <p:stCondLst>
                        <p:cond delay="indefinite"/>
                      </p:stCondLst>
                      <p:childTnLst>
                        <p:par>
                          <p:cTn fill="hold" id="39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40" nodeType="click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in">
                                      <p:cBhvr>
                                        <p:cTn dur="500" id="42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5"/>
      <p:bldP grpId="0" spid="10"/>
      <p:bldP grpId="0" spid="11"/>
      <p:bldP grpId="0" spid="12"/>
      <p:bldP grpId="0" spid="13"/>
      <p:bldP grpId="0" spid="14"/>
      <p:bldP grpId="0" spid="16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90"/>
            <a:ext cx="12194826" cy="6859590"/>
          </a:xfrm>
          <a:prstGeom prst="rect">
            <a:avLst/>
          </a:prstGeom>
        </p:spPr>
      </p:pic>
      <p:sp>
        <p:nvSpPr>
          <p:cNvPr id="26" name="Скругленный прямоугольник 25"/>
          <p:cNvSpPr/>
          <p:nvPr/>
        </p:nvSpPr>
        <p:spPr>
          <a:xfrm>
            <a:off x="185195" y="3553132"/>
            <a:ext cx="11829327" cy="2454129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2539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85195" y="990053"/>
            <a:ext cx="11829327" cy="205409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2539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41251" y="1232268"/>
            <a:ext cx="113123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Глаголы,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обозначающие действия, которые, происходят в момент речи – это глаголы настоящего времени. Во втором лице, единственном числе отвечают на вопрос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«Что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делаешь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?»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980" y="3743995"/>
            <a:ext cx="1157854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Глаголы, обозначающие действия, которые произойдут после момента речи – это глаголы будущего времени. Во втором лице, единственном числе отвечают на вопросы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«Что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сделаешь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?», «Что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будешь делать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?»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29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90"/>
            <a:ext cx="12194826" cy="6859590"/>
          </a:xfrm>
          <a:prstGeom prst="rect">
            <a:avLst/>
          </a:prstGeom>
        </p:spPr>
      </p:pic>
      <p:sp>
        <p:nvSpPr>
          <p:cNvPr id="26" name="Скругленный прямоугольник 25"/>
          <p:cNvSpPr/>
          <p:nvPr/>
        </p:nvSpPr>
        <p:spPr>
          <a:xfrm>
            <a:off x="219919" y="1630680"/>
            <a:ext cx="11829327" cy="3429000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2539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14893" y="2067907"/>
            <a:ext cx="117343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Опора: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1. Чтобы определить лицо и число, надо подобрать местоимение, с которым этот глагол может быть связан по смыслу.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2. Чтобы определить время глагола, надо понять, когда происходит действие относительно момента речи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  <a:endParaRPr lang="ru-RU" sz="32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4035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892</Words>
  <Application>Microsoft Office PowerPoint</Application>
  <PresentationFormat>Широкоэкранный</PresentationFormat>
  <Paragraphs>90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37</cp:revision>
  <dcterms:created xsi:type="dcterms:W3CDTF">2022-04-10T10:03:25Z</dcterms:created>
  <dcterms:modified xsi:type="dcterms:W3CDTF">2022-04-10T19:01:40Z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1252376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