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0" r:id="rId2"/>
  </p:sldMasterIdLst>
  <p:sldIdLst>
    <p:sldId id="258" r:id="rId3"/>
    <p:sldId id="257" r:id="rId4"/>
    <p:sldId id="273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43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10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6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824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262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08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55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417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79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8910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578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594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66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808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553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743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5312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4505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9668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721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7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82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9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19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40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274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98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0CA79-F145-4CDC-A6B4-89ED0A03CF2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E8A6-9F95-4EE1-AF90-A1281AA96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732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D1B2ED6-B713-443C-8DA6-F4F9CCF85460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A0D633F-459F-4BCE-8E15-7BF5FF33A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481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09550"/>
            <a:ext cx="12192000" cy="6461125"/>
          </a:xfrm>
        </p:spPr>
        <p:txBody>
          <a:bodyPr>
            <a:noAutofit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Урок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по 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теме «Школа». 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Он завершает цикл уроков по данной теме. Это дает возможность дальнейшего совершенствования лексических навыков на уровне высказывания в виде монологической речи</a:t>
            </a:r>
          </a:p>
        </p:txBody>
      </p:sp>
    </p:spTree>
    <p:extLst>
      <p:ext uri="{BB962C8B-B14F-4D97-AF65-F5344CB8AC3E}">
        <p14:creationId xmlns:p14="http://schemas.microsoft.com/office/powerpoint/2010/main" val="72042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9199"/>
              </p:ext>
            </p:extLst>
          </p:nvPr>
        </p:nvGraphicFramePr>
        <p:xfrm>
          <a:off x="-2" y="1"/>
          <a:ext cx="12192005" cy="7372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3910"/>
                <a:gridCol w="1819520"/>
                <a:gridCol w="1741715"/>
                <a:gridCol w="1741715"/>
                <a:gridCol w="1802388"/>
                <a:gridCol w="1681042"/>
                <a:gridCol w="1741715"/>
              </a:tblGrid>
              <a:tr h="130716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02302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Актуализация знаний. 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Развитие </a:t>
                      </a:r>
                      <a:r>
                        <a:rPr lang="ru-RU" sz="1400" baseline="0" dirty="0" smtClean="0"/>
                        <a:t>коммуникативных  навыков.</a:t>
                      </a:r>
                    </a:p>
                    <a:p>
                      <a:r>
                        <a:rPr lang="ru-RU" sz="1400" dirty="0" smtClean="0"/>
                        <a:t>Развитие навыков</a:t>
                      </a:r>
                      <a:r>
                        <a:rPr lang="ru-RU" sz="1400" baseline="0" dirty="0" smtClean="0"/>
                        <a:t> устной речи.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Предлагает всем встать и выполнить задание.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 up. Push your chairs. Mix to music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When the music stops, you should find a pair and answer these questions.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pupil who has darkest eyes in the pair starts.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Check your answers.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Предлагает проверить задание и выслушать ответы.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you answer the first question?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 reads if you agree raise your hands.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Пока играет музыка ученики передвигаются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 классу, когда музыка прекращается они задают друг другу вопросы и отвечают на них.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dirty="0" smtClean="0"/>
                        <a:t>Затем снова звучит музыка.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Ученики отвечают на вопросы.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sng" dirty="0" smtClean="0"/>
                        <a:t>Ко</a:t>
                      </a:r>
                      <a:r>
                        <a:rPr lang="ru-RU" sz="1300" u="sng" dirty="0" smtClean="0"/>
                        <a:t>ммуникативные: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слушать собеседника, высказывать собственное мнение, аргументировать свою точку зрения, приходить к общему мнению.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Личностные:</a:t>
                      </a:r>
                    </a:p>
                    <a:p>
                      <a:r>
                        <a:rPr lang="ru-RU" sz="1400" dirty="0" smtClean="0"/>
                        <a:t>Оценка своей работы</a:t>
                      </a:r>
                      <a:r>
                        <a:rPr lang="ru-RU" sz="1800" dirty="0" smtClean="0"/>
                        <a:t>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Парная.</a:t>
                      </a:r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Фронтальная.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Аудиозапись.</a:t>
                      </a:r>
                    </a:p>
                    <a:p>
                      <a:r>
                        <a:rPr lang="ru-RU" sz="1400" dirty="0" smtClean="0"/>
                        <a:t>Карточки с вопросами.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936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203782"/>
              </p:ext>
            </p:extLst>
          </p:nvPr>
        </p:nvGraphicFramePr>
        <p:xfrm>
          <a:off x="0" y="0"/>
          <a:ext cx="12191998" cy="7325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898"/>
                <a:gridCol w="1693889"/>
                <a:gridCol w="1852355"/>
                <a:gridCol w="1805245"/>
                <a:gridCol w="1978702"/>
                <a:gridCol w="1695701"/>
                <a:gridCol w="1487208"/>
              </a:tblGrid>
              <a:tr h="10165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841463"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Применение учебного материала в новой речевой ситуации. Проект.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Самостоятельное</a:t>
                      </a:r>
                      <a:r>
                        <a:rPr lang="ru-RU" sz="1400" dirty="0" smtClean="0"/>
                        <a:t> применение знаний.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Направляет работу  на создание проекта.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Now I offer you to write an e-mail to British students and tell them about our school year, our school day, our timetable, after school activities.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Now one pupil from each group should choose one topic. Take one page, choose pictures, you may decorate you projects, take some pencils, glue and you have 5 min for this work. At the end, you have to present your project. 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Выбирают тему проекта: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about our school year, our school day, our timetable, after school activities</a:t>
                      </a:r>
                      <a:r>
                        <a:rPr lang="ru-RU" sz="1400" dirty="0" smtClean="0"/>
                        <a:t>. Подбирают соответствующие картинки,</a:t>
                      </a:r>
                      <a:r>
                        <a:rPr lang="ru-RU" sz="1400" baseline="0" dirty="0" smtClean="0"/>
                        <a:t> обсуждают текст, оформляют , готовятся к защите.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pPr rtl="0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оценивать правильность выполнения учебной задачи, возможности ее решения.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Познавательные</a:t>
                      </a:r>
                      <a:r>
                        <a:rPr lang="ru-RU" sz="1400" dirty="0" smtClean="0"/>
                        <a:t>:</a:t>
                      </a:r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синтез – составление целого из частей;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доказывать свои суждения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0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установление причинно-следственных связей.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sng" dirty="0" smtClean="0"/>
                        <a:t>Ко</a:t>
                      </a:r>
                      <a:r>
                        <a:rPr lang="ru-RU" sz="1400" u="sng" dirty="0" smtClean="0"/>
                        <a:t>ммуникативны</a:t>
                      </a:r>
                      <a:r>
                        <a:rPr lang="ru-RU" sz="1400" b="0" u="sng" dirty="0" smtClean="0"/>
                        <a:t>е</a:t>
                      </a:r>
                      <a:r>
                        <a:rPr lang="ru-RU" sz="1600" u="sng" dirty="0" smtClean="0"/>
                        <a:t>: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планирование учебного сотрудничества с партнером,</a:t>
                      </a:r>
                    </a:p>
                    <a:p>
                      <a:pPr rtl="0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выражение своих мыслей в соответствии с задачами и условиями коммуникации.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Групповая.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Ватман, картинки, клей, ножницы, фломастеры.</a:t>
                      </a:r>
                    </a:p>
                    <a:p>
                      <a:r>
                        <a:rPr lang="ru-RU" sz="1400" dirty="0" smtClean="0"/>
                        <a:t>Аудиозапись.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990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807189"/>
              </p:ext>
            </p:extLst>
          </p:nvPr>
        </p:nvGraphicFramePr>
        <p:xfrm>
          <a:off x="239844" y="134910"/>
          <a:ext cx="11782269" cy="6595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3181"/>
                <a:gridCol w="1683181"/>
                <a:gridCol w="1683181"/>
                <a:gridCol w="1683181"/>
                <a:gridCol w="1783319"/>
                <a:gridCol w="1715140"/>
                <a:gridCol w="1551086"/>
              </a:tblGrid>
              <a:tr h="11288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466843"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Рефлексия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(подведение итогов)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Анализ и оценка успешности достижения цели; выявление качества и уровня овладения знаниями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Предлагает оценить свою работу.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Let`s evaluate your work.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Оценим вашу работу (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did my best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–я сделал все возможное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`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worked well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я хорошо поработал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should learn English better-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должен учить английский лучше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Выбирают смайлик и приклеивают</a:t>
                      </a:r>
                      <a:r>
                        <a:rPr lang="ru-RU" sz="1400" baseline="0" dirty="0" smtClean="0"/>
                        <a:t> на подходящую строку.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Личностные:</a:t>
                      </a:r>
                    </a:p>
                    <a:p>
                      <a:pPr rtl="0"/>
                      <a:r>
                        <a:rPr lang="ru-RU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устанавливать связь между целью деятельности и ее результатом;</a:t>
                      </a:r>
                      <a:endParaRPr lang="ru-RU" sz="14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pPr rtl="0"/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осуществлять самоконтроль;</a:t>
                      </a:r>
                      <a:b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совместно с учителем и одноклассниками давать оценку деятельности;</a:t>
                      </a:r>
                      <a:b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выделять и осознавать то, что уже усвоено и что нужно еще усвоить.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Фронтальная.</a:t>
                      </a:r>
                    </a:p>
                    <a:p>
                      <a:r>
                        <a:rPr lang="ru-RU" sz="1400" dirty="0" smtClean="0"/>
                        <a:t>Индивидуальная.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Слайд 3.</a:t>
                      </a:r>
                    </a:p>
                    <a:p>
                      <a:r>
                        <a:rPr lang="ru-RU" sz="1400" dirty="0" smtClean="0"/>
                        <a:t>Смайлики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251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682" y="2788172"/>
            <a:ext cx="8309886" cy="19337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 :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и обобщение знаний, умений и навыков по теме «Школа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9725" y="2338467"/>
            <a:ext cx="11182662" cy="4197244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38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483460" cy="5160364"/>
          </a:xfrm>
        </p:spPr>
        <p:txBody>
          <a:bodyPr>
            <a:noAutofit/>
          </a:bodyPr>
          <a:lstStyle/>
          <a:p>
            <a:r>
              <a:rPr lang="ru-RU" b="1" dirty="0"/>
              <a:t>Цель: </a:t>
            </a:r>
            <a:r>
              <a:rPr lang="ru-RU" dirty="0"/>
              <a:t>применить полученные знания и умения на практике с последующим</a:t>
            </a:r>
          </a:p>
          <a:p>
            <a:r>
              <a:rPr lang="ru-RU" dirty="0"/>
              <a:t>            выходом на монологическое высказывание по теме.</a:t>
            </a:r>
          </a:p>
          <a:p>
            <a:r>
              <a:rPr lang="ru-RU" b="1" dirty="0"/>
              <a:t>Образовательные задачи:</a:t>
            </a:r>
            <a:endParaRPr lang="ru-RU" dirty="0"/>
          </a:p>
          <a:p>
            <a:r>
              <a:rPr lang="ru-RU" b="1" dirty="0"/>
              <a:t>- </a:t>
            </a:r>
            <a:r>
              <a:rPr lang="ru-RU" dirty="0"/>
              <a:t>учить учащихся пользоваться изученным лексическим и грамматическим</a:t>
            </a:r>
          </a:p>
          <a:p>
            <a:r>
              <a:rPr lang="ru-RU" dirty="0"/>
              <a:t>  материалом</a:t>
            </a:r>
          </a:p>
          <a:p>
            <a:r>
              <a:rPr lang="ru-RU" dirty="0"/>
              <a:t>- обсуждать проблемы по теме в диалогической и монологической речи</a:t>
            </a:r>
          </a:p>
          <a:p>
            <a:r>
              <a:rPr lang="ru-RU" b="1" dirty="0"/>
              <a:t>Воспитательные задачи:</a:t>
            </a:r>
            <a:endParaRPr lang="ru-RU" dirty="0"/>
          </a:p>
          <a:p>
            <a:r>
              <a:rPr lang="ru-RU" dirty="0"/>
              <a:t>- прививать чувство любви к своей школе</a:t>
            </a:r>
          </a:p>
          <a:p>
            <a:r>
              <a:rPr lang="ru-RU" dirty="0"/>
              <a:t>- воспитывать коммуникативную иноязычную культуру</a:t>
            </a:r>
          </a:p>
          <a:p>
            <a:r>
              <a:rPr lang="ru-RU" b="1" dirty="0"/>
              <a:t>Развивающие задачи:</a:t>
            </a:r>
            <a:endParaRPr lang="ru-RU" dirty="0"/>
          </a:p>
          <a:p>
            <a:r>
              <a:rPr lang="ru-RU" dirty="0"/>
              <a:t>- развивать навыки </a:t>
            </a:r>
            <a:r>
              <a:rPr lang="ru-RU" dirty="0" err="1"/>
              <a:t>аудирования</a:t>
            </a:r>
            <a:r>
              <a:rPr lang="ru-RU" dirty="0"/>
              <a:t>, письма, чтения и говорения</a:t>
            </a:r>
          </a:p>
          <a:p>
            <a:r>
              <a:rPr lang="ru-RU" dirty="0"/>
              <a:t>- учить самостоятельно решать проблемы </a:t>
            </a:r>
          </a:p>
        </p:txBody>
      </p:sp>
    </p:spTree>
    <p:extLst>
      <p:ext uri="{BB962C8B-B14F-4D97-AF65-F5344CB8AC3E}">
        <p14:creationId xmlns:p14="http://schemas.microsoft.com/office/powerpoint/2010/main" val="97275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508" y="149901"/>
            <a:ext cx="11047751" cy="6708099"/>
          </a:xfrm>
        </p:spPr>
        <p:txBody>
          <a:bodyPr>
            <a:normAutofit fontScale="25000" lnSpcReduction="20000"/>
          </a:bodyPr>
          <a:lstStyle/>
          <a:p>
            <a:r>
              <a:rPr lang="ru-RU" sz="7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7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</a:t>
            </a:r>
            <a:endParaRPr lang="ru-RU" sz="7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лексических навыков и закрепление грамматических структур по теме;</a:t>
            </a: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навыков </a:t>
            </a:r>
            <a:r>
              <a:rPr lang="ru-RU" sz="7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аудирования</a:t>
            </a: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лексико-грамматических навыков  в ситуациях, приближенных к условиям общения;</a:t>
            </a:r>
          </a:p>
          <a:p>
            <a:pPr lvl="0"/>
            <a:r>
              <a:rPr lang="ru-RU" sz="7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endParaRPr lang="ru-RU" sz="7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основных психических процессов, связанных с речевой деятельностью (речевого мышления, внимания, воображения), способность к общению;</a:t>
            </a:r>
            <a:r>
              <a:rPr lang="ru-RU" sz="7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мотивации к дальнейшему овладению иноязычной культурой;</a:t>
            </a: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детей;</a:t>
            </a: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навыков.</a:t>
            </a:r>
          </a:p>
          <a:p>
            <a:r>
              <a:rPr lang="ru-RU" sz="7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endParaRPr lang="ru-RU" sz="7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собеседнику;</a:t>
            </a:r>
          </a:p>
          <a:p>
            <a:pPr lvl="0"/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эффективной коммуникации, сотрудничества и работы в команде;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23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542699"/>
              </p:ext>
            </p:extLst>
          </p:nvPr>
        </p:nvGraphicFramePr>
        <p:xfrm>
          <a:off x="134912" y="494676"/>
          <a:ext cx="11887198" cy="6281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8171"/>
                <a:gridCol w="1595114"/>
                <a:gridCol w="1801229"/>
                <a:gridCol w="1666049"/>
                <a:gridCol w="1813810"/>
                <a:gridCol w="1614654"/>
                <a:gridCol w="1698171"/>
              </a:tblGrid>
              <a:tr h="106937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89671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Организационный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Психологический настрой</a:t>
                      </a:r>
                      <a:r>
                        <a:rPr lang="ru-RU" sz="1400" baseline="0" dirty="0" smtClean="0"/>
                        <a:t> на учебную деятельность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Приветствует учащихся с использованием речевых клише. Вводит в атмосферу иноязычной 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Good morning! I am glad to see you.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How are you today?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What date is it today?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What day of the week is it today?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What season is it now?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What is the weather today?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Do you like autumn? Why?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Who is absent?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         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Дают устные</a:t>
                      </a:r>
                      <a:r>
                        <a:rPr lang="ru-RU" sz="1400" baseline="0" dirty="0" smtClean="0"/>
                        <a:t> ответы. Проверяют готовность к уроку.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r>
                        <a:rPr lang="ru-RU" sz="1400" dirty="0" smtClean="0"/>
                        <a:t>Психологическая готовность к учебной деятельности.</a:t>
                      </a:r>
                    </a:p>
                    <a:p>
                      <a:r>
                        <a:rPr lang="ru-RU" sz="1300" b="1" u="sng" dirty="0" smtClean="0"/>
                        <a:t>Ко</a:t>
                      </a:r>
                      <a:r>
                        <a:rPr lang="ru-RU" sz="1300" u="sng" dirty="0" smtClean="0"/>
                        <a:t>ммуникативные:</a:t>
                      </a:r>
                    </a:p>
                    <a:p>
                      <a:r>
                        <a:rPr lang="ru-RU" sz="1400" dirty="0" smtClean="0"/>
                        <a:t>речевое взаимодействие на уровне фраз речевого этикета.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Фронтальная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8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895152"/>
              </p:ext>
            </p:extLst>
          </p:nvPr>
        </p:nvGraphicFramePr>
        <p:xfrm>
          <a:off x="0" y="0"/>
          <a:ext cx="12191998" cy="6909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147"/>
                <a:gridCol w="1359689"/>
                <a:gridCol w="2058262"/>
                <a:gridCol w="1708975"/>
                <a:gridCol w="1824094"/>
                <a:gridCol w="1593856"/>
                <a:gridCol w="1708975"/>
              </a:tblGrid>
              <a:tr h="90530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00430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</a:rPr>
                        <a:t>Целеполагание и мотивация</a:t>
                      </a:r>
                    </a:p>
                    <a:p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Включение в учебную деятельность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Подводит учащихся к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формулированию темы урока.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 at the blackboard and try to guess the theme of our lesson.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Your task is to make a true sentence using all the words and you will find out the topic of the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lesson.What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written here? What is the first word? (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our life about Talk school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Right.We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are going to talk about our school year, school day, our timetable and after school ctivities.What number is our school?  What class are you in?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your favorite subject?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Определяют тему урока. Составляют предложение из данных слов (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our life about Talk school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Talk about our school life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u="sng" dirty="0" smtClean="0"/>
                        <a:t>Познавательные</a:t>
                      </a:r>
                      <a:r>
                        <a:rPr lang="ru-RU" sz="1400" dirty="0" smtClean="0"/>
                        <a:t>:</a:t>
                      </a:r>
                    </a:p>
                    <a:p>
                      <a:r>
                        <a:rPr lang="ru-RU" sz="1400" dirty="0" smtClean="0"/>
                        <a:t>Построение речевого высказывания.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1" u="sng" dirty="0" smtClean="0"/>
                        <a:t>Ко</a:t>
                      </a:r>
                      <a:r>
                        <a:rPr lang="ru-RU" sz="1300" u="sng" dirty="0" smtClean="0"/>
                        <a:t>ммуникативные:</a:t>
                      </a:r>
                    </a:p>
                    <a:p>
                      <a:r>
                        <a:rPr lang="ru-RU" sz="1400" dirty="0" smtClean="0"/>
                        <a:t>слушать и понимать речь учителя.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dirty="0" smtClean="0"/>
                        <a:t>Определять цели урока, уметь высказывать свою точку зрения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Фронтальная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Карточки со словами на доске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349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373031"/>
              </p:ext>
            </p:extLst>
          </p:nvPr>
        </p:nvGraphicFramePr>
        <p:xfrm>
          <a:off x="0" y="0"/>
          <a:ext cx="12192002" cy="6965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138"/>
                <a:gridCol w="1624588"/>
                <a:gridCol w="1966822"/>
                <a:gridCol w="1705309"/>
                <a:gridCol w="1787399"/>
                <a:gridCol w="1696031"/>
                <a:gridCol w="1741715"/>
              </a:tblGrid>
              <a:tr h="111382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10709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Актуализация знаний.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Повторение лексико-грамматического материала предыдущих уроков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dirty="0" smtClean="0"/>
                        <a:t>Предлагает повторить слова по теме «Школа» (на основе ранее изученной лексики</a:t>
                      </a:r>
                      <a:r>
                        <a:rPr lang="ru-RU" sz="1200" dirty="0" smtClean="0"/>
                        <a:t>).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It`s time to repeat words about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school.Take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sheet of paper and write down as many words about school as you can. There are three categories: nouns, adjectives, verbs. 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give you 1min for this work.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 your words to partners in your group and add new words if you haven`t got some of them.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tallest pupil begins reading.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P1 reads his words and you check.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 Каждый</a:t>
                      </a:r>
                      <a:r>
                        <a:rPr lang="ru-RU" sz="1400" baseline="0" dirty="0" smtClean="0"/>
                        <a:t> ученик в течение 1мин.записывает на листе бумаги как можно больше слов по теме, распределяя их по категориям: </a:t>
                      </a:r>
                      <a:r>
                        <a:rPr lang="ru-RU" sz="1400" baseline="0" dirty="0" err="1" smtClean="0"/>
                        <a:t>сущ</a:t>
                      </a:r>
                      <a:r>
                        <a:rPr lang="ru-RU" sz="1400" baseline="0" dirty="0" smtClean="0"/>
                        <a:t>, </a:t>
                      </a:r>
                      <a:r>
                        <a:rPr lang="ru-RU" sz="1400" baseline="0" dirty="0" err="1" smtClean="0"/>
                        <a:t>прилаг</a:t>
                      </a:r>
                      <a:r>
                        <a:rPr lang="ru-RU" sz="1400" baseline="0" dirty="0" smtClean="0"/>
                        <a:t>, гл.</a:t>
                      </a:r>
                    </a:p>
                    <a:p>
                      <a:r>
                        <a:rPr lang="ru-RU" sz="1400" dirty="0" smtClean="0"/>
                        <a:t>2. Ученики из группы по очереди  читают свои слова, остальные слушают и дополняют</a:t>
                      </a:r>
                      <a:r>
                        <a:rPr lang="ru-RU" sz="1400" baseline="0" dirty="0" smtClean="0"/>
                        <a:t> свой список слов.</a:t>
                      </a:r>
                    </a:p>
                    <a:p>
                      <a:r>
                        <a:rPr lang="ru-RU" sz="1400" baseline="0" dirty="0" smtClean="0"/>
                        <a:t>3.Один ученик от группы зачитывает эти слова.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Познавательные</a:t>
                      </a:r>
                      <a:r>
                        <a:rPr lang="ru-RU" sz="1400" dirty="0" smtClean="0"/>
                        <a:t>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dirty="0" smtClean="0"/>
                        <a:t>умение правильно использовать лексические единицы по категориям.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-слушают себя и других собеседников.</a:t>
                      </a:r>
                    </a:p>
                    <a:p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-осуществляют контроль своих знаний.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u="sng" dirty="0" smtClean="0"/>
                        <a:t>Ко</a:t>
                      </a:r>
                      <a:r>
                        <a:rPr lang="ru-RU" sz="1300" u="sng" dirty="0" smtClean="0"/>
                        <a:t>ммуникативны</a:t>
                      </a:r>
                      <a:r>
                        <a:rPr lang="ru-RU" sz="1300" b="0" u="sng" dirty="0" smtClean="0"/>
                        <a:t>е</a:t>
                      </a:r>
                      <a:r>
                        <a:rPr lang="ru-RU" sz="1400" u="sng" dirty="0" smtClean="0"/>
                        <a:t>:</a:t>
                      </a:r>
                    </a:p>
                    <a:p>
                      <a:r>
                        <a:rPr lang="ru-RU" sz="1400" dirty="0" smtClean="0"/>
                        <a:t>воспринимать информацию на слух,</a:t>
                      </a:r>
                      <a:r>
                        <a:rPr lang="ru-RU" sz="1400" baseline="0" dirty="0" smtClean="0"/>
                        <a:t> уметь слушать собеседника.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Индивидуальная, групповая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Ручки и листы для записи слов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9282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741388"/>
              </p:ext>
            </p:extLst>
          </p:nvPr>
        </p:nvGraphicFramePr>
        <p:xfrm>
          <a:off x="1" y="119921"/>
          <a:ext cx="12191998" cy="6370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714"/>
                <a:gridCol w="1571111"/>
                <a:gridCol w="1993692"/>
                <a:gridCol w="1723869"/>
                <a:gridCol w="1888761"/>
                <a:gridCol w="1663908"/>
                <a:gridCol w="1608943"/>
              </a:tblGrid>
              <a:tr h="103095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53398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Систематизации и закрепления знаний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Развитие грамматических навыков.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/>
                        <a:t>Предлагает вспомнить грамматический материал и выполнить задание.</a:t>
                      </a: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Your next task is to make one sentence in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Simple using these words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Think for 5 seconds. You have 40 seconds to write down it over. There are 4 envelopes on your tables (school year, school day, timetable, after school activities).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Now put your sentences in the right envelope.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Составляют предложение с использованием лексики из предыдущего задания. 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Познавательные</a:t>
                      </a:r>
                      <a:r>
                        <a:rPr lang="ru-RU" sz="1400" dirty="0" smtClean="0"/>
                        <a:t>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умение правильно</a:t>
                      </a:r>
                    </a:p>
                    <a:p>
                      <a:r>
                        <a:rPr lang="ru-RU" sz="1400" dirty="0" smtClean="0"/>
                        <a:t>использовать в речи ранее изученные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ru-RU" sz="1400" dirty="0" smtClean="0"/>
                        <a:t>грамматические структуры.</a:t>
                      </a:r>
                    </a:p>
                    <a:p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r>
                        <a:rPr lang="ru-RU" sz="1400" dirty="0" smtClean="0"/>
                        <a:t>умение осуществлять самоконтроль.</a:t>
                      </a:r>
                    </a:p>
                    <a:p>
                      <a:r>
                        <a:rPr lang="ru-RU" sz="1400" u="sng" dirty="0" smtClean="0"/>
                        <a:t>Личностные:</a:t>
                      </a:r>
                    </a:p>
                    <a:p>
                      <a:r>
                        <a:rPr lang="ru-RU" sz="1400" u="none" dirty="0" smtClean="0"/>
                        <a:t>понимать значение знаний, желание совершенствовать  знания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Индивидуальная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Слайд 2  презентации.</a:t>
                      </a:r>
                    </a:p>
                    <a:p>
                      <a:r>
                        <a:rPr lang="ru-RU" sz="1400" dirty="0" smtClean="0"/>
                        <a:t>Листочки для записи предложений. Конверты с надписями :</a:t>
                      </a: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school year, school day, timetable, after school activities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50745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288856"/>
              </p:ext>
            </p:extLst>
          </p:nvPr>
        </p:nvGraphicFramePr>
        <p:xfrm>
          <a:off x="0" y="-243840"/>
          <a:ext cx="12192000" cy="710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0161"/>
                <a:gridCol w="1572723"/>
                <a:gridCol w="2263516"/>
                <a:gridCol w="1603948"/>
                <a:gridCol w="1963711"/>
                <a:gridCol w="1708879"/>
                <a:gridCol w="1429062"/>
              </a:tblGrid>
              <a:tr h="84828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Этапы урока  и виды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Задачи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учителя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Деятельность учащихся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Формируемые УУД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Формы работы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Ресурсы 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2535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Актуализация знаний. 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Развитие умений </a:t>
                      </a:r>
                      <a:r>
                        <a:rPr lang="ru-RU" sz="1400" dirty="0" err="1" smtClean="0"/>
                        <a:t>аудирования</a:t>
                      </a:r>
                      <a:r>
                        <a:rPr lang="ru-RU" sz="1400" dirty="0" smtClean="0"/>
                        <a:t> с извлечением конкретной информации.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Предлагает посмотреть видео из Британии  и ответить на вопросы</a:t>
                      </a:r>
                    </a:p>
                    <a:p>
                      <a:pPr lvl="0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have got a surprise for you.</a:t>
                      </a:r>
                      <a:endParaRPr lang="ru-RU" sz="1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I`ve received a video film from Britain.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 at the screen.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I’d like to know if you‘ve understood the film.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These are some questions for you.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 them.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British students go to school on Saturday and Sunday?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time do lessons start at?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students wear a uniform?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subjects do they have in their timetable?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they have lunch at school? 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You have 5 sec to think about.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Смотрят  фильм</a:t>
                      </a:r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Отвечают на вопросы про школу в Британии.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Познавательные</a:t>
                      </a:r>
                      <a:r>
                        <a:rPr lang="ru-RU" sz="1400" dirty="0" smtClean="0"/>
                        <a:t>:</a:t>
                      </a:r>
                    </a:p>
                    <a:p>
                      <a:r>
                        <a:rPr lang="ru-RU" sz="1400" dirty="0" smtClean="0"/>
                        <a:t>восприятие иноязычной речи с целью извлечения конкретной информации.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dirty="0" smtClean="0"/>
                        <a:t>Регулятивные:</a:t>
                      </a:r>
                    </a:p>
                    <a:p>
                      <a:r>
                        <a:rPr lang="ru-RU" sz="1400" dirty="0" smtClean="0"/>
                        <a:t>умение слушать в соответствии с целевой установкой</a:t>
                      </a:r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Индивидуальная, 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Видео.</a:t>
                      </a:r>
                    </a:p>
                    <a:p>
                      <a:r>
                        <a:rPr lang="ru-RU" sz="1400" dirty="0" smtClean="0"/>
                        <a:t>Слайд 3</a:t>
                      </a:r>
                    </a:p>
                    <a:p>
                      <a:r>
                        <a:rPr lang="ru-RU" sz="1400" dirty="0" smtClean="0"/>
                        <a:t>презентации.</a:t>
                      </a:r>
                    </a:p>
                    <a:p>
                      <a:r>
                        <a:rPr lang="ru-RU" sz="1400" dirty="0" smtClean="0"/>
                        <a:t>Карточки с вопросами.</a:t>
                      </a:r>
                      <a:endParaRPr lang="ru-RU" sz="1400" dirty="0"/>
                    </a:p>
                  </a:txBody>
                  <a:tcP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666332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566</TotalTime>
  <Words>1371</Words>
  <Application>Microsoft Office PowerPoint</Application>
  <PresentationFormat>Широкоэкранный</PresentationFormat>
  <Paragraphs>251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Times New Roman</vt:lpstr>
      <vt:lpstr>Wingdings 3</vt:lpstr>
      <vt:lpstr>Специальное оформление</vt:lpstr>
      <vt:lpstr>Сектор</vt:lpstr>
      <vt:lpstr>Урок по  теме «Школа».  Он завершает цикл уроков по данной теме. Это дает возможность дальнейшего совершенствования лексических навыков на уровне высказывания в виде монологической речи</vt:lpstr>
      <vt:lpstr>   Цели урока :  систематизация и обобщение знаний, умений и навыков по теме «Школа».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Стендовый урок  по английскому языку. 5 класс «Школа»</dc:title>
  <dc:creator>МАМА</dc:creator>
  <cp:lastModifiedBy>МАМА</cp:lastModifiedBy>
  <cp:revision>43</cp:revision>
  <dcterms:created xsi:type="dcterms:W3CDTF">2018-03-23T04:37:01Z</dcterms:created>
  <dcterms:modified xsi:type="dcterms:W3CDTF">2023-01-29T16:11:33Z</dcterms:modified>
</cp:coreProperties>
</file>