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0F742-C262-4673-AB7A-4669262DE096}" type="datetimeFigureOut">
              <a:rPr lang="en-US"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2CAE-E1A8-4B40-A987-02D15577C555}" type="slidenum">
              <a:t>‹#›</a:t>
            </a:fld>
            <a:endParaRPr lang="en-US"/>
          </a:p>
        </p:txBody>
      </p:sp>
      <p:sp>
        <p:nvSpPr>
          <p:cNvPr id="6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2" y="0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5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2" y="8686955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F1948B5-859C-407F-A8DF-A43321A9D95C}" type="slidenum">
              <a:t>‹#›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00134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10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2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3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1ABC79-970E-4D72-8594-644BC0BE7F8C}" type="slidenum">
              <a:t>‹#›</a:t>
            </a:fld>
            <a:endParaRPr lang="ru-RU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88029-DC07-454C-B3BF-4E02B1E09A00}" type="datetimeFigureOut">
              <a:rPr lang="en-US"/>
              <a:t>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8CE39-316E-428E-B864-849F3E75DBE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9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9333E93-1CBF-407C-91F7-93F4059E142B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98EF5BD-9DCC-4054-A013-284CBF873084}" type="slidenum">
              <a:t>10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47E0F08-B7C2-4A10-B778-6D622C44E04F}" type="slidenum">
              <a:t>11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EFB053F-E9DC-461F-A1F3-C88C6D743272}" type="slidenum">
              <a:t>12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483FCF0-CE20-4F14-A916-D749052D44BA}" type="slidenum">
              <a:t>13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227E1FD-2E51-428D-BDF8-C6F3D8498D9C}" type="slidenum">
              <a:t>14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069D69-2039-465E-9CD4-8D24BAC879AD}" type="slidenum">
              <a:t>15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7DC88C6-70A5-406C-A1AC-0F578EE92674}" type="slidenum">
              <a:t>16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7C4C99F-8D71-49D1-8216-DF69BEE35E56}" type="slidenum">
              <a:t>17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1B6CC15-4BDA-4EB8-86E8-FF452EB753EC}" type="slidenum">
              <a:t>18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7D8E95C-FEFC-4571-81C1-3539BB481CEE}" type="slidenum">
              <a:t>19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7897D07-6E6D-4994-BD45-D21E01085DAA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7BC656D-606D-4148-BACD-8F00DB00C8DB}" type="slidenum">
              <a:t>20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E647A6-14D1-4946-A31F-327DD7C849AF}" type="slidenum">
              <a:t>21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6BDAD42-4506-4C9F-BCA0-509B61E98D2F}" type="slidenum">
              <a:t>22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481E2B5-EE7A-4391-AACA-3E8396A9DC23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7143539-A1AF-4D5B-A9AB-467990497773}" type="slidenum">
              <a:t>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3"/>
          <p:cNvSpPr txBox="1"/>
          <p:nvPr/>
        </p:nvSpPr>
        <p:spPr>
          <a:xfrm>
            <a:off x="3884755" y="8685364"/>
            <a:ext cx="2971443" cy="4568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86AFFF-0A00-4525-AE48-4E306F826566}" type="slidenum">
              <a:t>5</a:t>
            </a:fld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3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8134729-2D23-40D2-8290-88F3C0A25F0C}" type="slidenum">
              <a:t>5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4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3" cy="3428643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5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  <a:noFill/>
          <a:ln>
            <a:noFill/>
          </a:ln>
        </p:spPr>
        <p:txBody>
          <a:bodyPr wrap="square" lIns="90004" tIns="44997" rIns="90004" bIns="44997" anchor="t" anchorCtr="0" compatLnSpc="1">
            <a:noAutofit/>
          </a:bodyPr>
          <a:lstStyle/>
          <a:p>
            <a:pPr lvl="0"/>
            <a:r>
              <a:rPr lang="ru-RU" sz="1800"/>
              <a:t>\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57297FE-E691-427D-A65A-CEF9EEC65525}" type="slidenum">
              <a:t>6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0552275-70DC-4E32-ABE1-A4DEA5796F7C}" type="slidenum">
              <a:t>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DBD4D74-44D7-4B8E-9D4A-63341B88FA51}" type="slidenum">
              <a:t>8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77C06B5-22D9-493A-863E-E744482CC420}" type="slidenum">
              <a:t>9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17"/>
            <a:ext cx="5345280" cy="400895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042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72BCAD91-6F1D-4998-BF6B-C5C45CAAA9AD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0587DF09-E953-4697-95B2-9D11CCA15D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4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515"/>
            <a:ext cx="8229243" cy="452592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ACDD656-1DDD-4437-B9B4-0906E01027AD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277E2CD-D429-4048-A381-07D3A960CF9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3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3048"/>
            <a:ext cx="2057400" cy="585787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3048"/>
            <a:ext cx="6019796" cy="58578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BACDB56-683E-451E-9E38-9D8A82F2ED36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58FD3281-04D4-48B4-9F1E-977A6340BDC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265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DF3425E-B1E9-494A-890D-B298116D9279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51D8B0B-02B3-421A-A4F9-825888FC1D5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07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8229243" cy="45259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AAFBE85-F3A3-4ACF-9510-1170E6587D45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BD5BFE7-7C44-4E5A-BF10-B398D15EB64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77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E77D1D24-14AA-495C-9E5F-06ACB507F80D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6B854499-2251-4D1D-B8A2-4026A49AAEA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45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28B2386-BFB6-48A5-9EF8-53A1BA95DEB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E0DD3BA5-6072-4952-B3EB-F94BB7E5FF0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05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76198BF-3F16-49ED-B69F-C60ABA82E217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9ECAF2CF-C372-43CA-8DC9-7133B0CCA6C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16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55947DD4-AD91-45F1-B63F-DBA4CCB41095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6C571EFB-532E-4576-A557-AD433C23742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11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748D767C-8EFE-45C4-820B-603CB34FB683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E5E127CE-BC69-470A-9BE6-5C977DFB1E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0569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EFF63936-5CFE-49C9-9E02-5C2131F8C1F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BF201EAF-F260-4E1C-B3AB-93E79761C22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72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8229243" cy="45259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EC4351E5-FD9B-40D6-A950-E0D60BAC2113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2EBA0AE-4944-40CA-B04C-D2DFD39BF59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612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98B45CEE-8462-4E8B-9964-677E7E63793B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5A8B8EA-050A-4278-BA76-8EE2660DFC8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555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515"/>
            <a:ext cx="8229243" cy="452592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E7257F7-5007-4C5B-9541-95FB7625417C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9E798473-B610-4BA1-AAE9-E3ACBE41B76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355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1604964"/>
            <a:ext cx="2057400" cy="452595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964"/>
            <a:ext cx="6019796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820241DB-A73E-4640-BEF8-058F90C83B2B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E4CBA2E-2424-4D0F-9C77-C83B85B2D98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46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95001FC-9E2A-43A0-B72C-4C02A1166289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5C9450FF-4123-4151-A677-9034C0B1208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61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243" cy="114264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8229243" cy="45259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66DF94E5-3297-480A-9038-6E588D1F311A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6E2AC99-9D48-4277-9064-0A8654B4B4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28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F2CF388-4235-4723-9ACF-4E21D6A5001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ADBE93F-0237-48A5-8800-18D340AE19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05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243" cy="114264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8D60032-F4EC-41E7-BDA4-BD130AF5023C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55705E2A-051A-4678-BBC4-DF8D504F600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70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F2401BCC-8241-49C0-A9A5-D400F9B34637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DE362CF-0D5C-46CB-B22B-5D78E508896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4200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243" cy="114264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3C3C7E92-23A7-4B6C-BD24-6F0C27C48E5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CA99E019-2910-412E-9531-54C76B7DFB9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3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D09DCD6B-33D6-41E6-96D5-6A49F1082B92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B77704DC-8DAE-42E3-8E38-C53C726CC7F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6954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CD873CA9-00CC-4831-A48D-42997BE5383F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8E162895-C6B1-4DF4-84D9-429D467C926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18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03E228CB-204D-4914-AB3D-7087779FB778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10B8C329-CD9C-4EFA-A23B-731C014E6D5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09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6C5418C2-6416-4781-B81F-56CC8A26172F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AF2E560-F5BA-430D-8808-BDED50C837E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066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243" cy="114264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515"/>
            <a:ext cx="8229243" cy="452592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B991BB2E-D078-42DD-82C8-28947BC85117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47ED2E80-91E0-44D9-A5D7-D37374E440E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990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628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628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9D99855B-27C4-4617-A72E-94758F830031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13C6AD36-07EC-4FD1-9C10-96EAD03956A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39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46176967-E3BF-4824-80E3-69EACD8B45C0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509E8CE2-94AC-4D78-8641-48691BE785E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5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71D7CE53-A368-4482-B5A7-A2E04DA93D92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497264B-9077-48CC-9553-C49FFA905EB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8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273A4C37-27F0-493D-AAB7-61BBCDADE2C2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4FBD9DBA-9A14-436C-85DC-955CCDAB76A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21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43B983E1-49EF-4383-907E-0EB3EB6F9176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C7A9C86-8E7A-46F0-9D76-18CFFDA4498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0145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0CC13E4F-6CD6-429B-8FD8-B91B690010F7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0AE8AAE7-824A-42BF-A9EB-8FBDBFE31AB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2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>
          <a:xfrm>
            <a:off x="457200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AAB52101-4272-4E54-A73D-E8A8C4B7DB4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>
          <a:xfrm>
            <a:off x="3124075" y="6356515"/>
            <a:ext cx="2895118" cy="364681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6553084" y="6356515"/>
            <a:ext cx="2133359" cy="364681"/>
          </a:xfrm>
        </p:spPr>
        <p:txBody>
          <a:bodyPr/>
          <a:lstStyle>
            <a:lvl1pPr>
              <a:defRPr/>
            </a:lvl1pPr>
          </a:lstStyle>
          <a:p>
            <a:pPr lvl="0"/>
            <a:fld id="{B7EA9ACF-5544-4EB5-9217-2FD6559E8D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8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CC5E201-6664-4860-AEF8-E37A7F024C9E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8BB26A5-B42B-4138-AF07-AAB0464C53F0}" type="slidenum">
              <a:t>‹#›</a:t>
            </a:fld>
            <a:endParaRPr lang="ru-RU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1" compatLnSpc="1">
            <a:noAutofit/>
          </a:bodyPr>
          <a:lstStyle/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90CE99D-73F3-4631-B538-BB36784F4297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E5DADB0-4E0A-4243-8D8E-E404736F8BC0}" type="slidenum">
              <a:t>‹#›</a:t>
            </a:fld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243" cy="11426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1" compatLnSpc="1">
            <a:noAutofit/>
          </a:bodyPr>
          <a:lstStyle/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0B1254A-AE65-47DD-8B34-EEC6194A2D68}" type="datetime1">
              <a:rPr lang="ru-RU"/>
              <a:pPr lvl="0"/>
              <a:t>30.01.2023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DC334AD-3AB2-4236-986E-E2FC710A4206}" type="slidenum">
              <a:t>‹#›</a:t>
            </a:fld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4681" y="-143999"/>
            <a:ext cx="9148681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3"/>
          <p:cNvSpPr/>
          <p:nvPr/>
        </p:nvSpPr>
        <p:spPr>
          <a:xfrm>
            <a:off x="0" y="0"/>
            <a:ext cx="5819762" cy="420516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i="1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i="1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i="1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i="1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i="1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Box 4"/>
          <p:cNvSpPr/>
          <p:nvPr/>
        </p:nvSpPr>
        <p:spPr>
          <a:xfrm>
            <a:off x="611642" y="5877360"/>
            <a:ext cx="8855643" cy="760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4893" y="526858"/>
            <a:ext cx="8769242" cy="101874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«Трудовой воспитание детей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 дошкольного возраста</a:t>
            </a:r>
            <a:r>
              <a:rPr lang="ru-RU" sz="36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»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Подготовила: </a:t>
            </a:r>
            <a:r>
              <a:rPr lang="ru-RU" sz="2400" b="1" i="0" u="none" strike="noStrike" kern="1200" cap="none" spc="0" baseline="0" dirty="0" err="1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Командирова</a:t>
            </a:r>
            <a:r>
              <a:rPr lang="ru-RU" sz="24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 Екатерина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Николаевна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г. Калининград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E699"/>
                </a:solidFill>
                <a:uFillTx/>
                <a:latin typeface="Calibri"/>
                <a:ea typeface=""/>
                <a:cs typeface=""/>
              </a:rPr>
              <a:t>2016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none" strike="noStrike" kern="1200" cap="none" spc="0" baseline="0" dirty="0">
              <a:solidFill>
                <a:srgbClr val="FFE699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43639" y="692639"/>
            <a:ext cx="5507641" cy="398988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3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1996" y="287999"/>
            <a:ext cx="6083640" cy="592523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6" y="-35999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719998"/>
            <a:ext cx="9540355" cy="496476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                     </a:t>
            </a:r>
            <a:r>
              <a:rPr lang="ru-RU" sz="32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Труд в природе-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                     уход за растениями,                			                            обитателями аквариума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	                                и животными,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2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выращивание овощей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на огороде и растений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в уголке природы,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цветнике,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участка.</a:t>
            </a:r>
          </a:p>
        </p:txBody>
      </p:sp>
      <p:pic>
        <p:nvPicPr>
          <p:cNvPr id="4" name="Рисунок 3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2000" y="3456002"/>
            <a:ext cx="4607999" cy="3240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Рисунок 5">
            <a:extLst/>
          </p:cNvPr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0559" y="322197"/>
            <a:ext cx="3499555" cy="260208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Прямоугольник 3"/>
          <p:cNvSpPr/>
          <p:nvPr/>
        </p:nvSpPr>
        <p:spPr>
          <a:xfrm>
            <a:off x="1043641" y="1484638"/>
            <a:ext cx="6984360" cy="33822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Ручной и художественный труд </a:t>
            </a:r>
            <a:r>
              <a:rPr lang="ru-RU" sz="3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6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Прямоугольник 3"/>
          <p:cNvSpPr/>
          <p:nvPr/>
        </p:nvSpPr>
        <p:spPr>
          <a:xfrm>
            <a:off x="1043641" y="1484638"/>
            <a:ext cx="6984360" cy="33822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3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596">
            <a:off x="288319" y="308948"/>
            <a:ext cx="4234321" cy="29844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Рисунок 4">
            <a:extLst/>
          </p:cNvPr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811">
            <a:off x="4144573" y="3378251"/>
            <a:ext cx="4579562" cy="327383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Горизонтальный свиток 3"/>
          <p:cNvSpPr/>
          <p:nvPr/>
        </p:nvSpPr>
        <p:spPr>
          <a:xfrm>
            <a:off x="1547640" y="404640"/>
            <a:ext cx="6048362" cy="1020241"/>
          </a:xfrm>
          <a:custGeom>
            <a:avLst>
              <a:gd name="f8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2700"/>
              <a:gd name="f9" fmla="abs f4"/>
              <a:gd name="f10" fmla="abs f5"/>
              <a:gd name="f11" fmla="abs f6"/>
              <a:gd name="f12" fmla="val f8"/>
              <a:gd name="f13" fmla="+- 0 0 f2"/>
              <a:gd name="f14" fmla="?: f9 f4 1"/>
              <a:gd name="f15" fmla="?: f10 f5 1"/>
              <a:gd name="f16" fmla="?: f11 f6 1"/>
              <a:gd name="f17" fmla="*/ f12 1 2"/>
              <a:gd name="f18" fmla="*/ f12 2 1"/>
              <a:gd name="f19" fmla="*/ f14 1 21600"/>
              <a:gd name="f20" fmla="*/ f15 1 21600"/>
              <a:gd name="f21" fmla="*/ 21600 f14 1"/>
              <a:gd name="f22" fmla="*/ 21600 f15 1"/>
              <a:gd name="f23" fmla="+- f12 f17 0"/>
              <a:gd name="f24" fmla="*/ f17 1 2"/>
              <a:gd name="f25" fmla="+- f17 0 f7"/>
              <a:gd name="f26" fmla="+- f7 0 f17"/>
              <a:gd name="f27" fmla="+- f17 0 f12"/>
              <a:gd name="f28" fmla="+- f12 0 f17"/>
              <a:gd name="f29" fmla="min f20 f19"/>
              <a:gd name="f30" fmla="*/ f21 1 f16"/>
              <a:gd name="f31" fmla="*/ f22 1 f16"/>
              <a:gd name="f32" fmla="+- f12 f24 0"/>
              <a:gd name="f33" fmla="+- f17 f24 0"/>
              <a:gd name="f34" fmla="+- f12 0 f23"/>
              <a:gd name="f35" fmla="+- f18 0 f23"/>
              <a:gd name="f36" fmla="+- f23 0 f18"/>
              <a:gd name="f37" fmla="abs f25"/>
              <a:gd name="f38" fmla="?: f25 f13 f2"/>
              <a:gd name="f39" fmla="?: f25 f2 f13"/>
              <a:gd name="f40" fmla="abs f26"/>
              <a:gd name="f41" fmla="?: f26 0 f1"/>
              <a:gd name="f42" fmla="?: f26 f1 0"/>
              <a:gd name="f43" fmla="abs f27"/>
              <a:gd name="f44" fmla="?: f27 f13 f2"/>
              <a:gd name="f45" fmla="?: f27 f2 f13"/>
              <a:gd name="f46" fmla="?: f26 f13 f2"/>
              <a:gd name="f47" fmla="?: f26 f2 f13"/>
              <a:gd name="f48" fmla="?: f26 f3 f2"/>
              <a:gd name="f49" fmla="?: f26 f2 f3"/>
              <a:gd name="f50" fmla="abs f28"/>
              <a:gd name="f51" fmla="?: f28 0 f1"/>
              <a:gd name="f52" fmla="?: f28 f1 0"/>
              <a:gd name="f53" fmla="val f30"/>
              <a:gd name="f54" fmla="val f31"/>
              <a:gd name="f55" fmla="abs f34"/>
              <a:gd name="f56" fmla="?: f34 0 f1"/>
              <a:gd name="f57" fmla="?: f34 f1 0"/>
              <a:gd name="f58" fmla="+- f33 0 f17"/>
              <a:gd name="f59" fmla="+- f32 0 f23"/>
              <a:gd name="f60" fmla="+- f12 0 f33"/>
              <a:gd name="f61" fmla="+- f23 0 f32"/>
              <a:gd name="f62" fmla="abs f35"/>
              <a:gd name="f63" fmla="?: f35 0 f1"/>
              <a:gd name="f64" fmla="?: f35 f1 0"/>
              <a:gd name="f65" fmla="+- f17 0 f33"/>
              <a:gd name="f66" fmla="abs f36"/>
              <a:gd name="f67" fmla="?: f34 f38 f39"/>
              <a:gd name="f68" fmla="?: f26 f49 f48"/>
              <a:gd name="f69" fmla="?: f26 f48 f49"/>
              <a:gd name="f70" fmla="?: f35 f44 f45"/>
              <a:gd name="f71" fmla="?: f36 f47 f46"/>
              <a:gd name="f72" fmla="*/ f12 f29 1"/>
              <a:gd name="f73" fmla="*/ f7 f29 1"/>
              <a:gd name="f74" fmla="*/ f23 f29 1"/>
              <a:gd name="f75" fmla="*/ f37 f29 1"/>
              <a:gd name="f76" fmla="*/ f17 f29 1"/>
              <a:gd name="f77" fmla="*/ f40 f29 1"/>
              <a:gd name="f78" fmla="*/ f43 f29 1"/>
              <a:gd name="f79" fmla="*/ f50 f29 1"/>
              <a:gd name="f80" fmla="*/ f18 f29 1"/>
              <a:gd name="f81" fmla="+- f53 0 f17"/>
              <a:gd name="f82" fmla="+- f53 0 f12"/>
              <a:gd name="f83" fmla="+- f54 0 f17"/>
              <a:gd name="f84" fmla="+- f54 0 f12"/>
              <a:gd name="f85" fmla="+- f54 0 f23"/>
              <a:gd name="f86" fmla="?: f25 f57 f56"/>
              <a:gd name="f87" fmla="?: f25 f56 f57"/>
              <a:gd name="f88" fmla="abs f58"/>
              <a:gd name="f89" fmla="abs f59"/>
              <a:gd name="f90" fmla="?: f58 f13 f2"/>
              <a:gd name="f91" fmla="?: f58 f2 f13"/>
              <a:gd name="f92" fmla="?: f59 0 f1"/>
              <a:gd name="f93" fmla="?: f59 f1 0"/>
              <a:gd name="f94" fmla="abs f60"/>
              <a:gd name="f95" fmla="abs f61"/>
              <a:gd name="f96" fmla="?: f60 f13 f2"/>
              <a:gd name="f97" fmla="?: f60 f2 f13"/>
              <a:gd name="f98" fmla="?: f60 f3 f2"/>
              <a:gd name="f99" fmla="?: f60 f2 f3"/>
              <a:gd name="f100" fmla="?: f27 f64 f63"/>
              <a:gd name="f101" fmla="?: f27 f63 f64"/>
              <a:gd name="f102" fmla="?: f58 0 f1"/>
              <a:gd name="f103" fmla="?: f58 f1 0"/>
              <a:gd name="f104" fmla="abs f65"/>
              <a:gd name="f105" fmla="?: f36 f69 f68"/>
              <a:gd name="f106" fmla="*/ f55 f29 1"/>
              <a:gd name="f107" fmla="*/ f53 f29 1"/>
              <a:gd name="f108" fmla="*/ f62 f29 1"/>
              <a:gd name="f109" fmla="*/ f66 f29 1"/>
              <a:gd name="f110" fmla="+- f81 0 f82"/>
              <a:gd name="f111" fmla="+- f53 0 f81"/>
              <a:gd name="f112" fmla="+- f81 0 f53"/>
              <a:gd name="f113" fmla="+- f84 0 f85"/>
              <a:gd name="f114" fmla="+- f54 0 f83"/>
              <a:gd name="f115" fmla="+- f83 0 f54"/>
              <a:gd name="f116" fmla="+- f82 0 f81"/>
              <a:gd name="f117" fmla="+- f82 0 f82"/>
              <a:gd name="f118" fmla="?: f34 f86 f87"/>
              <a:gd name="f119" fmla="?: f58 f93 f92"/>
              <a:gd name="f120" fmla="?: f58 f92 f93"/>
              <a:gd name="f121" fmla="?: f59 f90 f91"/>
              <a:gd name="f122" fmla="?: f60 f99 f98"/>
              <a:gd name="f123" fmla="?: f60 f98 f99"/>
              <a:gd name="f124" fmla="?: f61 f97 f96"/>
              <a:gd name="f125" fmla="?: f35 f100 f101"/>
              <a:gd name="f126" fmla="*/ f82 f29 1"/>
              <a:gd name="f127" fmla="*/ f84 f29 1"/>
              <a:gd name="f128" fmla="*/ f85 f29 1"/>
              <a:gd name="f129" fmla="*/ f83 f29 1"/>
              <a:gd name="f130" fmla="*/ f88 f29 1"/>
              <a:gd name="f131" fmla="*/ f89 f29 1"/>
              <a:gd name="f132" fmla="*/ f94 f29 1"/>
              <a:gd name="f133" fmla="*/ f95 f29 1"/>
              <a:gd name="f134" fmla="*/ f81 f29 1"/>
              <a:gd name="f135" fmla="*/ f104 f29 1"/>
              <a:gd name="f136" fmla="abs f110"/>
              <a:gd name="f137" fmla="?: f110 f13 f2"/>
              <a:gd name="f138" fmla="?: f110 f2 f13"/>
              <a:gd name="f139" fmla="?: f110 f42 f41"/>
              <a:gd name="f140" fmla="?: f110 f41 f42"/>
              <a:gd name="f141" fmla="abs f111"/>
              <a:gd name="f142" fmla="?: f111 f13 f2"/>
              <a:gd name="f143" fmla="?: f111 f2 f13"/>
              <a:gd name="f144" fmla="?: f111 f3 f2"/>
              <a:gd name="f145" fmla="?: f111 f2 f3"/>
              <a:gd name="f146" fmla="abs f112"/>
              <a:gd name="f147" fmla="abs f113"/>
              <a:gd name="f148" fmla="?: f112 f13 f2"/>
              <a:gd name="f149" fmla="?: f112 f2 f13"/>
              <a:gd name="f150" fmla="?: f113 0 f1"/>
              <a:gd name="f151" fmla="?: f113 f1 0"/>
              <a:gd name="f152" fmla="abs f114"/>
              <a:gd name="f153" fmla="?: f114 0 f1"/>
              <a:gd name="f154" fmla="?: f114 f1 0"/>
              <a:gd name="f155" fmla="?: f114 f44 f45"/>
              <a:gd name="f156" fmla="abs f115"/>
              <a:gd name="f157" fmla="?: f115 f47 f46"/>
              <a:gd name="f158" fmla="abs f116"/>
              <a:gd name="f159" fmla="?: f116 f13 f2"/>
              <a:gd name="f160" fmla="?: f116 f2 f13"/>
              <a:gd name="f161" fmla="abs f117"/>
              <a:gd name="f162" fmla="?: f117 f13 f2"/>
              <a:gd name="f163" fmla="?: f117 f2 f13"/>
              <a:gd name="f164" fmla="?: f117 f3 f2"/>
              <a:gd name="f165" fmla="?: f117 f2 f3"/>
              <a:gd name="f166" fmla="?: f112 f52 f51"/>
              <a:gd name="f167" fmla="?: f112 f51 f52"/>
              <a:gd name="f168" fmla="?: f115 f69 f68"/>
              <a:gd name="f169" fmla="?: f116 f103 f102"/>
              <a:gd name="f170" fmla="?: f116 f102 f103"/>
              <a:gd name="f171" fmla="?: f59 f119 f120"/>
              <a:gd name="f172" fmla="?: f61 f123 f122"/>
              <a:gd name="f173" fmla="?: f26 f139 f140"/>
              <a:gd name="f174" fmla="?: f26 f137 f138"/>
              <a:gd name="f175" fmla="?: f111 f145 f144"/>
              <a:gd name="f176" fmla="?: f111 f144 f145"/>
              <a:gd name="f177" fmla="?: f25 f143 f142"/>
              <a:gd name="f178" fmla="?: f112 f151 f150"/>
              <a:gd name="f179" fmla="?: f112 f150 f151"/>
              <a:gd name="f180" fmla="?: f113 f148 f149"/>
              <a:gd name="f181" fmla="?: f27 f154 f153"/>
              <a:gd name="f182" fmla="?: f27 f153 f154"/>
              <a:gd name="f183" fmla="?: f58 f159 f160"/>
              <a:gd name="f184" fmla="?: f117 f165 f164"/>
              <a:gd name="f185" fmla="?: f117 f164 f165"/>
              <a:gd name="f186" fmla="?: f65 f163 f162"/>
              <a:gd name="f187" fmla="?: f28 f166 f167"/>
              <a:gd name="f188" fmla="?: f28 f148 f149"/>
              <a:gd name="f189" fmla="?: f58 f169 f170"/>
              <a:gd name="f190" fmla="*/ f136 f29 1"/>
              <a:gd name="f191" fmla="*/ f141 f29 1"/>
              <a:gd name="f192" fmla="*/ f146 f29 1"/>
              <a:gd name="f193" fmla="*/ f147 f29 1"/>
              <a:gd name="f194" fmla="*/ f152 f29 1"/>
              <a:gd name="f195" fmla="*/ f156 f29 1"/>
              <a:gd name="f196" fmla="*/ f158 f29 1"/>
              <a:gd name="f197" fmla="*/ f161 f29 1"/>
              <a:gd name="f198" fmla="?: f25 f176 f175"/>
              <a:gd name="f199" fmla="?: f113 f178 f179"/>
              <a:gd name="f200" fmla="?: f114 f181 f182"/>
              <a:gd name="f201" fmla="?: f65 f185 f18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2" t="f72" r="f126" b="f127"/>
            <a:pathLst>
              <a:path>
                <a:moveTo>
                  <a:pt x="f73" y="f74"/>
                </a:moveTo>
                <a:arcTo wR="f75" hR="f106" stAng="f118" swAng="f67"/>
                <a:lnTo>
                  <a:pt x="f126" y="f72"/>
                </a:lnTo>
                <a:lnTo>
                  <a:pt x="f126" y="f76"/>
                </a:lnTo>
                <a:arcTo wR="f190" hR="f77" stAng="f173" swAng="f174"/>
                <a:arcTo wR="f191" hR="f75" stAng="f198" swAng="f177"/>
                <a:lnTo>
                  <a:pt x="f107" y="f128"/>
                </a:lnTo>
                <a:arcTo wR="f192" hR="f193" stAng="f199" swAng="f180"/>
                <a:lnTo>
                  <a:pt x="f72" y="f127"/>
                </a:lnTo>
                <a:lnTo>
                  <a:pt x="f72" y="f129"/>
                </a:lnTo>
                <a:arcTo wR="f78" hR="f194" stAng="f200" swAng="f155"/>
                <a:arcTo wR="f77" hR="f195" stAng="f168" swAng="f157"/>
                <a:close/>
              </a:path>
              <a:path>
                <a:moveTo>
                  <a:pt x="f76" y="f74"/>
                </a:moveTo>
                <a:arcTo wR="f130" hR="f131" stAng="f171" swAng="f121"/>
                <a:arcTo wR="f132" hR="f133" stAng="f172" swAng="f124"/>
                <a:arcTo wR="f78" hR="f108" stAng="f125" swAng="f70"/>
                <a:close/>
              </a:path>
              <a:path>
                <a:moveTo>
                  <a:pt x="f134" y="f76"/>
                </a:moveTo>
                <a:arcTo wR="f196" hR="f130" stAng="f189" swAng="f183"/>
                <a:arcTo wR="f197" hR="f135" stAng="f201" swAng="f186"/>
                <a:arcTo wR="f190" hR="f77" stAng="f173" swAng="f174"/>
                <a:arcTo wR="f191" hR="f75" stAng="f198" swAng="f177"/>
                <a:arcTo wR="f192" hR="f79" stAng="f187" swAng="f188"/>
                <a:close/>
              </a:path>
              <a:path>
                <a:moveTo>
                  <a:pt x="f76" y="f80"/>
                </a:moveTo>
                <a:arcTo wR="f77" hR="f109" stAng="f105" swAng="f71"/>
              </a:path>
              <a:path>
                <a:moveTo>
                  <a:pt x="f134" y="f72"/>
                </a:moveTo>
                <a:lnTo>
                  <a:pt x="f126" y="f72"/>
                </a:lnTo>
              </a:path>
              <a:path>
                <a:moveTo>
                  <a:pt x="f72" y="f74"/>
                </a:moveTo>
                <a:lnTo>
                  <a:pt x="f72" y="f129"/>
                </a:lnTo>
              </a:path>
            </a:pathLst>
          </a:custGeom>
          <a:gradFill>
            <a:gsLst>
              <a:gs pos="0">
                <a:srgbClr val="A4C1FF"/>
              </a:gs>
              <a:gs pos="100000">
                <a:srgbClr val="E5EFFF"/>
              </a:gs>
            </a:gsLst>
            <a:lin ang="16200000"/>
          </a:gradFill>
          <a:ln w="9363" cap="flat">
            <a:solidFill>
              <a:srgbClr val="4A7EB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Формы организации труда детей</a:t>
            </a:r>
          </a:p>
        </p:txBody>
      </p:sp>
      <p:sp>
        <p:nvSpPr>
          <p:cNvPr id="4" name="Выноска со стрелкой вниз 8"/>
          <p:cNvSpPr/>
          <p:nvPr/>
        </p:nvSpPr>
        <p:spPr>
          <a:xfrm>
            <a:off x="1043641" y="1845003"/>
            <a:ext cx="1727996" cy="12956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gradFill>
            <a:gsLst>
              <a:gs pos="0">
                <a:srgbClr val="FFD2BC"/>
              </a:gs>
              <a:gs pos="100000">
                <a:srgbClr val="FFF1EC"/>
              </a:gs>
            </a:gsLst>
            <a:lin ang="16200000"/>
          </a:gradFill>
          <a:ln w="9363" cap="flat">
            <a:solidFill>
              <a:srgbClr val="F59240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Поручения</a:t>
            </a:r>
          </a:p>
        </p:txBody>
      </p:sp>
      <p:sp>
        <p:nvSpPr>
          <p:cNvPr id="5" name="Выноска со стрелкой вниз 9"/>
          <p:cNvSpPr/>
          <p:nvPr/>
        </p:nvSpPr>
        <p:spPr>
          <a:xfrm>
            <a:off x="3564002" y="1845003"/>
            <a:ext cx="1850041" cy="12236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gradFill>
            <a:gsLst>
              <a:gs pos="0">
                <a:srgbClr val="FFD2BC"/>
              </a:gs>
              <a:gs pos="100000">
                <a:srgbClr val="FFF1EC"/>
              </a:gs>
            </a:gsLst>
            <a:lin ang="16200000"/>
          </a:gradFill>
          <a:ln w="9363" cap="flat">
            <a:solidFill>
              <a:srgbClr val="F59240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Дежурства</a:t>
            </a:r>
          </a:p>
        </p:txBody>
      </p:sp>
      <p:sp>
        <p:nvSpPr>
          <p:cNvPr id="6" name="Выноска со стрелкой вниз 10"/>
          <p:cNvSpPr/>
          <p:nvPr/>
        </p:nvSpPr>
        <p:spPr>
          <a:xfrm>
            <a:off x="6228362" y="1845003"/>
            <a:ext cx="1799996" cy="12236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gradFill>
            <a:gsLst>
              <a:gs pos="0">
                <a:srgbClr val="FFD2BC"/>
              </a:gs>
              <a:gs pos="100000">
                <a:srgbClr val="FFF1EC"/>
              </a:gs>
            </a:gsLst>
            <a:lin ang="16200000"/>
          </a:gradFill>
          <a:ln w="9363" cap="flat">
            <a:solidFill>
              <a:srgbClr val="F59240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Коллективный труд</a:t>
            </a:r>
          </a:p>
        </p:txBody>
      </p:sp>
      <p:cxnSp>
        <p:nvCxnSpPr>
          <p:cNvPr id="7" name="Прямая со стрелкой 12"/>
          <p:cNvCxnSpPr/>
          <p:nvPr/>
        </p:nvCxnSpPr>
        <p:spPr>
          <a:xfrm flipH="1">
            <a:off x="2339638" y="1484638"/>
            <a:ext cx="2088005" cy="287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8" name="Прямая со стрелкой 15"/>
          <p:cNvCxnSpPr/>
          <p:nvPr/>
        </p:nvCxnSpPr>
        <p:spPr>
          <a:xfrm>
            <a:off x="4427643" y="1484638"/>
            <a:ext cx="0" cy="287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9" name="Прямая со стрелкой 18"/>
          <p:cNvCxnSpPr/>
          <p:nvPr/>
        </p:nvCxnSpPr>
        <p:spPr>
          <a:xfrm>
            <a:off x="4427643" y="1484638"/>
            <a:ext cx="2016353" cy="287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sp>
        <p:nvSpPr>
          <p:cNvPr id="10" name="Вертикальный свиток 21"/>
          <p:cNvSpPr/>
          <p:nvPr/>
        </p:nvSpPr>
        <p:spPr>
          <a:xfrm>
            <a:off x="5723997" y="3213000"/>
            <a:ext cx="2664003" cy="3024003"/>
          </a:xfrm>
          <a:custGeom>
            <a:avLst>
              <a:gd name="f8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2700"/>
              <a:gd name="f9" fmla="abs f4"/>
              <a:gd name="f10" fmla="abs f5"/>
              <a:gd name="f11" fmla="abs f6"/>
              <a:gd name="f12" fmla="val f8"/>
              <a:gd name="f13" fmla="+- 0 0 f2"/>
              <a:gd name="f14" fmla="?: f9 f4 1"/>
              <a:gd name="f15" fmla="?: f10 f5 1"/>
              <a:gd name="f16" fmla="?: f11 f6 1"/>
              <a:gd name="f17" fmla="*/ f12 1 2"/>
              <a:gd name="f18" fmla="*/ f12 2 1"/>
              <a:gd name="f19" fmla="*/ f14 1 21600"/>
              <a:gd name="f20" fmla="*/ f15 1 21600"/>
              <a:gd name="f21" fmla="*/ 21600 f14 1"/>
              <a:gd name="f22" fmla="*/ 21600 f15 1"/>
              <a:gd name="f23" fmla="+- f12 f17 0"/>
              <a:gd name="f24" fmla="*/ f17 1 2"/>
              <a:gd name="f25" fmla="+- f7 0 f17"/>
              <a:gd name="f26" fmla="+- f17 0 f7"/>
              <a:gd name="f27" fmla="+- f12 0 f17"/>
              <a:gd name="f28" fmla="+- f17 0 f12"/>
              <a:gd name="f29" fmla="min f20 f19"/>
              <a:gd name="f30" fmla="*/ f21 1 f16"/>
              <a:gd name="f31" fmla="*/ f22 1 f16"/>
              <a:gd name="f32" fmla="+- f12 f24 0"/>
              <a:gd name="f33" fmla="+- f17 f24 0"/>
              <a:gd name="f34" fmla="+- f23 0 f12"/>
              <a:gd name="f35" fmla="+- f23 0 f18"/>
              <a:gd name="f36" fmla="+- f18 0 f23"/>
              <a:gd name="f37" fmla="abs f25"/>
              <a:gd name="f38" fmla="?: f25 f13 f2"/>
              <a:gd name="f39" fmla="?: f25 f2 f13"/>
              <a:gd name="f40" fmla="?: f25 f3 f2"/>
              <a:gd name="f41" fmla="?: f25 f2 f3"/>
              <a:gd name="f42" fmla="abs f26"/>
              <a:gd name="f43" fmla="?: f26 f13 f2"/>
              <a:gd name="f44" fmla="?: f26 f2 f13"/>
              <a:gd name="f45" fmla="?: f25 0 f1"/>
              <a:gd name="f46" fmla="?: f25 f1 0"/>
              <a:gd name="f47" fmla="abs f27"/>
              <a:gd name="f48" fmla="?: f27 0 f1"/>
              <a:gd name="f49" fmla="?: f27 f1 0"/>
              <a:gd name="f50" fmla="abs f28"/>
              <a:gd name="f51" fmla="?: f28 f13 f2"/>
              <a:gd name="f52" fmla="?: f28 f2 f13"/>
              <a:gd name="f53" fmla="val f30"/>
              <a:gd name="f54" fmla="val f31"/>
              <a:gd name="f55" fmla="abs f34"/>
              <a:gd name="f56" fmla="?: f34 f13 f2"/>
              <a:gd name="f57" fmla="?: f34 f2 f13"/>
              <a:gd name="f58" fmla="abs f35"/>
              <a:gd name="f59" fmla="?: f35 f13 f2"/>
              <a:gd name="f60" fmla="?: f35 f2 f13"/>
              <a:gd name="f61" fmla="+- f32 0 f23"/>
              <a:gd name="f62" fmla="+- f33 0 f12"/>
              <a:gd name="f63" fmla="+- f23 0 f32"/>
              <a:gd name="f64" fmla="+- f17 0 f33"/>
              <a:gd name="f65" fmla="+- f33 0 f17"/>
              <a:gd name="f66" fmla="abs f36"/>
              <a:gd name="f67" fmla="?: f36 f13 f2"/>
              <a:gd name="f68" fmla="?: f36 f2 f13"/>
              <a:gd name="f69" fmla="?: f36 f3 f2"/>
              <a:gd name="f70" fmla="?: f36 f2 f3"/>
              <a:gd name="f71" fmla="?: f25 f41 f40"/>
              <a:gd name="f72" fmla="?: f25 f40 f41"/>
              <a:gd name="f73" fmla="?: f34 f46 f45"/>
              <a:gd name="f74" fmla="?: f34 f45 f46"/>
              <a:gd name="f75" fmla="?: f35 f49 f48"/>
              <a:gd name="f76" fmla="?: f35 f48 f49"/>
              <a:gd name="f77" fmla="*/ f12 f29 1"/>
              <a:gd name="f78" fmla="*/ f17 f29 1"/>
              <a:gd name="f79" fmla="*/ f37 f29 1"/>
              <a:gd name="f80" fmla="*/ f42 f29 1"/>
              <a:gd name="f81" fmla="*/ f7 f29 1"/>
              <a:gd name="f82" fmla="*/ f47 f29 1"/>
              <a:gd name="f83" fmla="*/ f18 f29 1"/>
              <a:gd name="f84" fmla="*/ f50 f29 1"/>
              <a:gd name="f85" fmla="*/ f23 f29 1"/>
              <a:gd name="f86" fmla="+- f53 0 f17"/>
              <a:gd name="f87" fmla="+- f53 0 f12"/>
              <a:gd name="f88" fmla="+- f53 0 f23"/>
              <a:gd name="f89" fmla="+- f54 0 f17"/>
              <a:gd name="f90" fmla="+- f54 0 f12"/>
              <a:gd name="f91" fmla="+- f54 0 f33"/>
              <a:gd name="f92" fmla="?: f25 f56 f57"/>
              <a:gd name="f93" fmla="?: f27 f59 f60"/>
              <a:gd name="f94" fmla="abs f61"/>
              <a:gd name="f95" fmla="abs f62"/>
              <a:gd name="f96" fmla="?: f61 f13 f2"/>
              <a:gd name="f97" fmla="?: f61 f2 f13"/>
              <a:gd name="f98" fmla="?: f61 f3 f2"/>
              <a:gd name="f99" fmla="?: f61 f2 f3"/>
              <a:gd name="f100" fmla="abs f63"/>
              <a:gd name="f101" fmla="abs f64"/>
              <a:gd name="f102" fmla="?: f63 f13 f2"/>
              <a:gd name="f103" fmla="?: f63 f2 f13"/>
              <a:gd name="f104" fmla="?: f64 0 f1"/>
              <a:gd name="f105" fmla="?: f64 f1 0"/>
              <a:gd name="f106" fmla="abs f65"/>
              <a:gd name="f107" fmla="?: f65 f13 f2"/>
              <a:gd name="f108" fmla="?: f65 f2 f13"/>
              <a:gd name="f109" fmla="?: f65 f3 f2"/>
              <a:gd name="f110" fmla="?: f65 f2 f3"/>
              <a:gd name="f111" fmla="?: f64 f13 f2"/>
              <a:gd name="f112" fmla="?: f64 f2 f13"/>
              <a:gd name="f113" fmla="?: f36 f70 f69"/>
              <a:gd name="f114" fmla="?: f36 f69 f70"/>
              <a:gd name="f115" fmla="?: f26 f68 f67"/>
              <a:gd name="f116" fmla="?: f25 f73 f74"/>
              <a:gd name="f117" fmla="?: f27 f75 f76"/>
              <a:gd name="f118" fmla="*/ f54 f29 1"/>
              <a:gd name="f119" fmla="*/ f55 f29 1"/>
              <a:gd name="f120" fmla="*/ f58 f29 1"/>
              <a:gd name="f121" fmla="*/ f66 f29 1"/>
              <a:gd name="f122" fmla="+- f89 0 f54"/>
              <a:gd name="f123" fmla="+- f90 0 f89"/>
              <a:gd name="f124" fmla="+- f53 0 f86"/>
              <a:gd name="f125" fmla="+- f86 0 f53"/>
              <a:gd name="f126" fmla="+- f88 0 f87"/>
              <a:gd name="f127" fmla="+- f54 0 f89"/>
              <a:gd name="f128" fmla="+- f91 0 f90"/>
              <a:gd name="f129" fmla="+- f89 0 f91"/>
              <a:gd name="f130" fmla="?: f61 f99 f98"/>
              <a:gd name="f131" fmla="?: f61 f98 f99"/>
              <a:gd name="f132" fmla="?: f62 f97 f96"/>
              <a:gd name="f133" fmla="?: f63 f105 f104"/>
              <a:gd name="f134" fmla="?: f63 f104 f105"/>
              <a:gd name="f135" fmla="?: f64 f102 f103"/>
              <a:gd name="f136" fmla="?: f65 f110 f109"/>
              <a:gd name="f137" fmla="?: f65 f109 f110"/>
              <a:gd name="f138" fmla="?: f26 f114 f113"/>
              <a:gd name="f139" fmla="*/ f87 f29 1"/>
              <a:gd name="f140" fmla="*/ f90 f29 1"/>
              <a:gd name="f141" fmla="*/ f86 f29 1"/>
              <a:gd name="f142" fmla="*/ f89 f29 1"/>
              <a:gd name="f143" fmla="*/ f94 f29 1"/>
              <a:gd name="f144" fmla="*/ f95 f29 1"/>
              <a:gd name="f145" fmla="*/ f100 f29 1"/>
              <a:gd name="f146" fmla="*/ f101 f29 1"/>
              <a:gd name="f147" fmla="*/ f106 f29 1"/>
              <a:gd name="f148" fmla="abs f122"/>
              <a:gd name="f149" fmla="?: f122 f39 f38"/>
              <a:gd name="f150" fmla="abs f123"/>
              <a:gd name="f151" fmla="?: f123 0 f1"/>
              <a:gd name="f152" fmla="?: f123 f1 0"/>
              <a:gd name="f153" fmla="?: f123 f43 f44"/>
              <a:gd name="f154" fmla="abs f124"/>
              <a:gd name="f155" fmla="?: f124 f13 f2"/>
              <a:gd name="f156" fmla="?: f124 f2 f13"/>
              <a:gd name="f157" fmla="?: f124 f3 f2"/>
              <a:gd name="f158" fmla="?: f124 f2 f3"/>
              <a:gd name="f159" fmla="abs f125"/>
              <a:gd name="f160" fmla="?: f125 f13 f2"/>
              <a:gd name="f161" fmla="?: f125 f2 f13"/>
              <a:gd name="f162" fmla="?: f125 f49 f48"/>
              <a:gd name="f163" fmla="?: f125 f48 f49"/>
              <a:gd name="f164" fmla="abs f126"/>
              <a:gd name="f165" fmla="abs f127"/>
              <a:gd name="f166" fmla="?: f126 f13 f2"/>
              <a:gd name="f167" fmla="?: f126 f2 f13"/>
              <a:gd name="f168" fmla="?: f127 0 f1"/>
              <a:gd name="f169" fmla="?: f127 f1 0"/>
              <a:gd name="f170" fmla="?: f127 f51 f52"/>
              <a:gd name="f171" fmla="?: f122 f72 f71"/>
              <a:gd name="f172" fmla="abs f128"/>
              <a:gd name="f173" fmla="?: f128 f108 f107"/>
              <a:gd name="f174" fmla="abs f129"/>
              <a:gd name="f175" fmla="?: f129 0 f1"/>
              <a:gd name="f176" fmla="?: f129 f1 0"/>
              <a:gd name="f177" fmla="?: f129 f111 f112"/>
              <a:gd name="f178" fmla="?: f62 f131 f130"/>
              <a:gd name="f179" fmla="?: f64 f133 f134"/>
              <a:gd name="f180" fmla="?: f128 f137 f136"/>
              <a:gd name="f181" fmla="?: f26 f152 f151"/>
              <a:gd name="f182" fmla="?: f26 f151 f152"/>
              <a:gd name="f183" fmla="?: f124 f158 f157"/>
              <a:gd name="f184" fmla="?: f124 f157 f158"/>
              <a:gd name="f185" fmla="?: f26 f156 f155"/>
              <a:gd name="f186" fmla="?: f27 f162 f163"/>
              <a:gd name="f187" fmla="?: f27 f160 f161"/>
              <a:gd name="f188" fmla="?: f126 f169 f168"/>
              <a:gd name="f189" fmla="?: f126 f168 f169"/>
              <a:gd name="f190" fmla="?: f127 f166 f167"/>
              <a:gd name="f191" fmla="?: f28 f169 f168"/>
              <a:gd name="f192" fmla="?: f28 f168 f169"/>
              <a:gd name="f193" fmla="?: f64 f176 f175"/>
              <a:gd name="f194" fmla="?: f64 f175 f176"/>
              <a:gd name="f195" fmla="*/ f148 f29 1"/>
              <a:gd name="f196" fmla="*/ f150 f29 1"/>
              <a:gd name="f197" fmla="*/ f154 f29 1"/>
              <a:gd name="f198" fmla="*/ f159 f29 1"/>
              <a:gd name="f199" fmla="*/ f164 f29 1"/>
              <a:gd name="f200" fmla="*/ f165 f29 1"/>
              <a:gd name="f201" fmla="*/ f172 f29 1"/>
              <a:gd name="f202" fmla="*/ f174 f29 1"/>
              <a:gd name="f203" fmla="?: f123 f181 f182"/>
              <a:gd name="f204" fmla="?: f26 f184 f183"/>
              <a:gd name="f205" fmla="?: f127 f188 f189"/>
              <a:gd name="f206" fmla="?: f127 f191 f192"/>
              <a:gd name="f207" fmla="?: f129 f193 f19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7" t="f77" r="f139" b="f140"/>
            <a:pathLst>
              <a:path>
                <a:moveTo>
                  <a:pt x="f78" y="f118"/>
                </a:moveTo>
                <a:arcTo wR="f79" hR="f195" stAng="f171" swAng="f149"/>
                <a:arcTo wR="f80" hR="f196" stAng="f203" swAng="f153"/>
                <a:lnTo>
                  <a:pt x="f77" y="f140"/>
                </a:lnTo>
                <a:lnTo>
                  <a:pt x="f77" y="f78"/>
                </a:lnTo>
                <a:arcTo wR="f119" hR="f79" stAng="f116" swAng="f92"/>
                <a:lnTo>
                  <a:pt x="f141" y="f81"/>
                </a:lnTo>
                <a:arcTo wR="f197" hR="f80" stAng="f204" swAng="f185"/>
                <a:arcTo wR="f198" hR="f82" stAng="f186" swAng="f187"/>
                <a:lnTo>
                  <a:pt x="f139" y="f77"/>
                </a:lnTo>
                <a:lnTo>
                  <a:pt x="f139" y="f142"/>
                </a:lnTo>
                <a:arcTo wR="f199" hR="f200" stAng="f205" swAng="f190"/>
                <a:close/>
              </a:path>
              <a:path>
                <a:moveTo>
                  <a:pt x="f83" y="f78"/>
                </a:moveTo>
                <a:arcTo wR="f120" hR="f82" stAng="f117" swAng="f93"/>
                <a:arcTo wR="f143" hR="f144" stAng="f178" swAng="f132"/>
                <a:arcTo wR="f145" hR="f146" stAng="f179" swAng="f135"/>
                <a:close/>
              </a:path>
              <a:path>
                <a:moveTo>
                  <a:pt x="f77" y="f142"/>
                </a:moveTo>
                <a:arcTo wR="f84" hR="f200" stAng="f206" swAng="f170"/>
                <a:arcTo wR="f79" hR="f195" stAng="f171" swAng="f149"/>
                <a:arcTo wR="f80" hR="f196" stAng="f203" swAng="f153"/>
                <a:arcTo wR="f147" hR="f201" stAng="f180" swAng="f173"/>
                <a:arcTo wR="f146" hR="f202" stAng="f207" swAng="f177"/>
                <a:close/>
              </a:path>
              <a:path>
                <a:moveTo>
                  <a:pt x="f85" y="f81"/>
                </a:moveTo>
                <a:arcTo wR="f121" hR="f80" stAng="f138" swAng="f115"/>
              </a:path>
              <a:path>
                <a:moveTo>
                  <a:pt x="f77" y="f140"/>
                </a:moveTo>
                <a:lnTo>
                  <a:pt x="f77" y="f142"/>
                </a:lnTo>
              </a:path>
              <a:path>
                <a:moveTo>
                  <a:pt x="f85" y="f77"/>
                </a:moveTo>
                <a:lnTo>
                  <a:pt x="f141" y="f77"/>
                </a:lnTo>
              </a:path>
            </a:pathLst>
          </a:custGeom>
          <a:gradFill>
            <a:gsLst>
              <a:gs pos="0">
                <a:srgbClr val="D9FDA6"/>
              </a:gs>
              <a:gs pos="100000">
                <a:srgbClr val="F4FFE6"/>
              </a:gs>
            </a:gsLst>
            <a:lin ang="16200000"/>
          </a:gradFill>
          <a:ln w="9363" cap="flat">
            <a:solidFill>
              <a:srgbClr val="98B855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Общий труд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Совместный труд</a:t>
            </a:r>
          </a:p>
        </p:txBody>
      </p:sp>
      <p:sp>
        <p:nvSpPr>
          <p:cNvPr id="11" name="Вертикальный свиток 22"/>
          <p:cNvSpPr/>
          <p:nvPr/>
        </p:nvSpPr>
        <p:spPr>
          <a:xfrm>
            <a:off x="467642" y="3213000"/>
            <a:ext cx="2736003" cy="3024003"/>
          </a:xfrm>
          <a:custGeom>
            <a:avLst>
              <a:gd name="f8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2700"/>
              <a:gd name="f9" fmla="abs f4"/>
              <a:gd name="f10" fmla="abs f5"/>
              <a:gd name="f11" fmla="abs f6"/>
              <a:gd name="f12" fmla="val f8"/>
              <a:gd name="f13" fmla="+- 0 0 f2"/>
              <a:gd name="f14" fmla="?: f9 f4 1"/>
              <a:gd name="f15" fmla="?: f10 f5 1"/>
              <a:gd name="f16" fmla="?: f11 f6 1"/>
              <a:gd name="f17" fmla="*/ f12 1 2"/>
              <a:gd name="f18" fmla="*/ f12 2 1"/>
              <a:gd name="f19" fmla="*/ f14 1 21600"/>
              <a:gd name="f20" fmla="*/ f15 1 21600"/>
              <a:gd name="f21" fmla="*/ 21600 f14 1"/>
              <a:gd name="f22" fmla="*/ 21600 f15 1"/>
              <a:gd name="f23" fmla="+- f12 f17 0"/>
              <a:gd name="f24" fmla="*/ f17 1 2"/>
              <a:gd name="f25" fmla="+- f7 0 f17"/>
              <a:gd name="f26" fmla="+- f17 0 f7"/>
              <a:gd name="f27" fmla="+- f12 0 f17"/>
              <a:gd name="f28" fmla="+- f17 0 f12"/>
              <a:gd name="f29" fmla="min f20 f19"/>
              <a:gd name="f30" fmla="*/ f21 1 f16"/>
              <a:gd name="f31" fmla="*/ f22 1 f16"/>
              <a:gd name="f32" fmla="+- f12 f24 0"/>
              <a:gd name="f33" fmla="+- f17 f24 0"/>
              <a:gd name="f34" fmla="+- f23 0 f12"/>
              <a:gd name="f35" fmla="+- f23 0 f18"/>
              <a:gd name="f36" fmla="+- f18 0 f23"/>
              <a:gd name="f37" fmla="abs f25"/>
              <a:gd name="f38" fmla="?: f25 f13 f2"/>
              <a:gd name="f39" fmla="?: f25 f2 f13"/>
              <a:gd name="f40" fmla="?: f25 f3 f2"/>
              <a:gd name="f41" fmla="?: f25 f2 f3"/>
              <a:gd name="f42" fmla="abs f26"/>
              <a:gd name="f43" fmla="?: f26 f13 f2"/>
              <a:gd name="f44" fmla="?: f26 f2 f13"/>
              <a:gd name="f45" fmla="?: f25 0 f1"/>
              <a:gd name="f46" fmla="?: f25 f1 0"/>
              <a:gd name="f47" fmla="abs f27"/>
              <a:gd name="f48" fmla="?: f27 0 f1"/>
              <a:gd name="f49" fmla="?: f27 f1 0"/>
              <a:gd name="f50" fmla="abs f28"/>
              <a:gd name="f51" fmla="?: f28 f13 f2"/>
              <a:gd name="f52" fmla="?: f28 f2 f13"/>
              <a:gd name="f53" fmla="val f30"/>
              <a:gd name="f54" fmla="val f31"/>
              <a:gd name="f55" fmla="abs f34"/>
              <a:gd name="f56" fmla="?: f34 f13 f2"/>
              <a:gd name="f57" fmla="?: f34 f2 f13"/>
              <a:gd name="f58" fmla="abs f35"/>
              <a:gd name="f59" fmla="?: f35 f13 f2"/>
              <a:gd name="f60" fmla="?: f35 f2 f13"/>
              <a:gd name="f61" fmla="+- f32 0 f23"/>
              <a:gd name="f62" fmla="+- f33 0 f12"/>
              <a:gd name="f63" fmla="+- f23 0 f32"/>
              <a:gd name="f64" fmla="+- f17 0 f33"/>
              <a:gd name="f65" fmla="+- f33 0 f17"/>
              <a:gd name="f66" fmla="abs f36"/>
              <a:gd name="f67" fmla="?: f36 f13 f2"/>
              <a:gd name="f68" fmla="?: f36 f2 f13"/>
              <a:gd name="f69" fmla="?: f36 f3 f2"/>
              <a:gd name="f70" fmla="?: f36 f2 f3"/>
              <a:gd name="f71" fmla="?: f25 f41 f40"/>
              <a:gd name="f72" fmla="?: f25 f40 f41"/>
              <a:gd name="f73" fmla="?: f34 f46 f45"/>
              <a:gd name="f74" fmla="?: f34 f45 f46"/>
              <a:gd name="f75" fmla="?: f35 f49 f48"/>
              <a:gd name="f76" fmla="?: f35 f48 f49"/>
              <a:gd name="f77" fmla="*/ f12 f29 1"/>
              <a:gd name="f78" fmla="*/ f17 f29 1"/>
              <a:gd name="f79" fmla="*/ f37 f29 1"/>
              <a:gd name="f80" fmla="*/ f42 f29 1"/>
              <a:gd name="f81" fmla="*/ f7 f29 1"/>
              <a:gd name="f82" fmla="*/ f47 f29 1"/>
              <a:gd name="f83" fmla="*/ f18 f29 1"/>
              <a:gd name="f84" fmla="*/ f50 f29 1"/>
              <a:gd name="f85" fmla="*/ f23 f29 1"/>
              <a:gd name="f86" fmla="+- f53 0 f17"/>
              <a:gd name="f87" fmla="+- f53 0 f12"/>
              <a:gd name="f88" fmla="+- f53 0 f23"/>
              <a:gd name="f89" fmla="+- f54 0 f17"/>
              <a:gd name="f90" fmla="+- f54 0 f12"/>
              <a:gd name="f91" fmla="+- f54 0 f33"/>
              <a:gd name="f92" fmla="?: f25 f56 f57"/>
              <a:gd name="f93" fmla="?: f27 f59 f60"/>
              <a:gd name="f94" fmla="abs f61"/>
              <a:gd name="f95" fmla="abs f62"/>
              <a:gd name="f96" fmla="?: f61 f13 f2"/>
              <a:gd name="f97" fmla="?: f61 f2 f13"/>
              <a:gd name="f98" fmla="?: f61 f3 f2"/>
              <a:gd name="f99" fmla="?: f61 f2 f3"/>
              <a:gd name="f100" fmla="abs f63"/>
              <a:gd name="f101" fmla="abs f64"/>
              <a:gd name="f102" fmla="?: f63 f13 f2"/>
              <a:gd name="f103" fmla="?: f63 f2 f13"/>
              <a:gd name="f104" fmla="?: f64 0 f1"/>
              <a:gd name="f105" fmla="?: f64 f1 0"/>
              <a:gd name="f106" fmla="abs f65"/>
              <a:gd name="f107" fmla="?: f65 f13 f2"/>
              <a:gd name="f108" fmla="?: f65 f2 f13"/>
              <a:gd name="f109" fmla="?: f65 f3 f2"/>
              <a:gd name="f110" fmla="?: f65 f2 f3"/>
              <a:gd name="f111" fmla="?: f64 f13 f2"/>
              <a:gd name="f112" fmla="?: f64 f2 f13"/>
              <a:gd name="f113" fmla="?: f36 f70 f69"/>
              <a:gd name="f114" fmla="?: f36 f69 f70"/>
              <a:gd name="f115" fmla="?: f26 f68 f67"/>
              <a:gd name="f116" fmla="?: f25 f73 f74"/>
              <a:gd name="f117" fmla="?: f27 f75 f76"/>
              <a:gd name="f118" fmla="*/ f54 f29 1"/>
              <a:gd name="f119" fmla="*/ f55 f29 1"/>
              <a:gd name="f120" fmla="*/ f58 f29 1"/>
              <a:gd name="f121" fmla="*/ f66 f29 1"/>
              <a:gd name="f122" fmla="+- f89 0 f54"/>
              <a:gd name="f123" fmla="+- f90 0 f89"/>
              <a:gd name="f124" fmla="+- f53 0 f86"/>
              <a:gd name="f125" fmla="+- f86 0 f53"/>
              <a:gd name="f126" fmla="+- f88 0 f87"/>
              <a:gd name="f127" fmla="+- f54 0 f89"/>
              <a:gd name="f128" fmla="+- f91 0 f90"/>
              <a:gd name="f129" fmla="+- f89 0 f91"/>
              <a:gd name="f130" fmla="?: f61 f99 f98"/>
              <a:gd name="f131" fmla="?: f61 f98 f99"/>
              <a:gd name="f132" fmla="?: f62 f97 f96"/>
              <a:gd name="f133" fmla="?: f63 f105 f104"/>
              <a:gd name="f134" fmla="?: f63 f104 f105"/>
              <a:gd name="f135" fmla="?: f64 f102 f103"/>
              <a:gd name="f136" fmla="?: f65 f110 f109"/>
              <a:gd name="f137" fmla="?: f65 f109 f110"/>
              <a:gd name="f138" fmla="?: f26 f114 f113"/>
              <a:gd name="f139" fmla="*/ f87 f29 1"/>
              <a:gd name="f140" fmla="*/ f90 f29 1"/>
              <a:gd name="f141" fmla="*/ f86 f29 1"/>
              <a:gd name="f142" fmla="*/ f89 f29 1"/>
              <a:gd name="f143" fmla="*/ f94 f29 1"/>
              <a:gd name="f144" fmla="*/ f95 f29 1"/>
              <a:gd name="f145" fmla="*/ f100 f29 1"/>
              <a:gd name="f146" fmla="*/ f101 f29 1"/>
              <a:gd name="f147" fmla="*/ f106 f29 1"/>
              <a:gd name="f148" fmla="abs f122"/>
              <a:gd name="f149" fmla="?: f122 f39 f38"/>
              <a:gd name="f150" fmla="abs f123"/>
              <a:gd name="f151" fmla="?: f123 0 f1"/>
              <a:gd name="f152" fmla="?: f123 f1 0"/>
              <a:gd name="f153" fmla="?: f123 f43 f44"/>
              <a:gd name="f154" fmla="abs f124"/>
              <a:gd name="f155" fmla="?: f124 f13 f2"/>
              <a:gd name="f156" fmla="?: f124 f2 f13"/>
              <a:gd name="f157" fmla="?: f124 f3 f2"/>
              <a:gd name="f158" fmla="?: f124 f2 f3"/>
              <a:gd name="f159" fmla="abs f125"/>
              <a:gd name="f160" fmla="?: f125 f13 f2"/>
              <a:gd name="f161" fmla="?: f125 f2 f13"/>
              <a:gd name="f162" fmla="?: f125 f49 f48"/>
              <a:gd name="f163" fmla="?: f125 f48 f49"/>
              <a:gd name="f164" fmla="abs f126"/>
              <a:gd name="f165" fmla="abs f127"/>
              <a:gd name="f166" fmla="?: f126 f13 f2"/>
              <a:gd name="f167" fmla="?: f126 f2 f13"/>
              <a:gd name="f168" fmla="?: f127 0 f1"/>
              <a:gd name="f169" fmla="?: f127 f1 0"/>
              <a:gd name="f170" fmla="?: f127 f51 f52"/>
              <a:gd name="f171" fmla="?: f122 f72 f71"/>
              <a:gd name="f172" fmla="abs f128"/>
              <a:gd name="f173" fmla="?: f128 f108 f107"/>
              <a:gd name="f174" fmla="abs f129"/>
              <a:gd name="f175" fmla="?: f129 0 f1"/>
              <a:gd name="f176" fmla="?: f129 f1 0"/>
              <a:gd name="f177" fmla="?: f129 f111 f112"/>
              <a:gd name="f178" fmla="?: f62 f131 f130"/>
              <a:gd name="f179" fmla="?: f64 f133 f134"/>
              <a:gd name="f180" fmla="?: f128 f137 f136"/>
              <a:gd name="f181" fmla="?: f26 f152 f151"/>
              <a:gd name="f182" fmla="?: f26 f151 f152"/>
              <a:gd name="f183" fmla="?: f124 f158 f157"/>
              <a:gd name="f184" fmla="?: f124 f157 f158"/>
              <a:gd name="f185" fmla="?: f26 f156 f155"/>
              <a:gd name="f186" fmla="?: f27 f162 f163"/>
              <a:gd name="f187" fmla="?: f27 f160 f161"/>
              <a:gd name="f188" fmla="?: f126 f169 f168"/>
              <a:gd name="f189" fmla="?: f126 f168 f169"/>
              <a:gd name="f190" fmla="?: f127 f166 f167"/>
              <a:gd name="f191" fmla="?: f28 f169 f168"/>
              <a:gd name="f192" fmla="?: f28 f168 f169"/>
              <a:gd name="f193" fmla="?: f64 f176 f175"/>
              <a:gd name="f194" fmla="?: f64 f175 f176"/>
              <a:gd name="f195" fmla="*/ f148 f29 1"/>
              <a:gd name="f196" fmla="*/ f150 f29 1"/>
              <a:gd name="f197" fmla="*/ f154 f29 1"/>
              <a:gd name="f198" fmla="*/ f159 f29 1"/>
              <a:gd name="f199" fmla="*/ f164 f29 1"/>
              <a:gd name="f200" fmla="*/ f165 f29 1"/>
              <a:gd name="f201" fmla="*/ f172 f29 1"/>
              <a:gd name="f202" fmla="*/ f174 f29 1"/>
              <a:gd name="f203" fmla="?: f123 f181 f182"/>
              <a:gd name="f204" fmla="?: f26 f184 f183"/>
              <a:gd name="f205" fmla="?: f127 f188 f189"/>
              <a:gd name="f206" fmla="?: f127 f191 f192"/>
              <a:gd name="f207" fmla="?: f129 f193 f19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7" t="f77" r="f139" b="f140"/>
            <a:pathLst>
              <a:path>
                <a:moveTo>
                  <a:pt x="f78" y="f118"/>
                </a:moveTo>
                <a:arcTo wR="f79" hR="f195" stAng="f171" swAng="f149"/>
                <a:arcTo wR="f80" hR="f196" stAng="f203" swAng="f153"/>
                <a:lnTo>
                  <a:pt x="f77" y="f140"/>
                </a:lnTo>
                <a:lnTo>
                  <a:pt x="f77" y="f78"/>
                </a:lnTo>
                <a:arcTo wR="f119" hR="f79" stAng="f116" swAng="f92"/>
                <a:lnTo>
                  <a:pt x="f141" y="f81"/>
                </a:lnTo>
                <a:arcTo wR="f197" hR="f80" stAng="f204" swAng="f185"/>
                <a:arcTo wR="f198" hR="f82" stAng="f186" swAng="f187"/>
                <a:lnTo>
                  <a:pt x="f139" y="f77"/>
                </a:lnTo>
                <a:lnTo>
                  <a:pt x="f139" y="f142"/>
                </a:lnTo>
                <a:arcTo wR="f199" hR="f200" stAng="f205" swAng="f190"/>
                <a:close/>
              </a:path>
              <a:path>
                <a:moveTo>
                  <a:pt x="f83" y="f78"/>
                </a:moveTo>
                <a:arcTo wR="f120" hR="f82" stAng="f117" swAng="f93"/>
                <a:arcTo wR="f143" hR="f144" stAng="f178" swAng="f132"/>
                <a:arcTo wR="f145" hR="f146" stAng="f179" swAng="f135"/>
                <a:close/>
              </a:path>
              <a:path>
                <a:moveTo>
                  <a:pt x="f77" y="f142"/>
                </a:moveTo>
                <a:arcTo wR="f84" hR="f200" stAng="f206" swAng="f170"/>
                <a:arcTo wR="f79" hR="f195" stAng="f171" swAng="f149"/>
                <a:arcTo wR="f80" hR="f196" stAng="f203" swAng="f153"/>
                <a:arcTo wR="f147" hR="f201" stAng="f180" swAng="f173"/>
                <a:arcTo wR="f146" hR="f202" stAng="f207" swAng="f177"/>
                <a:close/>
              </a:path>
              <a:path>
                <a:moveTo>
                  <a:pt x="f85" y="f81"/>
                </a:moveTo>
                <a:arcTo wR="f121" hR="f80" stAng="f138" swAng="f115"/>
              </a:path>
              <a:path>
                <a:moveTo>
                  <a:pt x="f77" y="f140"/>
                </a:moveTo>
                <a:lnTo>
                  <a:pt x="f77" y="f142"/>
                </a:lnTo>
              </a:path>
              <a:path>
                <a:moveTo>
                  <a:pt x="f85" y="f77"/>
                </a:moveTo>
                <a:lnTo>
                  <a:pt x="f141" y="f77"/>
                </a:lnTo>
              </a:path>
            </a:pathLst>
          </a:custGeom>
          <a:gradFill>
            <a:gsLst>
              <a:gs pos="0">
                <a:srgbClr val="D9FDA6"/>
              </a:gs>
              <a:gs pos="100000">
                <a:srgbClr val="F4FFE6"/>
              </a:gs>
            </a:gsLst>
            <a:lin ang="16200000"/>
          </a:gradFill>
          <a:ln w="9363" cap="flat">
            <a:solidFill>
              <a:srgbClr val="98B855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Индивидуальные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Подгрупповые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Коллективные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Общие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Кратковременные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Долгосрочные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Эпизодические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Регулярные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Простые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Сложные   </a:t>
            </a:r>
          </a:p>
        </p:txBody>
      </p:sp>
      <p:sp>
        <p:nvSpPr>
          <p:cNvPr id="12" name="Вертикальный свиток 23"/>
          <p:cNvSpPr/>
          <p:nvPr/>
        </p:nvSpPr>
        <p:spPr>
          <a:xfrm>
            <a:off x="3060003" y="3213000"/>
            <a:ext cx="2736003" cy="3024003"/>
          </a:xfrm>
          <a:custGeom>
            <a:avLst>
              <a:gd name="f8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2700"/>
              <a:gd name="f9" fmla="abs f4"/>
              <a:gd name="f10" fmla="abs f5"/>
              <a:gd name="f11" fmla="abs f6"/>
              <a:gd name="f12" fmla="val f8"/>
              <a:gd name="f13" fmla="+- 0 0 f2"/>
              <a:gd name="f14" fmla="?: f9 f4 1"/>
              <a:gd name="f15" fmla="?: f10 f5 1"/>
              <a:gd name="f16" fmla="?: f11 f6 1"/>
              <a:gd name="f17" fmla="*/ f12 1 2"/>
              <a:gd name="f18" fmla="*/ f12 2 1"/>
              <a:gd name="f19" fmla="*/ f14 1 21600"/>
              <a:gd name="f20" fmla="*/ f15 1 21600"/>
              <a:gd name="f21" fmla="*/ 21600 f14 1"/>
              <a:gd name="f22" fmla="*/ 21600 f15 1"/>
              <a:gd name="f23" fmla="+- f12 f17 0"/>
              <a:gd name="f24" fmla="*/ f17 1 2"/>
              <a:gd name="f25" fmla="+- f7 0 f17"/>
              <a:gd name="f26" fmla="+- f17 0 f7"/>
              <a:gd name="f27" fmla="+- f12 0 f17"/>
              <a:gd name="f28" fmla="+- f17 0 f12"/>
              <a:gd name="f29" fmla="min f20 f19"/>
              <a:gd name="f30" fmla="*/ f21 1 f16"/>
              <a:gd name="f31" fmla="*/ f22 1 f16"/>
              <a:gd name="f32" fmla="+- f12 f24 0"/>
              <a:gd name="f33" fmla="+- f17 f24 0"/>
              <a:gd name="f34" fmla="+- f23 0 f12"/>
              <a:gd name="f35" fmla="+- f23 0 f18"/>
              <a:gd name="f36" fmla="+- f18 0 f23"/>
              <a:gd name="f37" fmla="abs f25"/>
              <a:gd name="f38" fmla="?: f25 f13 f2"/>
              <a:gd name="f39" fmla="?: f25 f2 f13"/>
              <a:gd name="f40" fmla="?: f25 f3 f2"/>
              <a:gd name="f41" fmla="?: f25 f2 f3"/>
              <a:gd name="f42" fmla="abs f26"/>
              <a:gd name="f43" fmla="?: f26 f13 f2"/>
              <a:gd name="f44" fmla="?: f26 f2 f13"/>
              <a:gd name="f45" fmla="?: f25 0 f1"/>
              <a:gd name="f46" fmla="?: f25 f1 0"/>
              <a:gd name="f47" fmla="abs f27"/>
              <a:gd name="f48" fmla="?: f27 0 f1"/>
              <a:gd name="f49" fmla="?: f27 f1 0"/>
              <a:gd name="f50" fmla="abs f28"/>
              <a:gd name="f51" fmla="?: f28 f13 f2"/>
              <a:gd name="f52" fmla="?: f28 f2 f13"/>
              <a:gd name="f53" fmla="val f30"/>
              <a:gd name="f54" fmla="val f31"/>
              <a:gd name="f55" fmla="abs f34"/>
              <a:gd name="f56" fmla="?: f34 f13 f2"/>
              <a:gd name="f57" fmla="?: f34 f2 f13"/>
              <a:gd name="f58" fmla="abs f35"/>
              <a:gd name="f59" fmla="?: f35 f13 f2"/>
              <a:gd name="f60" fmla="?: f35 f2 f13"/>
              <a:gd name="f61" fmla="+- f32 0 f23"/>
              <a:gd name="f62" fmla="+- f33 0 f12"/>
              <a:gd name="f63" fmla="+- f23 0 f32"/>
              <a:gd name="f64" fmla="+- f17 0 f33"/>
              <a:gd name="f65" fmla="+- f33 0 f17"/>
              <a:gd name="f66" fmla="abs f36"/>
              <a:gd name="f67" fmla="?: f36 f13 f2"/>
              <a:gd name="f68" fmla="?: f36 f2 f13"/>
              <a:gd name="f69" fmla="?: f36 f3 f2"/>
              <a:gd name="f70" fmla="?: f36 f2 f3"/>
              <a:gd name="f71" fmla="?: f25 f41 f40"/>
              <a:gd name="f72" fmla="?: f25 f40 f41"/>
              <a:gd name="f73" fmla="?: f34 f46 f45"/>
              <a:gd name="f74" fmla="?: f34 f45 f46"/>
              <a:gd name="f75" fmla="?: f35 f49 f48"/>
              <a:gd name="f76" fmla="?: f35 f48 f49"/>
              <a:gd name="f77" fmla="*/ f12 f29 1"/>
              <a:gd name="f78" fmla="*/ f17 f29 1"/>
              <a:gd name="f79" fmla="*/ f37 f29 1"/>
              <a:gd name="f80" fmla="*/ f42 f29 1"/>
              <a:gd name="f81" fmla="*/ f7 f29 1"/>
              <a:gd name="f82" fmla="*/ f47 f29 1"/>
              <a:gd name="f83" fmla="*/ f18 f29 1"/>
              <a:gd name="f84" fmla="*/ f50 f29 1"/>
              <a:gd name="f85" fmla="*/ f23 f29 1"/>
              <a:gd name="f86" fmla="+- f53 0 f17"/>
              <a:gd name="f87" fmla="+- f53 0 f12"/>
              <a:gd name="f88" fmla="+- f53 0 f23"/>
              <a:gd name="f89" fmla="+- f54 0 f17"/>
              <a:gd name="f90" fmla="+- f54 0 f12"/>
              <a:gd name="f91" fmla="+- f54 0 f33"/>
              <a:gd name="f92" fmla="?: f25 f56 f57"/>
              <a:gd name="f93" fmla="?: f27 f59 f60"/>
              <a:gd name="f94" fmla="abs f61"/>
              <a:gd name="f95" fmla="abs f62"/>
              <a:gd name="f96" fmla="?: f61 f13 f2"/>
              <a:gd name="f97" fmla="?: f61 f2 f13"/>
              <a:gd name="f98" fmla="?: f61 f3 f2"/>
              <a:gd name="f99" fmla="?: f61 f2 f3"/>
              <a:gd name="f100" fmla="abs f63"/>
              <a:gd name="f101" fmla="abs f64"/>
              <a:gd name="f102" fmla="?: f63 f13 f2"/>
              <a:gd name="f103" fmla="?: f63 f2 f13"/>
              <a:gd name="f104" fmla="?: f64 0 f1"/>
              <a:gd name="f105" fmla="?: f64 f1 0"/>
              <a:gd name="f106" fmla="abs f65"/>
              <a:gd name="f107" fmla="?: f65 f13 f2"/>
              <a:gd name="f108" fmla="?: f65 f2 f13"/>
              <a:gd name="f109" fmla="?: f65 f3 f2"/>
              <a:gd name="f110" fmla="?: f65 f2 f3"/>
              <a:gd name="f111" fmla="?: f64 f13 f2"/>
              <a:gd name="f112" fmla="?: f64 f2 f13"/>
              <a:gd name="f113" fmla="?: f36 f70 f69"/>
              <a:gd name="f114" fmla="?: f36 f69 f70"/>
              <a:gd name="f115" fmla="?: f26 f68 f67"/>
              <a:gd name="f116" fmla="?: f25 f73 f74"/>
              <a:gd name="f117" fmla="?: f27 f75 f76"/>
              <a:gd name="f118" fmla="*/ f54 f29 1"/>
              <a:gd name="f119" fmla="*/ f55 f29 1"/>
              <a:gd name="f120" fmla="*/ f58 f29 1"/>
              <a:gd name="f121" fmla="*/ f66 f29 1"/>
              <a:gd name="f122" fmla="+- f89 0 f54"/>
              <a:gd name="f123" fmla="+- f90 0 f89"/>
              <a:gd name="f124" fmla="+- f53 0 f86"/>
              <a:gd name="f125" fmla="+- f86 0 f53"/>
              <a:gd name="f126" fmla="+- f88 0 f87"/>
              <a:gd name="f127" fmla="+- f54 0 f89"/>
              <a:gd name="f128" fmla="+- f91 0 f90"/>
              <a:gd name="f129" fmla="+- f89 0 f91"/>
              <a:gd name="f130" fmla="?: f61 f99 f98"/>
              <a:gd name="f131" fmla="?: f61 f98 f99"/>
              <a:gd name="f132" fmla="?: f62 f97 f96"/>
              <a:gd name="f133" fmla="?: f63 f105 f104"/>
              <a:gd name="f134" fmla="?: f63 f104 f105"/>
              <a:gd name="f135" fmla="?: f64 f102 f103"/>
              <a:gd name="f136" fmla="?: f65 f110 f109"/>
              <a:gd name="f137" fmla="?: f65 f109 f110"/>
              <a:gd name="f138" fmla="?: f26 f114 f113"/>
              <a:gd name="f139" fmla="*/ f87 f29 1"/>
              <a:gd name="f140" fmla="*/ f90 f29 1"/>
              <a:gd name="f141" fmla="*/ f86 f29 1"/>
              <a:gd name="f142" fmla="*/ f89 f29 1"/>
              <a:gd name="f143" fmla="*/ f94 f29 1"/>
              <a:gd name="f144" fmla="*/ f95 f29 1"/>
              <a:gd name="f145" fmla="*/ f100 f29 1"/>
              <a:gd name="f146" fmla="*/ f101 f29 1"/>
              <a:gd name="f147" fmla="*/ f106 f29 1"/>
              <a:gd name="f148" fmla="abs f122"/>
              <a:gd name="f149" fmla="?: f122 f39 f38"/>
              <a:gd name="f150" fmla="abs f123"/>
              <a:gd name="f151" fmla="?: f123 0 f1"/>
              <a:gd name="f152" fmla="?: f123 f1 0"/>
              <a:gd name="f153" fmla="?: f123 f43 f44"/>
              <a:gd name="f154" fmla="abs f124"/>
              <a:gd name="f155" fmla="?: f124 f13 f2"/>
              <a:gd name="f156" fmla="?: f124 f2 f13"/>
              <a:gd name="f157" fmla="?: f124 f3 f2"/>
              <a:gd name="f158" fmla="?: f124 f2 f3"/>
              <a:gd name="f159" fmla="abs f125"/>
              <a:gd name="f160" fmla="?: f125 f13 f2"/>
              <a:gd name="f161" fmla="?: f125 f2 f13"/>
              <a:gd name="f162" fmla="?: f125 f49 f48"/>
              <a:gd name="f163" fmla="?: f125 f48 f49"/>
              <a:gd name="f164" fmla="abs f126"/>
              <a:gd name="f165" fmla="abs f127"/>
              <a:gd name="f166" fmla="?: f126 f13 f2"/>
              <a:gd name="f167" fmla="?: f126 f2 f13"/>
              <a:gd name="f168" fmla="?: f127 0 f1"/>
              <a:gd name="f169" fmla="?: f127 f1 0"/>
              <a:gd name="f170" fmla="?: f127 f51 f52"/>
              <a:gd name="f171" fmla="?: f122 f72 f71"/>
              <a:gd name="f172" fmla="abs f128"/>
              <a:gd name="f173" fmla="?: f128 f108 f107"/>
              <a:gd name="f174" fmla="abs f129"/>
              <a:gd name="f175" fmla="?: f129 0 f1"/>
              <a:gd name="f176" fmla="?: f129 f1 0"/>
              <a:gd name="f177" fmla="?: f129 f111 f112"/>
              <a:gd name="f178" fmla="?: f62 f131 f130"/>
              <a:gd name="f179" fmla="?: f64 f133 f134"/>
              <a:gd name="f180" fmla="?: f128 f137 f136"/>
              <a:gd name="f181" fmla="?: f26 f152 f151"/>
              <a:gd name="f182" fmla="?: f26 f151 f152"/>
              <a:gd name="f183" fmla="?: f124 f158 f157"/>
              <a:gd name="f184" fmla="?: f124 f157 f158"/>
              <a:gd name="f185" fmla="?: f26 f156 f155"/>
              <a:gd name="f186" fmla="?: f27 f162 f163"/>
              <a:gd name="f187" fmla="?: f27 f160 f161"/>
              <a:gd name="f188" fmla="?: f126 f169 f168"/>
              <a:gd name="f189" fmla="?: f126 f168 f169"/>
              <a:gd name="f190" fmla="?: f127 f166 f167"/>
              <a:gd name="f191" fmla="?: f28 f169 f168"/>
              <a:gd name="f192" fmla="?: f28 f168 f169"/>
              <a:gd name="f193" fmla="?: f64 f176 f175"/>
              <a:gd name="f194" fmla="?: f64 f175 f176"/>
              <a:gd name="f195" fmla="*/ f148 f29 1"/>
              <a:gd name="f196" fmla="*/ f150 f29 1"/>
              <a:gd name="f197" fmla="*/ f154 f29 1"/>
              <a:gd name="f198" fmla="*/ f159 f29 1"/>
              <a:gd name="f199" fmla="*/ f164 f29 1"/>
              <a:gd name="f200" fmla="*/ f165 f29 1"/>
              <a:gd name="f201" fmla="*/ f172 f29 1"/>
              <a:gd name="f202" fmla="*/ f174 f29 1"/>
              <a:gd name="f203" fmla="?: f123 f181 f182"/>
              <a:gd name="f204" fmla="?: f26 f184 f183"/>
              <a:gd name="f205" fmla="?: f127 f188 f189"/>
              <a:gd name="f206" fmla="?: f127 f191 f192"/>
              <a:gd name="f207" fmla="?: f129 f193 f19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7" t="f77" r="f139" b="f140"/>
            <a:pathLst>
              <a:path>
                <a:moveTo>
                  <a:pt x="f78" y="f118"/>
                </a:moveTo>
                <a:arcTo wR="f79" hR="f195" stAng="f171" swAng="f149"/>
                <a:arcTo wR="f80" hR="f196" stAng="f203" swAng="f153"/>
                <a:lnTo>
                  <a:pt x="f77" y="f140"/>
                </a:lnTo>
                <a:lnTo>
                  <a:pt x="f77" y="f78"/>
                </a:lnTo>
                <a:arcTo wR="f119" hR="f79" stAng="f116" swAng="f92"/>
                <a:lnTo>
                  <a:pt x="f141" y="f81"/>
                </a:lnTo>
                <a:arcTo wR="f197" hR="f80" stAng="f204" swAng="f185"/>
                <a:arcTo wR="f198" hR="f82" stAng="f186" swAng="f187"/>
                <a:lnTo>
                  <a:pt x="f139" y="f77"/>
                </a:lnTo>
                <a:lnTo>
                  <a:pt x="f139" y="f142"/>
                </a:lnTo>
                <a:arcTo wR="f199" hR="f200" stAng="f205" swAng="f190"/>
                <a:close/>
              </a:path>
              <a:path>
                <a:moveTo>
                  <a:pt x="f83" y="f78"/>
                </a:moveTo>
                <a:arcTo wR="f120" hR="f82" stAng="f117" swAng="f93"/>
                <a:arcTo wR="f143" hR="f144" stAng="f178" swAng="f132"/>
                <a:arcTo wR="f145" hR="f146" stAng="f179" swAng="f135"/>
                <a:close/>
              </a:path>
              <a:path>
                <a:moveTo>
                  <a:pt x="f77" y="f142"/>
                </a:moveTo>
                <a:arcTo wR="f84" hR="f200" stAng="f206" swAng="f170"/>
                <a:arcTo wR="f79" hR="f195" stAng="f171" swAng="f149"/>
                <a:arcTo wR="f80" hR="f196" stAng="f203" swAng="f153"/>
                <a:arcTo wR="f147" hR="f201" stAng="f180" swAng="f173"/>
                <a:arcTo wR="f146" hR="f202" stAng="f207" swAng="f177"/>
                <a:close/>
              </a:path>
              <a:path>
                <a:moveTo>
                  <a:pt x="f85" y="f81"/>
                </a:moveTo>
                <a:arcTo wR="f121" hR="f80" stAng="f138" swAng="f115"/>
              </a:path>
              <a:path>
                <a:moveTo>
                  <a:pt x="f77" y="f140"/>
                </a:moveTo>
                <a:lnTo>
                  <a:pt x="f77" y="f142"/>
                </a:lnTo>
              </a:path>
              <a:path>
                <a:moveTo>
                  <a:pt x="f85" y="f77"/>
                </a:moveTo>
                <a:lnTo>
                  <a:pt x="f141" y="f77"/>
                </a:lnTo>
              </a:path>
            </a:pathLst>
          </a:custGeom>
          <a:gradFill>
            <a:gsLst>
              <a:gs pos="0">
                <a:srgbClr val="D9FDA6"/>
              </a:gs>
              <a:gs pos="100000">
                <a:srgbClr val="F4FFE6"/>
              </a:gs>
            </a:gsLst>
            <a:lin ang="16200000"/>
          </a:gradFill>
          <a:ln w="9363" cap="flat">
            <a:solidFill>
              <a:srgbClr val="98B855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Индивидуальные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Подгрупповые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(по столовой;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в уголке природы;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подготовка к занятиям)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Обязательные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Систематичные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40915" y="0"/>
            <a:ext cx="9468355" cy="704807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001" y="2015995"/>
            <a:ext cx="5111642" cy="4464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24721" y="-95399"/>
            <a:ext cx="9468355" cy="704807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2362" y="2385002"/>
            <a:ext cx="5831640" cy="395100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24721" y="-95399"/>
            <a:ext cx="9468355" cy="704807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0" y="719998"/>
            <a:ext cx="4536000" cy="5975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24721" y="-95399"/>
            <a:ext cx="9468355" cy="704807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4003" y="2457001"/>
            <a:ext cx="5111998" cy="366300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6" y="-64081"/>
            <a:ext cx="9143643" cy="6922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6843" y="981718"/>
            <a:ext cx="8256236" cy="491400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Средства, методы и приемы трудового воспитания: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НОД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Совместная деятельность  в процессе режимных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моментов в течение всего дня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Наблюдения за трудом взрослых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Организация трудовой деятельности и посильной помощи взрослым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Экскурсии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Художественные средства (изо, музыка,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художественная литература и др.)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Дидактические, настольные, с/р игры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Рассматривание картин, иллюстраций, картинок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Использование ИКТ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Интеграция образовательных областей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85800" y="2130478"/>
            <a:ext cx="7772043" cy="1469523"/>
          </a:xfrm>
        </p:spPr>
        <p:txBody>
          <a:bodyPr anchorCtr="0"/>
          <a:lstStyle/>
          <a:p>
            <a:endParaRPr lang="en-US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443" cy="1752118"/>
          </a:xfrm>
        </p:spPr>
        <p:txBody>
          <a:bodyPr lIns="90004" tIns="44997" rIns="90004" bIns="44997" anchorCtr="1"/>
          <a:lstStyle/>
          <a:p>
            <a:endParaRPr lang="en-US"/>
          </a:p>
        </p:txBody>
      </p:sp>
      <p:pic>
        <p:nvPicPr>
          <p:cNvPr id="4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/>
          <p:cNvSpPr/>
          <p:nvPr/>
        </p:nvSpPr>
        <p:spPr>
          <a:xfrm>
            <a:off x="3296155" y="2457001"/>
            <a:ext cx="5290919" cy="350315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Трудовое воспитание — это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совместная деятельность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воспитателя и воспитанников,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направленная на развитие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обще трудовых умений и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навыков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702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WordArt 2"/>
          <p:cNvSpPr/>
          <p:nvPr/>
        </p:nvSpPr>
        <p:spPr>
          <a:xfrm>
            <a:off x="1403640" y="260640"/>
            <a:ext cx="6540840" cy="190295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0" i="0" u="none" strike="noStrike" kern="1200" cap="none" spc="0" baseline="0">
                <a:solidFill>
                  <a:srgbClr val="000000"/>
                </a:solidFill>
                <a:uFillTx/>
                <a:latin typeface="Arial Black" pitchFamily="18"/>
                <a:ea typeface="Microsoft YaHei" pitchFamily="2"/>
                <a:cs typeface="Mangal" pitchFamily="2"/>
              </a:rPr>
              <a:t>Работа с родителями</a:t>
            </a:r>
          </a:p>
        </p:txBody>
      </p:sp>
      <p:sp>
        <p:nvSpPr>
          <p:cNvPr id="4" name="Горизонтальный свиток 4"/>
          <p:cNvSpPr/>
          <p:nvPr/>
        </p:nvSpPr>
        <p:spPr>
          <a:xfrm>
            <a:off x="1403640" y="1917003"/>
            <a:ext cx="6696361" cy="3960001"/>
          </a:xfrm>
          <a:custGeom>
            <a:avLst>
              <a:gd name="f8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2700"/>
              <a:gd name="f9" fmla="abs f4"/>
              <a:gd name="f10" fmla="abs f5"/>
              <a:gd name="f11" fmla="abs f6"/>
              <a:gd name="f12" fmla="val f8"/>
              <a:gd name="f13" fmla="+- 0 0 f2"/>
              <a:gd name="f14" fmla="?: f9 f4 1"/>
              <a:gd name="f15" fmla="?: f10 f5 1"/>
              <a:gd name="f16" fmla="?: f11 f6 1"/>
              <a:gd name="f17" fmla="*/ f12 1 2"/>
              <a:gd name="f18" fmla="*/ f12 2 1"/>
              <a:gd name="f19" fmla="*/ f14 1 21600"/>
              <a:gd name="f20" fmla="*/ f15 1 21600"/>
              <a:gd name="f21" fmla="*/ 21600 f14 1"/>
              <a:gd name="f22" fmla="*/ 21600 f15 1"/>
              <a:gd name="f23" fmla="+- f12 f17 0"/>
              <a:gd name="f24" fmla="*/ f17 1 2"/>
              <a:gd name="f25" fmla="+- f17 0 f7"/>
              <a:gd name="f26" fmla="+- f7 0 f17"/>
              <a:gd name="f27" fmla="+- f17 0 f12"/>
              <a:gd name="f28" fmla="+- f12 0 f17"/>
              <a:gd name="f29" fmla="min f20 f19"/>
              <a:gd name="f30" fmla="*/ f21 1 f16"/>
              <a:gd name="f31" fmla="*/ f22 1 f16"/>
              <a:gd name="f32" fmla="+- f12 f24 0"/>
              <a:gd name="f33" fmla="+- f17 f24 0"/>
              <a:gd name="f34" fmla="+- f12 0 f23"/>
              <a:gd name="f35" fmla="+- f18 0 f23"/>
              <a:gd name="f36" fmla="+- f23 0 f18"/>
              <a:gd name="f37" fmla="abs f25"/>
              <a:gd name="f38" fmla="?: f25 f13 f2"/>
              <a:gd name="f39" fmla="?: f25 f2 f13"/>
              <a:gd name="f40" fmla="abs f26"/>
              <a:gd name="f41" fmla="?: f26 0 f1"/>
              <a:gd name="f42" fmla="?: f26 f1 0"/>
              <a:gd name="f43" fmla="abs f27"/>
              <a:gd name="f44" fmla="?: f27 f13 f2"/>
              <a:gd name="f45" fmla="?: f27 f2 f13"/>
              <a:gd name="f46" fmla="?: f26 f13 f2"/>
              <a:gd name="f47" fmla="?: f26 f2 f13"/>
              <a:gd name="f48" fmla="?: f26 f3 f2"/>
              <a:gd name="f49" fmla="?: f26 f2 f3"/>
              <a:gd name="f50" fmla="abs f28"/>
              <a:gd name="f51" fmla="?: f28 0 f1"/>
              <a:gd name="f52" fmla="?: f28 f1 0"/>
              <a:gd name="f53" fmla="val f30"/>
              <a:gd name="f54" fmla="val f31"/>
              <a:gd name="f55" fmla="abs f34"/>
              <a:gd name="f56" fmla="?: f34 0 f1"/>
              <a:gd name="f57" fmla="?: f34 f1 0"/>
              <a:gd name="f58" fmla="+- f33 0 f17"/>
              <a:gd name="f59" fmla="+- f32 0 f23"/>
              <a:gd name="f60" fmla="+- f12 0 f33"/>
              <a:gd name="f61" fmla="+- f23 0 f32"/>
              <a:gd name="f62" fmla="abs f35"/>
              <a:gd name="f63" fmla="?: f35 0 f1"/>
              <a:gd name="f64" fmla="?: f35 f1 0"/>
              <a:gd name="f65" fmla="+- f17 0 f33"/>
              <a:gd name="f66" fmla="abs f36"/>
              <a:gd name="f67" fmla="?: f34 f38 f39"/>
              <a:gd name="f68" fmla="?: f26 f49 f48"/>
              <a:gd name="f69" fmla="?: f26 f48 f49"/>
              <a:gd name="f70" fmla="?: f35 f44 f45"/>
              <a:gd name="f71" fmla="?: f36 f47 f46"/>
              <a:gd name="f72" fmla="*/ f12 f29 1"/>
              <a:gd name="f73" fmla="*/ f7 f29 1"/>
              <a:gd name="f74" fmla="*/ f23 f29 1"/>
              <a:gd name="f75" fmla="*/ f37 f29 1"/>
              <a:gd name="f76" fmla="*/ f17 f29 1"/>
              <a:gd name="f77" fmla="*/ f40 f29 1"/>
              <a:gd name="f78" fmla="*/ f43 f29 1"/>
              <a:gd name="f79" fmla="*/ f50 f29 1"/>
              <a:gd name="f80" fmla="*/ f18 f29 1"/>
              <a:gd name="f81" fmla="+- f53 0 f17"/>
              <a:gd name="f82" fmla="+- f53 0 f12"/>
              <a:gd name="f83" fmla="+- f54 0 f17"/>
              <a:gd name="f84" fmla="+- f54 0 f12"/>
              <a:gd name="f85" fmla="+- f54 0 f23"/>
              <a:gd name="f86" fmla="?: f25 f57 f56"/>
              <a:gd name="f87" fmla="?: f25 f56 f57"/>
              <a:gd name="f88" fmla="abs f58"/>
              <a:gd name="f89" fmla="abs f59"/>
              <a:gd name="f90" fmla="?: f58 f13 f2"/>
              <a:gd name="f91" fmla="?: f58 f2 f13"/>
              <a:gd name="f92" fmla="?: f59 0 f1"/>
              <a:gd name="f93" fmla="?: f59 f1 0"/>
              <a:gd name="f94" fmla="abs f60"/>
              <a:gd name="f95" fmla="abs f61"/>
              <a:gd name="f96" fmla="?: f60 f13 f2"/>
              <a:gd name="f97" fmla="?: f60 f2 f13"/>
              <a:gd name="f98" fmla="?: f60 f3 f2"/>
              <a:gd name="f99" fmla="?: f60 f2 f3"/>
              <a:gd name="f100" fmla="?: f27 f64 f63"/>
              <a:gd name="f101" fmla="?: f27 f63 f64"/>
              <a:gd name="f102" fmla="?: f58 0 f1"/>
              <a:gd name="f103" fmla="?: f58 f1 0"/>
              <a:gd name="f104" fmla="abs f65"/>
              <a:gd name="f105" fmla="?: f36 f69 f68"/>
              <a:gd name="f106" fmla="*/ f55 f29 1"/>
              <a:gd name="f107" fmla="*/ f53 f29 1"/>
              <a:gd name="f108" fmla="*/ f62 f29 1"/>
              <a:gd name="f109" fmla="*/ f66 f29 1"/>
              <a:gd name="f110" fmla="+- f81 0 f82"/>
              <a:gd name="f111" fmla="+- f53 0 f81"/>
              <a:gd name="f112" fmla="+- f81 0 f53"/>
              <a:gd name="f113" fmla="+- f84 0 f85"/>
              <a:gd name="f114" fmla="+- f54 0 f83"/>
              <a:gd name="f115" fmla="+- f83 0 f54"/>
              <a:gd name="f116" fmla="+- f82 0 f81"/>
              <a:gd name="f117" fmla="+- f82 0 f82"/>
              <a:gd name="f118" fmla="?: f34 f86 f87"/>
              <a:gd name="f119" fmla="?: f58 f93 f92"/>
              <a:gd name="f120" fmla="?: f58 f92 f93"/>
              <a:gd name="f121" fmla="?: f59 f90 f91"/>
              <a:gd name="f122" fmla="?: f60 f99 f98"/>
              <a:gd name="f123" fmla="?: f60 f98 f99"/>
              <a:gd name="f124" fmla="?: f61 f97 f96"/>
              <a:gd name="f125" fmla="?: f35 f100 f101"/>
              <a:gd name="f126" fmla="*/ f82 f29 1"/>
              <a:gd name="f127" fmla="*/ f84 f29 1"/>
              <a:gd name="f128" fmla="*/ f85 f29 1"/>
              <a:gd name="f129" fmla="*/ f83 f29 1"/>
              <a:gd name="f130" fmla="*/ f88 f29 1"/>
              <a:gd name="f131" fmla="*/ f89 f29 1"/>
              <a:gd name="f132" fmla="*/ f94 f29 1"/>
              <a:gd name="f133" fmla="*/ f95 f29 1"/>
              <a:gd name="f134" fmla="*/ f81 f29 1"/>
              <a:gd name="f135" fmla="*/ f104 f29 1"/>
              <a:gd name="f136" fmla="abs f110"/>
              <a:gd name="f137" fmla="?: f110 f13 f2"/>
              <a:gd name="f138" fmla="?: f110 f2 f13"/>
              <a:gd name="f139" fmla="?: f110 f42 f41"/>
              <a:gd name="f140" fmla="?: f110 f41 f42"/>
              <a:gd name="f141" fmla="abs f111"/>
              <a:gd name="f142" fmla="?: f111 f13 f2"/>
              <a:gd name="f143" fmla="?: f111 f2 f13"/>
              <a:gd name="f144" fmla="?: f111 f3 f2"/>
              <a:gd name="f145" fmla="?: f111 f2 f3"/>
              <a:gd name="f146" fmla="abs f112"/>
              <a:gd name="f147" fmla="abs f113"/>
              <a:gd name="f148" fmla="?: f112 f13 f2"/>
              <a:gd name="f149" fmla="?: f112 f2 f13"/>
              <a:gd name="f150" fmla="?: f113 0 f1"/>
              <a:gd name="f151" fmla="?: f113 f1 0"/>
              <a:gd name="f152" fmla="abs f114"/>
              <a:gd name="f153" fmla="?: f114 0 f1"/>
              <a:gd name="f154" fmla="?: f114 f1 0"/>
              <a:gd name="f155" fmla="?: f114 f44 f45"/>
              <a:gd name="f156" fmla="abs f115"/>
              <a:gd name="f157" fmla="?: f115 f47 f46"/>
              <a:gd name="f158" fmla="abs f116"/>
              <a:gd name="f159" fmla="?: f116 f13 f2"/>
              <a:gd name="f160" fmla="?: f116 f2 f13"/>
              <a:gd name="f161" fmla="abs f117"/>
              <a:gd name="f162" fmla="?: f117 f13 f2"/>
              <a:gd name="f163" fmla="?: f117 f2 f13"/>
              <a:gd name="f164" fmla="?: f117 f3 f2"/>
              <a:gd name="f165" fmla="?: f117 f2 f3"/>
              <a:gd name="f166" fmla="?: f112 f52 f51"/>
              <a:gd name="f167" fmla="?: f112 f51 f52"/>
              <a:gd name="f168" fmla="?: f115 f69 f68"/>
              <a:gd name="f169" fmla="?: f116 f103 f102"/>
              <a:gd name="f170" fmla="?: f116 f102 f103"/>
              <a:gd name="f171" fmla="?: f59 f119 f120"/>
              <a:gd name="f172" fmla="?: f61 f123 f122"/>
              <a:gd name="f173" fmla="?: f26 f139 f140"/>
              <a:gd name="f174" fmla="?: f26 f137 f138"/>
              <a:gd name="f175" fmla="?: f111 f145 f144"/>
              <a:gd name="f176" fmla="?: f111 f144 f145"/>
              <a:gd name="f177" fmla="?: f25 f143 f142"/>
              <a:gd name="f178" fmla="?: f112 f151 f150"/>
              <a:gd name="f179" fmla="?: f112 f150 f151"/>
              <a:gd name="f180" fmla="?: f113 f148 f149"/>
              <a:gd name="f181" fmla="?: f27 f154 f153"/>
              <a:gd name="f182" fmla="?: f27 f153 f154"/>
              <a:gd name="f183" fmla="?: f58 f159 f160"/>
              <a:gd name="f184" fmla="?: f117 f165 f164"/>
              <a:gd name="f185" fmla="?: f117 f164 f165"/>
              <a:gd name="f186" fmla="?: f65 f163 f162"/>
              <a:gd name="f187" fmla="?: f28 f166 f167"/>
              <a:gd name="f188" fmla="?: f28 f148 f149"/>
              <a:gd name="f189" fmla="?: f58 f169 f170"/>
              <a:gd name="f190" fmla="*/ f136 f29 1"/>
              <a:gd name="f191" fmla="*/ f141 f29 1"/>
              <a:gd name="f192" fmla="*/ f146 f29 1"/>
              <a:gd name="f193" fmla="*/ f147 f29 1"/>
              <a:gd name="f194" fmla="*/ f152 f29 1"/>
              <a:gd name="f195" fmla="*/ f156 f29 1"/>
              <a:gd name="f196" fmla="*/ f158 f29 1"/>
              <a:gd name="f197" fmla="*/ f161 f29 1"/>
              <a:gd name="f198" fmla="?: f25 f176 f175"/>
              <a:gd name="f199" fmla="?: f113 f178 f179"/>
              <a:gd name="f200" fmla="?: f114 f181 f182"/>
              <a:gd name="f201" fmla="?: f65 f185 f18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2" t="f72" r="f126" b="f127"/>
            <a:pathLst>
              <a:path>
                <a:moveTo>
                  <a:pt x="f73" y="f74"/>
                </a:moveTo>
                <a:arcTo wR="f75" hR="f106" stAng="f118" swAng="f67"/>
                <a:lnTo>
                  <a:pt x="f126" y="f72"/>
                </a:lnTo>
                <a:lnTo>
                  <a:pt x="f126" y="f76"/>
                </a:lnTo>
                <a:arcTo wR="f190" hR="f77" stAng="f173" swAng="f174"/>
                <a:arcTo wR="f191" hR="f75" stAng="f198" swAng="f177"/>
                <a:lnTo>
                  <a:pt x="f107" y="f128"/>
                </a:lnTo>
                <a:arcTo wR="f192" hR="f193" stAng="f199" swAng="f180"/>
                <a:lnTo>
                  <a:pt x="f72" y="f127"/>
                </a:lnTo>
                <a:lnTo>
                  <a:pt x="f72" y="f129"/>
                </a:lnTo>
                <a:arcTo wR="f78" hR="f194" stAng="f200" swAng="f155"/>
                <a:arcTo wR="f77" hR="f195" stAng="f168" swAng="f157"/>
                <a:close/>
              </a:path>
              <a:path>
                <a:moveTo>
                  <a:pt x="f76" y="f74"/>
                </a:moveTo>
                <a:arcTo wR="f130" hR="f131" stAng="f171" swAng="f121"/>
                <a:arcTo wR="f132" hR="f133" stAng="f172" swAng="f124"/>
                <a:arcTo wR="f78" hR="f108" stAng="f125" swAng="f70"/>
                <a:close/>
              </a:path>
              <a:path>
                <a:moveTo>
                  <a:pt x="f134" y="f76"/>
                </a:moveTo>
                <a:arcTo wR="f196" hR="f130" stAng="f189" swAng="f183"/>
                <a:arcTo wR="f197" hR="f135" stAng="f201" swAng="f186"/>
                <a:arcTo wR="f190" hR="f77" stAng="f173" swAng="f174"/>
                <a:arcTo wR="f191" hR="f75" stAng="f198" swAng="f177"/>
                <a:arcTo wR="f192" hR="f79" stAng="f187" swAng="f188"/>
                <a:close/>
              </a:path>
              <a:path>
                <a:moveTo>
                  <a:pt x="f76" y="f80"/>
                </a:moveTo>
                <a:arcTo wR="f77" hR="f109" stAng="f105" swAng="f71"/>
              </a:path>
              <a:path>
                <a:moveTo>
                  <a:pt x="f134" y="f72"/>
                </a:moveTo>
                <a:lnTo>
                  <a:pt x="f126" y="f72"/>
                </a:lnTo>
              </a:path>
              <a:path>
                <a:moveTo>
                  <a:pt x="f72" y="f74"/>
                </a:moveTo>
                <a:lnTo>
                  <a:pt x="f72" y="f129"/>
                </a:lnTo>
              </a:path>
            </a:pathLst>
          </a:cu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3" cap="flat">
            <a:solidFill>
              <a:srgbClr val="BE4B48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Родительские собрания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Беседы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Консультации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Дни открытых дверей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Тематические стенды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Лекции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Участие в жизни ДОУ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Субботники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Экологические, трудовые акции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 contrast="20000"/>
            <a:alphaModFix/>
          </a:blip>
          <a:srcRect/>
          <a:stretch>
            <a:fillRect/>
          </a:stretch>
        </p:blipFill>
        <p:spPr>
          <a:xfrm>
            <a:off x="356" y="41760"/>
            <a:ext cx="9143643" cy="68702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Скругленный прямоугольник 3"/>
          <p:cNvSpPr/>
          <p:nvPr/>
        </p:nvSpPr>
        <p:spPr>
          <a:xfrm>
            <a:off x="1403640" y="332640"/>
            <a:ext cx="6696361" cy="2331363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D9FDA6"/>
              </a:gs>
              <a:gs pos="100000">
                <a:srgbClr val="F4FFE6"/>
              </a:gs>
            </a:gsLst>
            <a:lin ang="16200000"/>
          </a:gradFill>
          <a:ln w="9363" cap="flat">
            <a:solidFill>
              <a:srgbClr val="98B855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Цель трудового воспитания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0" y="332997"/>
            <a:ext cx="6696361" cy="2331363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D9FDA6"/>
              </a:gs>
              <a:gs pos="100000">
                <a:srgbClr val="F4FFE6"/>
              </a:gs>
            </a:gsLst>
            <a:lin ang="16200000"/>
          </a:gradFill>
          <a:ln w="9363" cap="flat">
            <a:solidFill>
              <a:srgbClr val="98B855"/>
            </a:solidFill>
            <a:prstDash val="solid"/>
            <a:miter/>
          </a:ln>
        </p:spPr>
        <p:txBody>
          <a:bodyPr vert="horz" wrap="square" lIns="90004" tIns="44997" rIns="90004" bIns="44997" anchor="ctr" anchorCtr="0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just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just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Вывод «Такие образом, только творческий подход к формирования у детей позитивных установок к различным видам труда и творчества в современных образовательных условиях позволит достичь хороших результатов»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243" cy="1142643"/>
          </a:xfrm>
        </p:spPr>
        <p:txBody>
          <a:bodyPr anchorCtr="0"/>
          <a:lstStyle/>
          <a:p>
            <a:endParaRPr lang="en-US"/>
          </a:p>
        </p:txBody>
      </p:sp>
      <p:pic>
        <p:nvPicPr>
          <p:cNvPr id="3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WordArt 2"/>
          <p:cNvSpPr/>
          <p:nvPr/>
        </p:nvSpPr>
        <p:spPr>
          <a:xfrm>
            <a:off x="3276002" y="2997000"/>
            <a:ext cx="5184364" cy="15836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0" i="0" u="none" strike="noStrike" kern="1200" cap="none" spc="0" baseline="0">
                <a:solidFill>
                  <a:srgbClr val="000000"/>
                </a:solidFill>
                <a:uFillTx/>
                <a:latin typeface="Arial Black" pitchFamily="18"/>
                <a:ea typeface="Microsoft YaHei" pitchFamily="2"/>
                <a:cs typeface="Mangal" pitchFamily="2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Скругленный прямоугольник 4"/>
          <p:cNvSpPr/>
          <p:nvPr/>
        </p:nvSpPr>
        <p:spPr>
          <a:xfrm>
            <a:off x="2339638" y="188640"/>
            <a:ext cx="6624361" cy="1223640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A6E6FF"/>
              </a:gs>
              <a:gs pos="100000">
                <a:srgbClr val="E6F7FF"/>
              </a:gs>
            </a:gsLst>
            <a:lin ang="16200000"/>
          </a:gradFill>
          <a:ln w="9363" cap="flat">
            <a:solidFill>
              <a:srgbClr val="46AAC4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Цель трудового воспитания дошкольника</a:t>
            </a:r>
          </a:p>
        </p:txBody>
      </p:sp>
      <p:sp>
        <p:nvSpPr>
          <p:cNvPr id="4" name="Скругленный прямоугольник 6"/>
          <p:cNvSpPr/>
          <p:nvPr/>
        </p:nvSpPr>
        <p:spPr>
          <a:xfrm>
            <a:off x="3636001" y="2061002"/>
            <a:ext cx="5256364" cy="309600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A6E6FF"/>
              </a:gs>
              <a:gs pos="100000">
                <a:srgbClr val="E6F7FF"/>
              </a:gs>
            </a:gsLst>
            <a:lin ang="16200000"/>
          </a:gradFill>
          <a:ln w="9363" cap="flat">
            <a:solidFill>
              <a:srgbClr val="46AAC4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Формирование положительного отношения ребенка к труду</a:t>
            </a:r>
          </a:p>
        </p:txBody>
      </p:sp>
      <p:sp>
        <p:nvSpPr>
          <p:cNvPr id="5" name="Стрелка вниз 7"/>
          <p:cNvSpPr/>
          <p:nvPr/>
        </p:nvSpPr>
        <p:spPr>
          <a:xfrm>
            <a:off x="5939997" y="1484638"/>
            <a:ext cx="484202" cy="57564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val f4"/>
              <a:gd name="f10" fmla="val f5"/>
              <a:gd name="f11" fmla="pin 0 f1 10800"/>
              <a:gd name="f12" fmla="pin 0 f0 21600"/>
              <a:gd name="f13" fmla="+- f10 0 f9"/>
              <a:gd name="f14" fmla="val f11"/>
              <a:gd name="f15" fmla="val f12"/>
              <a:gd name="f16" fmla="*/ f11 f7 1"/>
              <a:gd name="f17" fmla="*/ f12 f8 1"/>
              <a:gd name="f18" fmla="*/ f13 1 21600"/>
              <a:gd name="f19" fmla="+- 21600 0 f14"/>
              <a:gd name="f20" fmla="+- 21600 0 f15"/>
              <a:gd name="f21" fmla="*/ f14 f7 1"/>
              <a:gd name="f22" fmla="*/ 0 f18 1"/>
              <a:gd name="f23" fmla="*/ f20 f14 1"/>
              <a:gd name="f24" fmla="*/ f19 f7 1"/>
              <a:gd name="f25" fmla="*/ f23 1 10800"/>
              <a:gd name="f26" fmla="*/ f22 1 f18"/>
              <a:gd name="f27" fmla="+- f15 f25 0"/>
              <a:gd name="f28" fmla="*/ f26 f8 1"/>
              <a:gd name="f29" fmla="*/ f27 f8 1"/>
            </a:gdLst>
            <a:ahLst>
              <a:ahXY gdRefX="f1" minX="f4" maxX="f6" gdRefY="f0" minY="f4" maxY="f5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8" r="f24" b="f29"/>
            <a:pathLst>
              <a:path w="21600" h="21600">
                <a:moveTo>
                  <a:pt x="f14" y="f4"/>
                </a:moveTo>
                <a:lnTo>
                  <a:pt x="f14" y="f15"/>
                </a:lnTo>
                <a:lnTo>
                  <a:pt x="f4" y="f15"/>
                </a:lnTo>
                <a:lnTo>
                  <a:pt x="f6" y="f5"/>
                </a:lnTo>
                <a:lnTo>
                  <a:pt x="f5" y="f15"/>
                </a:lnTo>
                <a:lnTo>
                  <a:pt x="f19" y="f15"/>
                </a:lnTo>
                <a:lnTo>
                  <a:pt x="f19" y="f4"/>
                </a:lnTo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12600"/>
            <a:ext cx="9143643" cy="68702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611642" y="188640"/>
            <a:ext cx="7992358" cy="1079641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3" cap="flat">
            <a:solidFill>
              <a:srgbClr val="BE4B48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Задачи трудового воспитания в ДОУ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638" y="3860999"/>
            <a:ext cx="4320000" cy="1223640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Ознакомление с трудом взрослых, воспитание уважения к  труженику и  результатам его труда, стремление оказывать посильную помощь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643" y="1484638"/>
            <a:ext cx="3384002" cy="914043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Обучение трудовым умениям и навыкам, их дальнейшее совершенствование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641" y="2637001"/>
            <a:ext cx="3218404" cy="1079641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Воспитание интереса к труду, трудолюбия, ответственности, самостоятельности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4001" y="5229362"/>
            <a:ext cx="5040355" cy="1439640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Формирование взаимоотношений и  приобретение социального опыта взаимодействия (воспитание общественно- направленных мотивов труда, умений труиться в коллективе и для коллектива)</a:t>
            </a:r>
          </a:p>
        </p:txBody>
      </p:sp>
      <p:cxnSp>
        <p:nvCxnSpPr>
          <p:cNvPr id="8" name="Прямая со стрелкой 8"/>
          <p:cNvCxnSpPr/>
          <p:nvPr/>
        </p:nvCxnSpPr>
        <p:spPr>
          <a:xfrm flipH="1">
            <a:off x="3635636" y="1268638"/>
            <a:ext cx="936364" cy="575999"/>
          </a:xfrm>
          <a:prstGeom prst="bentConnector3">
            <a:avLst/>
          </a:prstGeom>
          <a:noFill/>
          <a:ln w="38157" cap="flat">
            <a:solidFill>
              <a:srgbClr val="C0504D"/>
            </a:solidFill>
            <a:prstDash val="solid"/>
            <a:miter/>
            <a:tailEnd type="arrow"/>
          </a:ln>
        </p:spPr>
      </p:cxnSp>
      <p:cxnSp>
        <p:nvCxnSpPr>
          <p:cNvPr id="9" name="Прямая со стрелкой 11"/>
          <p:cNvCxnSpPr/>
          <p:nvPr/>
        </p:nvCxnSpPr>
        <p:spPr>
          <a:xfrm flipH="1">
            <a:off x="4211644" y="1412638"/>
            <a:ext cx="720355" cy="1223997"/>
          </a:xfrm>
          <a:prstGeom prst="bentConnector3">
            <a:avLst/>
          </a:prstGeom>
          <a:noFill/>
          <a:ln w="38157" cap="flat">
            <a:solidFill>
              <a:srgbClr val="C0504D"/>
            </a:solidFill>
            <a:prstDash val="solid"/>
            <a:miter/>
            <a:tailEnd type="arrow"/>
          </a:ln>
        </p:spPr>
      </p:cxnSp>
      <p:cxnSp>
        <p:nvCxnSpPr>
          <p:cNvPr id="10" name="Прямая со стрелкой 13"/>
          <p:cNvCxnSpPr/>
          <p:nvPr/>
        </p:nvCxnSpPr>
        <p:spPr>
          <a:xfrm>
            <a:off x="6443996" y="1412638"/>
            <a:ext cx="1152007" cy="3600358"/>
          </a:xfrm>
          <a:prstGeom prst="bentConnector3">
            <a:avLst/>
          </a:prstGeom>
          <a:noFill/>
          <a:ln w="38157" cap="flat">
            <a:solidFill>
              <a:srgbClr val="C0504D"/>
            </a:solidFill>
            <a:prstDash val="solid"/>
            <a:miter/>
            <a:tailEnd type="arrow"/>
          </a:ln>
        </p:spPr>
      </p:cxnSp>
      <p:cxnSp>
        <p:nvCxnSpPr>
          <p:cNvPr id="11" name="Прямая со стрелкой 15"/>
          <p:cNvCxnSpPr/>
          <p:nvPr/>
        </p:nvCxnSpPr>
        <p:spPr>
          <a:xfrm flipH="1">
            <a:off x="5003999" y="1412638"/>
            <a:ext cx="575998" cy="2304361"/>
          </a:xfrm>
          <a:prstGeom prst="bentConnector3">
            <a:avLst/>
          </a:prstGeom>
          <a:noFill/>
          <a:ln w="38157" cap="flat">
            <a:solidFill>
              <a:srgbClr val="C0504D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Скругленный прямоугольник 5"/>
          <p:cNvSpPr/>
          <p:nvPr/>
        </p:nvSpPr>
        <p:spPr>
          <a:xfrm>
            <a:off x="1619640" y="1989002"/>
            <a:ext cx="5904363" cy="1295640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3" cap="flat">
            <a:solidFill>
              <a:srgbClr val="BE4B48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Условия организации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труда детей</a:t>
            </a:r>
          </a:p>
        </p:txBody>
      </p:sp>
      <p:sp>
        <p:nvSpPr>
          <p:cNvPr id="4" name="Овал 6"/>
          <p:cNvSpPr/>
          <p:nvPr/>
        </p:nvSpPr>
        <p:spPr>
          <a:xfrm>
            <a:off x="0" y="5057637"/>
            <a:ext cx="3528002" cy="17999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Создание в группе трудовой атмосферы, постоянной занятости, стремление  к полезным делам</a:t>
            </a:r>
          </a:p>
        </p:txBody>
      </p:sp>
      <p:sp>
        <p:nvSpPr>
          <p:cNvPr id="5" name="Овал 7"/>
          <p:cNvSpPr/>
          <p:nvPr/>
        </p:nvSpPr>
        <p:spPr>
          <a:xfrm>
            <a:off x="5759641" y="404640"/>
            <a:ext cx="3384002" cy="1583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Систематическое включение каждого ребенка в труд на правах партнера</a:t>
            </a:r>
          </a:p>
        </p:txBody>
      </p:sp>
      <p:sp>
        <p:nvSpPr>
          <p:cNvPr id="6" name="Овал 9"/>
          <p:cNvSpPr/>
          <p:nvPr/>
        </p:nvSpPr>
        <p:spPr>
          <a:xfrm>
            <a:off x="5868363" y="5022003"/>
            <a:ext cx="3275280" cy="18356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Учет нагрузки, состояния здоровья , интересов, способностей ребенка</a:t>
            </a:r>
          </a:p>
        </p:txBody>
      </p:sp>
      <p:sp>
        <p:nvSpPr>
          <p:cNvPr id="7" name="Овал 10"/>
          <p:cNvSpPr/>
          <p:nvPr/>
        </p:nvSpPr>
        <p:spPr>
          <a:xfrm>
            <a:off x="1259640" y="3429000"/>
            <a:ext cx="3168002" cy="115164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Создание мотивации  трудовой деятельности</a:t>
            </a:r>
          </a:p>
        </p:txBody>
      </p:sp>
      <p:sp>
        <p:nvSpPr>
          <p:cNvPr id="8" name="Овал 11"/>
          <p:cNvSpPr/>
          <p:nvPr/>
        </p:nvSpPr>
        <p:spPr>
          <a:xfrm>
            <a:off x="0" y="476640"/>
            <a:ext cx="3096002" cy="1583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Создание эмоционально-положительной обстановки в процессе труда</a:t>
            </a:r>
          </a:p>
        </p:txBody>
      </p:sp>
      <p:sp>
        <p:nvSpPr>
          <p:cNvPr id="9" name="Овал 12"/>
          <p:cNvSpPr/>
          <p:nvPr/>
        </p:nvSpPr>
        <p:spPr>
          <a:xfrm>
            <a:off x="5003999" y="3429000"/>
            <a:ext cx="3096002" cy="1223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Демонстрация заинтересованности педагога</a:t>
            </a:r>
          </a:p>
        </p:txBody>
      </p:sp>
      <p:sp>
        <p:nvSpPr>
          <p:cNvPr id="10" name="Овал 13"/>
          <p:cNvSpPr/>
          <p:nvPr/>
        </p:nvSpPr>
        <p:spPr>
          <a:xfrm>
            <a:off x="3132002" y="188640"/>
            <a:ext cx="2642396" cy="91404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Подбор оборудования для труда</a:t>
            </a:r>
          </a:p>
        </p:txBody>
      </p:sp>
      <p:sp>
        <p:nvSpPr>
          <p:cNvPr id="11" name="Овал 14"/>
          <p:cNvSpPr/>
          <p:nvPr/>
        </p:nvSpPr>
        <p:spPr>
          <a:xfrm>
            <a:off x="3348002" y="4508997"/>
            <a:ext cx="2498040" cy="1295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solidFill>
            <a:srgbClr val="4F81BD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Поощрения в процессе и по результатам труда</a:t>
            </a:r>
          </a:p>
        </p:txBody>
      </p:sp>
      <p:cxnSp>
        <p:nvCxnSpPr>
          <p:cNvPr id="12" name="Прямая со стрелкой 36"/>
          <p:cNvCxnSpPr/>
          <p:nvPr/>
        </p:nvCxnSpPr>
        <p:spPr>
          <a:xfrm>
            <a:off x="7452003" y="3356643"/>
            <a:ext cx="864355" cy="1800353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3" name="Прямая со стрелкой 41"/>
          <p:cNvCxnSpPr/>
          <p:nvPr/>
        </p:nvCxnSpPr>
        <p:spPr>
          <a:xfrm flipH="1">
            <a:off x="899275" y="3356643"/>
            <a:ext cx="1008364" cy="2376361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4" name="Прямая со стрелкой 45"/>
          <p:cNvCxnSpPr/>
          <p:nvPr/>
        </p:nvCxnSpPr>
        <p:spPr>
          <a:xfrm flipV="1">
            <a:off x="4572000" y="1124638"/>
            <a:ext cx="0" cy="791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5" name="Прямая со стрелкой 50"/>
          <p:cNvCxnSpPr/>
          <p:nvPr/>
        </p:nvCxnSpPr>
        <p:spPr>
          <a:xfrm flipV="1">
            <a:off x="5651997" y="1628637"/>
            <a:ext cx="288000" cy="288000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6" name="Прямая со стрелкой 54"/>
          <p:cNvCxnSpPr/>
          <p:nvPr/>
        </p:nvCxnSpPr>
        <p:spPr>
          <a:xfrm flipH="1" flipV="1">
            <a:off x="2987637" y="1628637"/>
            <a:ext cx="431999" cy="288000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7" name="Прямая со стрелкой 59"/>
          <p:cNvCxnSpPr/>
          <p:nvPr/>
        </p:nvCxnSpPr>
        <p:spPr>
          <a:xfrm flipH="1">
            <a:off x="4067644" y="3429000"/>
            <a:ext cx="287999" cy="215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8" name="Прямая со стрелкой 62"/>
          <p:cNvCxnSpPr/>
          <p:nvPr/>
        </p:nvCxnSpPr>
        <p:spPr>
          <a:xfrm>
            <a:off x="5075998" y="3429000"/>
            <a:ext cx="216000" cy="215999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  <p:cxnSp>
        <p:nvCxnSpPr>
          <p:cNvPr id="19" name="Прямая со стрелкой 72"/>
          <p:cNvCxnSpPr/>
          <p:nvPr/>
        </p:nvCxnSpPr>
        <p:spPr>
          <a:xfrm>
            <a:off x="4715999" y="3429000"/>
            <a:ext cx="0" cy="863998"/>
          </a:xfrm>
          <a:prstGeom prst="bentConnector3">
            <a:avLst/>
          </a:prstGeom>
          <a:noFill/>
          <a:ln w="38157" cap="flat">
            <a:solidFill>
              <a:srgbClr val="4F81BD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5"/>
          <p:cNvSpPr/>
          <p:nvPr/>
        </p:nvSpPr>
        <p:spPr>
          <a:xfrm>
            <a:off x="3564002" y="692639"/>
            <a:ext cx="184315" cy="36899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Овал 7"/>
          <p:cNvSpPr/>
          <p:nvPr/>
        </p:nvSpPr>
        <p:spPr>
          <a:xfrm>
            <a:off x="4787999" y="1700637"/>
            <a:ext cx="2087995" cy="177804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gradFill>
            <a:gsLst>
              <a:gs pos="0">
                <a:srgbClr val="FFD2BC"/>
              </a:gs>
              <a:gs pos="100000">
                <a:srgbClr val="FFF1EC"/>
              </a:gs>
            </a:gsLst>
            <a:lin ang="16200000"/>
          </a:gradFill>
          <a:ln w="9363" cap="flat">
            <a:solidFill>
              <a:srgbClr val="F59240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Виды труда</a:t>
            </a:r>
          </a:p>
        </p:txBody>
      </p:sp>
      <p:sp>
        <p:nvSpPr>
          <p:cNvPr id="5" name="Овал 8"/>
          <p:cNvSpPr/>
          <p:nvPr/>
        </p:nvSpPr>
        <p:spPr>
          <a:xfrm>
            <a:off x="4643999" y="0"/>
            <a:ext cx="2376004" cy="16282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gradFill>
            <a:gsLst>
              <a:gs pos="0">
                <a:srgbClr val="9C2F2C"/>
              </a:gs>
              <a:gs pos="100000">
                <a:srgbClr val="CE3A36"/>
              </a:gs>
            </a:gsLst>
            <a:lin ang="162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Само-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обслуживание</a:t>
            </a:r>
          </a:p>
        </p:txBody>
      </p:sp>
      <p:sp>
        <p:nvSpPr>
          <p:cNvPr id="6" name="Овал 9"/>
          <p:cNvSpPr/>
          <p:nvPr/>
        </p:nvSpPr>
        <p:spPr>
          <a:xfrm>
            <a:off x="6948361" y="1772637"/>
            <a:ext cx="2195282" cy="149004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gradFill>
            <a:gsLst>
              <a:gs pos="0">
                <a:srgbClr val="9C2F2C"/>
              </a:gs>
              <a:gs pos="100000">
                <a:srgbClr val="CE3A36"/>
              </a:gs>
            </a:gsLst>
            <a:lin ang="162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Хозяйственно-бытовой</a:t>
            </a:r>
          </a:p>
        </p:txBody>
      </p:sp>
      <p:sp>
        <p:nvSpPr>
          <p:cNvPr id="7" name="Овал 10"/>
          <p:cNvSpPr/>
          <p:nvPr/>
        </p:nvSpPr>
        <p:spPr>
          <a:xfrm>
            <a:off x="4787999" y="3572999"/>
            <a:ext cx="2231995" cy="17999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gradFill>
            <a:gsLst>
              <a:gs pos="0">
                <a:srgbClr val="9C2F2C"/>
              </a:gs>
              <a:gs pos="100000">
                <a:srgbClr val="CE3A36"/>
              </a:gs>
            </a:gsLst>
            <a:lin ang="162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Труд в природе</a:t>
            </a:r>
          </a:p>
        </p:txBody>
      </p:sp>
      <p:sp>
        <p:nvSpPr>
          <p:cNvPr id="8" name="Овал 11"/>
          <p:cNvSpPr/>
          <p:nvPr/>
        </p:nvSpPr>
        <p:spPr>
          <a:xfrm>
            <a:off x="2555638" y="1772637"/>
            <a:ext cx="2210040" cy="156204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val f5"/>
              <a:gd name="f15" fmla="val f6"/>
              <a:gd name="f16" fmla="*/ 0 f7 1"/>
              <a:gd name="f17" fmla="*/ f5 f0 1"/>
              <a:gd name="f18" fmla="*/ f9 f0 1"/>
              <a:gd name="f19" fmla="*/ f11 f0 1"/>
              <a:gd name="f20" fmla="+- f15 0 f14"/>
              <a:gd name="f21" fmla="*/ f16 1 f2"/>
              <a:gd name="f22" fmla="*/ f17 1 f2"/>
              <a:gd name="f23" fmla="*/ f18 1 f2"/>
              <a:gd name="f24" fmla="*/ f19 1 f2"/>
              <a:gd name="f25" fmla="*/ f20 1 21600"/>
              <a:gd name="f26" fmla="+- 0 0 f21"/>
              <a:gd name="f27" fmla="+- f22 0 f1"/>
              <a:gd name="f28" fmla="+- f23 0 f1"/>
              <a:gd name="f29" fmla="+- f24 0 f1"/>
              <a:gd name="f30" fmla="*/ 3163 f25 1"/>
              <a:gd name="f31" fmla="*/ 18437 f25 1"/>
              <a:gd name="f32" fmla="*/ 10800 f25 1"/>
              <a:gd name="f33" fmla="*/ 0 f25 1"/>
              <a:gd name="f34" fmla="*/ 21600 f25 1"/>
              <a:gd name="f35" fmla="*/ f26 f0 1"/>
              <a:gd name="f36" fmla="+- f28 0 f27"/>
              <a:gd name="f37" fmla="*/ f35 1 f7"/>
              <a:gd name="f38" fmla="*/ f32 1 f25"/>
              <a:gd name="f39" fmla="*/ f33 1 f25"/>
              <a:gd name="f40" fmla="*/ f30 1 f25"/>
              <a:gd name="f41" fmla="*/ f31 1 f25"/>
              <a:gd name="f42" fmla="*/ f34 1 f25"/>
              <a:gd name="f43" fmla="+- f37 0 f1"/>
              <a:gd name="f44" fmla="*/ f40 f12 1"/>
              <a:gd name="f45" fmla="*/ f41 f12 1"/>
              <a:gd name="f46" fmla="*/ f41 f13 1"/>
              <a:gd name="f47" fmla="*/ f40 f13 1"/>
              <a:gd name="f48" fmla="*/ f38 f12 1"/>
              <a:gd name="f49" fmla="*/ f39 f13 1"/>
              <a:gd name="f50" fmla="*/ f39 f12 1"/>
              <a:gd name="f51" fmla="*/ f38 f13 1"/>
              <a:gd name="f52" fmla="*/ f42 f13 1"/>
              <a:gd name="f53" fmla="*/ f42 f12 1"/>
              <a:gd name="f54" fmla="+- f43 f1 0"/>
              <a:gd name="f55" fmla="*/ f54 f7 1"/>
              <a:gd name="f56" fmla="*/ f55 1 f0"/>
              <a:gd name="f57" fmla="+- 0 0 f56"/>
              <a:gd name="f58" fmla="+- 0 0 f57"/>
              <a:gd name="f59" fmla="*/ f58 f0 1"/>
              <a:gd name="f60" fmla="*/ f59 1 f7"/>
              <a:gd name="f61" fmla="+- f60 0 f1"/>
              <a:gd name="f62" fmla="cos 1 f61"/>
              <a:gd name="f63" fmla="sin 1 f61"/>
              <a:gd name="f64" fmla="+- 0 0 f62"/>
              <a:gd name="f65" fmla="+- 0 0 f63"/>
              <a:gd name="f66" fmla="+- 0 0 f64"/>
              <a:gd name="f67" fmla="+- 0 0 f65"/>
              <a:gd name="f68" fmla="val f66"/>
              <a:gd name="f69" fmla="val f67"/>
              <a:gd name="f70" fmla="+- 0 0 f68"/>
              <a:gd name="f71" fmla="+- 0 0 f69"/>
              <a:gd name="f72" fmla="*/ 10800 f70 1"/>
              <a:gd name="f73" fmla="*/ 10800 f71 1"/>
              <a:gd name="f74" fmla="*/ f72 f72 1"/>
              <a:gd name="f75" fmla="*/ f73 f73 1"/>
              <a:gd name="f76" fmla="+- f74 f75 0"/>
              <a:gd name="f77" fmla="sqrt f76"/>
              <a:gd name="f78" fmla="*/ f8 1 f77"/>
              <a:gd name="f79" fmla="*/ f70 f78 1"/>
              <a:gd name="f80" fmla="*/ f71 f78 1"/>
              <a:gd name="f81" fmla="+- 10800 0 f79"/>
              <a:gd name="f82" fmla="+- 10800 0 f8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8" y="f49"/>
              </a:cxn>
              <a:cxn ang="f29">
                <a:pos x="f44" y="f47"/>
              </a:cxn>
              <a:cxn ang="f29">
                <a:pos x="f50" y="f51"/>
              </a:cxn>
              <a:cxn ang="f29">
                <a:pos x="f44" y="f46"/>
              </a:cxn>
              <a:cxn ang="f29">
                <a:pos x="f48" y="f52"/>
              </a:cxn>
              <a:cxn ang="f29">
                <a:pos x="f45" y="f46"/>
              </a:cxn>
              <a:cxn ang="f29">
                <a:pos x="f53" y="f51"/>
              </a:cxn>
              <a:cxn ang="f29">
                <a:pos x="f45" y="f47"/>
              </a:cxn>
            </a:cxnLst>
            <a:rect l="f44" t="f47" r="f45" b="f46"/>
            <a:pathLst>
              <a:path w="21600" h="21600">
                <a:moveTo>
                  <a:pt x="f81" y="f82"/>
                </a:moveTo>
                <a:arcTo wR="f10" hR="f10" stAng="f27" swAng="f36"/>
                <a:close/>
              </a:path>
            </a:pathLst>
          </a:custGeom>
          <a:gradFill>
            <a:gsLst>
              <a:gs pos="0">
                <a:srgbClr val="9C2F2C"/>
              </a:gs>
              <a:gs pos="100000">
                <a:srgbClr val="CE3A36"/>
              </a:gs>
            </a:gsLst>
            <a:lin ang="162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18"/>
                <a:ea typeface="Microsoft YaHei" pitchFamily="2"/>
                <a:cs typeface="Mangal" pitchFamily="2"/>
              </a:rPr>
              <a:t>Ручной  и художеств. труд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4"/>
          <p:cNvSpPr/>
          <p:nvPr/>
        </p:nvSpPr>
        <p:spPr>
          <a:xfrm>
            <a:off x="1763639" y="1340638"/>
            <a:ext cx="6336362" cy="398988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</a:t>
            </a:r>
            <a:r>
              <a:rPr lang="ru-RU" sz="32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Самообслуживание</a:t>
            </a: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это труд ребенка, направленный на обслуживание самого себя (одевание, раздевание, прием пищи, уборка постели, игрушек,  подготовка рабочего места, санитарно-гигиенические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процедуры и т.д.)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4"/>
          <p:cNvSpPr/>
          <p:nvPr/>
        </p:nvSpPr>
        <p:spPr>
          <a:xfrm>
            <a:off x="1763639" y="1340638"/>
            <a:ext cx="6336362" cy="5778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</a:t>
            </a:r>
          </a:p>
        </p:txBody>
      </p:sp>
      <p:pic>
        <p:nvPicPr>
          <p:cNvPr id="4" name="Рисунок 3">
            <a:extLst/>
          </p:cNvPr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8" y="287999"/>
            <a:ext cx="4463643" cy="3456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Рисунок 4">
            <a:extLst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39999" y="2231995"/>
            <a:ext cx="3593518" cy="4464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356"/>
            <a:ext cx="9143643" cy="68576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4355" y="186116"/>
            <a:ext cx="5507641" cy="398988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Хозяйственно- бытовой труд </a:t>
            </a:r>
            <a:r>
              <a:rPr lang="ru-RU" sz="32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</a:p>
        </p:txBody>
      </p:sp>
      <p:pic>
        <p:nvPicPr>
          <p:cNvPr id="4" name="Рисунок 3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60001" y="3600001"/>
            <a:ext cx="5082482" cy="319067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бычный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бычный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Обычный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457</Words>
  <Application>Microsoft Office PowerPoint</Application>
  <PresentationFormat>Экран (4:3)</PresentationFormat>
  <Paragraphs>151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Arial Black</vt:lpstr>
      <vt:lpstr>Calibri</vt:lpstr>
      <vt:lpstr>Times New Roman</vt:lpstr>
      <vt:lpstr>Обычный</vt:lpstr>
      <vt:lpstr>Обычный 1</vt:lpstr>
      <vt:lpstr>Обычный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</dc:creator>
  <cp:lastModifiedBy>ekkomandirova1979@outlook.com</cp:lastModifiedBy>
  <cp:revision>11</cp:revision>
  <dcterms:modified xsi:type="dcterms:W3CDTF">2023-01-30T07:51:22Z</dcterms:modified>
</cp:coreProperties>
</file>