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3" r:id="rId10"/>
    <p:sldId id="266" r:id="rId11"/>
    <p:sldId id="265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9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084" autoAdjust="0"/>
  </p:normalViewPr>
  <p:slideViewPr>
    <p:cSldViewPr snapToGrid="0">
      <p:cViewPr varScale="1">
        <p:scale>
          <a:sx n="83" d="100"/>
          <a:sy n="83" d="100"/>
        </p:scale>
        <p:origin x="6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109167-81E6-4510-93E8-F6C6A549645D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3E236-B1DC-46D9-9951-E11DA65E22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11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3E236-B1DC-46D9-9951-E11DA65E221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732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3E236-B1DC-46D9-9951-E11DA65E221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829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3E236-B1DC-46D9-9951-E11DA65E221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882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3E236-B1DC-46D9-9951-E11DA65E221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4353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3E236-B1DC-46D9-9951-E11DA65E221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7171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3E236-B1DC-46D9-9951-E11DA65E221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105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3E236-B1DC-46D9-9951-E11DA65E221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8443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3E236-B1DC-46D9-9951-E11DA65E221D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247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933E-85ED-406D-B870-B89141120F4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8905-0138-44BC-A0CB-DC5E98B5F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14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933E-85ED-406D-B870-B89141120F4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8905-0138-44BC-A0CB-DC5E98B5F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638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933E-85ED-406D-B870-B89141120F4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8905-0138-44BC-A0CB-DC5E98B5F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23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933E-85ED-406D-B870-B89141120F4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8905-0138-44BC-A0CB-DC5E98B5F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835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933E-85ED-406D-B870-B89141120F4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8905-0138-44BC-A0CB-DC5E98B5F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048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933E-85ED-406D-B870-B89141120F4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8905-0138-44BC-A0CB-DC5E98B5F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265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933E-85ED-406D-B870-B89141120F4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8905-0138-44BC-A0CB-DC5E98B5F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852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933E-85ED-406D-B870-B89141120F4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8905-0138-44BC-A0CB-DC5E98B5F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913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933E-85ED-406D-B870-B89141120F4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8905-0138-44BC-A0CB-DC5E98B5F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682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933E-85ED-406D-B870-B89141120F4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8905-0138-44BC-A0CB-DC5E98B5F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351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0933E-85ED-406D-B870-B89141120F4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58905-0138-44BC-A0CB-DC5E98B5F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712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0933E-85ED-406D-B870-B89141120F48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58905-0138-44BC-A0CB-DC5E98B5F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60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 ?><Relationships xmlns="http://schemas.openxmlformats.org/package/2006/relationships"><Relationship Id="rId3" Target="../media/image4.png" Type="http://schemas.openxmlformats.org/officeDocument/2006/relationships/image"/><Relationship Id="rId2" Target="../notesSlides/notesSlide4.xml" Type="http://schemas.openxmlformats.org/officeDocument/2006/relationships/notesSlide"/><Relationship Id="rId1" Target="../slideLayouts/slideLayout7.xml" Type="http://schemas.openxmlformats.org/officeDocument/2006/relationships/slideLayout"/><Relationship Id="rId4" Target="../media/image10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4.png" Type="http://schemas.openxmlformats.org/officeDocument/2006/relationships/image"/><Relationship Id="rId2" Target="../notesSlides/notesSlide5.xml" Type="http://schemas.openxmlformats.org/officeDocument/2006/relationships/notesSlide"/><Relationship Id="rId1" Target="../slideLayouts/slideLayout7.xml" Type="http://schemas.openxmlformats.org/officeDocument/2006/relationships/slideLayout"/><Relationship Id="rId4" Target="../media/image10.jpe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 ?><Relationships xmlns="http://schemas.openxmlformats.org/package/2006/relationships"><Relationship Id="rId3" Target="../media/image4.pn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7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4.pn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 ?><Relationships xmlns="http://schemas.openxmlformats.org/package/2006/relationships"><Relationship Id="rId3" Target="../media/image4.png" Type="http://schemas.openxmlformats.org/officeDocument/2006/relationships/image"/><Relationship Id="rId2" Target="../notesSlides/notesSlide3.xml" Type="http://schemas.openxmlformats.org/officeDocument/2006/relationships/notesSlide"/><Relationship Id="rId1" Target="../slideLayouts/slideLayout7.xml" Type="http://schemas.openxmlformats.org/officeDocument/2006/relationships/slideLayout"/><Relationship Id="rId4" Target="../media/image9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32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7764"/>
            <a:ext cx="12192000" cy="6858000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 rotWithShape="1">
          <a:blip r:embed="rId4"/>
          <a:srcRect b="450" l="82" r="5" t="156"/>
          <a:stretch/>
        </p:blipFill>
        <p:spPr bwMode="auto">
          <a:xfrm>
            <a:off x="447039" y="1066497"/>
            <a:ext cx="10054706" cy="147891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7039" y="2808563"/>
            <a:ext cx="23167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mtClean="0" sz="2800">
                <a:latin charset="0" panose="02020603050405020304" pitchFamily="18" typeface="Times New Roman"/>
                <a:ea charset="0" panose="02020603050405020304" pitchFamily="18" typeface="Times New Roman"/>
              </a:rPr>
              <a:t>О чем </a:t>
            </a:r>
            <a:r>
              <a:rPr dirty="0" lang="ru-RU" sz="2800">
                <a:latin charset="0" panose="02020603050405020304" pitchFamily="18" typeface="Times New Roman"/>
                <a:ea charset="0" panose="02020603050405020304" pitchFamily="18" typeface="Times New Roman"/>
              </a:rPr>
              <a:t>задача?</a:t>
            </a:r>
            <a:endParaRPr dirty="0" lang="ru-RU" sz="2800"/>
          </a:p>
        </p:txBody>
      </p:sp>
      <p:sp>
        <p:nvSpPr>
          <p:cNvPr id="3" name="Прямоугольник 2"/>
          <p:cNvSpPr/>
          <p:nvPr/>
        </p:nvSpPr>
        <p:spPr>
          <a:xfrm>
            <a:off x="447039" y="3651604"/>
            <a:ext cx="80616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dirty="0" lang="ru-RU" sz="2800">
                <a:latin charset="0" panose="02020603050405020304" pitchFamily="18" typeface="Times New Roman"/>
                <a:ea charset="0" panose="02020603050405020304" pitchFamily="18" typeface="Times New Roman"/>
              </a:rPr>
              <a:t>Сколько у Пете всего было фломастеров в коробке?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7039" y="4652625"/>
            <a:ext cx="67691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800">
                <a:latin charset="0" panose="02020603050405020304" pitchFamily="18" typeface="Times New Roman"/>
                <a:ea charset="0" panose="02020603050405020304" pitchFamily="18" typeface="Times New Roman"/>
              </a:rPr>
              <a:t>Сколько Петя подарил фломастеров другу?</a:t>
            </a:r>
            <a:endParaRPr dirty="0" lang="ru-RU" sz="2800"/>
          </a:p>
        </p:txBody>
      </p:sp>
      <p:sp>
        <p:nvSpPr>
          <p:cNvPr id="16" name="Прямоугольник 15"/>
          <p:cNvSpPr/>
          <p:nvPr/>
        </p:nvSpPr>
        <p:spPr>
          <a:xfrm>
            <a:off x="2887809" y="2831733"/>
            <a:ext cx="26430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mtClean="0" sz="2800">
                <a:latin charset="0" panose="02020603050405020304" pitchFamily="18" typeface="Times New Roman"/>
                <a:ea charset="0" panose="02020603050405020304" pitchFamily="18" typeface="Times New Roman"/>
              </a:rPr>
              <a:t>О фломастерах</a:t>
            </a:r>
            <a:endParaRPr b="1" dirty="0" lang="ru-RU" sz="2800"/>
          </a:p>
        </p:txBody>
      </p:sp>
      <p:sp>
        <p:nvSpPr>
          <p:cNvPr id="18" name="Прямоугольник 17"/>
          <p:cNvSpPr/>
          <p:nvPr/>
        </p:nvSpPr>
        <p:spPr>
          <a:xfrm>
            <a:off x="8326568" y="368060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mtClean="0" sz="2800">
                <a:latin charset="0" panose="02020603050405020304" pitchFamily="18" typeface="Times New Roman"/>
                <a:ea charset="0" panose="02020603050405020304" pitchFamily="18" typeface="Times New Roman"/>
              </a:rPr>
              <a:t>6</a:t>
            </a:r>
            <a:endParaRPr b="1" dirty="0" lang="ru-RU" sz="2800"/>
          </a:p>
        </p:txBody>
      </p:sp>
      <p:sp>
        <p:nvSpPr>
          <p:cNvPr id="20" name="Прямоугольник 19"/>
          <p:cNvSpPr/>
          <p:nvPr/>
        </p:nvSpPr>
        <p:spPr>
          <a:xfrm>
            <a:off x="7130415" y="470922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z="2800">
                <a:latin charset="0" panose="02020603050405020304" pitchFamily="18" typeface="Times New Roman"/>
              </a:rPr>
              <a:t>2</a:t>
            </a:r>
            <a:endParaRPr b="1" dirty="0" lang="ru-RU" sz="2800"/>
          </a:p>
        </p:txBody>
      </p:sp>
    </p:spTree>
    <p:extLst>
      <p:ext uri="{BB962C8B-B14F-4D97-AF65-F5344CB8AC3E}">
        <p14:creationId xmlns:p14="http://schemas.microsoft.com/office/powerpoint/2010/main" val="138515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0" spd="slow"/>
    </mc:Choice>
    <mc:Fallback xmlns="">
      <p:transition spd="slow"/>
    </mc:Fallback>
  </mc:AlternateContent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7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2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7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32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3">
                      <p:stCondLst>
                        <p:cond delay="indefinite"/>
                      </p:stCondLst>
                      <p:childTnLst>
                        <p:par>
                          <p:cTn fill="hold" id="3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37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2"/>
      <p:bldP grpId="0" spid="3"/>
      <p:bldP grpId="0" spid="4"/>
      <p:bldP grpId="0" spid="16"/>
      <p:bldP grpId="0" spid="18"/>
      <p:bldP grpId="0" spid="20"/>
    </p:bld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9" name="Прямоугольник 48"/>
          <p:cNvSpPr/>
          <p:nvPr/>
        </p:nvSpPr>
        <p:spPr>
          <a:xfrm>
            <a:off x="539471" y="3463235"/>
            <a:ext cx="7500929" cy="47654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7039" y="2802665"/>
            <a:ext cx="66556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800">
                <a:latin charset="0" panose="02020603050405020304" pitchFamily="18" typeface="Times New Roman"/>
                <a:ea charset="0" panose="02020603050405020304" pitchFamily="18" typeface="Times New Roman"/>
              </a:rPr>
              <a:t>Как найти сколько осталось фломастеров?</a:t>
            </a:r>
            <a:endParaRPr dirty="0" lang="ru-RU" sz="2800"/>
          </a:p>
        </p:txBody>
      </p:sp>
      <p:sp>
        <p:nvSpPr>
          <p:cNvPr id="6" name="Прямоугольник 5"/>
          <p:cNvSpPr/>
          <p:nvPr/>
        </p:nvSpPr>
        <p:spPr>
          <a:xfrm>
            <a:off x="447039" y="4219901"/>
            <a:ext cx="78302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mtClean="0" sz="2800">
                <a:latin charset="0" panose="02020603050405020304" pitchFamily="18" typeface="Times New Roman"/>
                <a:ea charset="0" panose="02020603050405020304" pitchFamily="18" typeface="Times New Roman"/>
              </a:rPr>
              <a:t>Назовите </a:t>
            </a:r>
            <a:r>
              <a:rPr dirty="0" lang="ru-RU" sz="2800">
                <a:latin charset="0" panose="02020603050405020304" pitchFamily="18" typeface="Times New Roman"/>
                <a:ea charset="0" panose="02020603050405020304" pitchFamily="18" typeface="Times New Roman"/>
              </a:rPr>
              <a:t>компоненты вычитания в этом примере.</a:t>
            </a:r>
            <a:endParaRPr dirty="0" lang="ru-RU" sz="2800"/>
          </a:p>
        </p:txBody>
      </p:sp>
      <p:sp>
        <p:nvSpPr>
          <p:cNvPr id="8" name="Прямоугольник 7"/>
          <p:cNvSpPr/>
          <p:nvPr/>
        </p:nvSpPr>
        <p:spPr>
          <a:xfrm>
            <a:off x="683033" y="3439895"/>
            <a:ext cx="73573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z="2800">
                <a:latin charset="0" panose="02020603050405020304" pitchFamily="18" typeface="Times New Roman"/>
                <a:ea charset="0" panose="02020603050405020304" pitchFamily="18" typeface="Times New Roman"/>
              </a:rPr>
              <a:t>6 – 2 = 4 (ф.) – осталось фломастеров у Пети.</a:t>
            </a:r>
            <a:endParaRPr b="1" dirty="0" lang="ru-RU" sz="2800"/>
          </a:p>
        </p:txBody>
      </p:sp>
      <p:sp>
        <p:nvSpPr>
          <p:cNvPr id="9" name="Прямоугольник 8"/>
          <p:cNvSpPr/>
          <p:nvPr/>
        </p:nvSpPr>
        <p:spPr>
          <a:xfrm>
            <a:off x="447039" y="4945349"/>
            <a:ext cx="75933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z="2800">
                <a:latin charset="0" panose="02020603050405020304" pitchFamily="18" typeface="Times New Roman"/>
                <a:ea charset="0" panose="02020603050405020304" pitchFamily="18" typeface="Times New Roman"/>
              </a:rPr>
              <a:t>уменьшаемое – </a:t>
            </a:r>
            <a:r>
              <a:rPr b="1" dirty="0" lang="ru-RU" smtClean="0" sz="2800">
                <a:latin charset="0" panose="02020603050405020304" pitchFamily="18" typeface="Times New Roman"/>
                <a:ea charset="0" panose="02020603050405020304" pitchFamily="18" typeface="Times New Roman"/>
              </a:rPr>
              <a:t>6</a:t>
            </a:r>
            <a:r>
              <a:rPr dirty="0" lang="ru-RU" smtClean="0" sz="2800">
                <a:latin charset="0" panose="02020603050405020304" pitchFamily="18" typeface="Times New Roman"/>
                <a:ea charset="0" panose="02020603050405020304" pitchFamily="18" typeface="Times New Roman"/>
              </a:rPr>
              <a:t>   вычитаемое </a:t>
            </a:r>
            <a:r>
              <a:rPr dirty="0" lang="ru-RU" sz="2800">
                <a:latin charset="0" panose="02020603050405020304" pitchFamily="18" typeface="Times New Roman"/>
                <a:ea charset="0" panose="02020603050405020304" pitchFamily="18" typeface="Times New Roman"/>
              </a:rPr>
              <a:t>– </a:t>
            </a:r>
            <a:r>
              <a:rPr b="1" dirty="0" lang="ru-RU" smtClean="0" sz="2800">
                <a:latin charset="0" panose="02020603050405020304" pitchFamily="18" typeface="Times New Roman"/>
                <a:ea charset="0" panose="02020603050405020304" pitchFamily="18" typeface="Times New Roman"/>
              </a:rPr>
              <a:t>2</a:t>
            </a:r>
            <a:r>
              <a:rPr dirty="0" lang="ru-RU" smtClean="0" sz="2800">
                <a:latin charset="0" panose="02020603050405020304" pitchFamily="18" typeface="Times New Roman"/>
                <a:ea charset="0" panose="02020603050405020304" pitchFamily="18" typeface="Times New Roman"/>
              </a:rPr>
              <a:t>   разность </a:t>
            </a:r>
            <a:r>
              <a:rPr dirty="0" lang="ru-RU" sz="2800">
                <a:latin charset="0" panose="02020603050405020304" pitchFamily="18" typeface="Times New Roman"/>
                <a:ea charset="0" panose="02020603050405020304" pitchFamily="18" typeface="Times New Roman"/>
              </a:rPr>
              <a:t>– </a:t>
            </a:r>
            <a:r>
              <a:rPr b="1" dirty="0" lang="ru-RU" smtClean="0" sz="2800">
                <a:latin charset="0" panose="02020603050405020304" pitchFamily="18" typeface="Times New Roman"/>
                <a:ea charset="0" panose="02020603050405020304" pitchFamily="18" typeface="Times New Roman"/>
              </a:rPr>
              <a:t>4</a:t>
            </a:r>
            <a:endParaRPr dirty="0" lang="ru-RU" sz="2800"/>
          </a:p>
        </p:txBody>
      </p:sp>
      <p:sp>
        <p:nvSpPr>
          <p:cNvPr id="23" name="Прямоугольник 22"/>
          <p:cNvSpPr/>
          <p:nvPr/>
        </p:nvSpPr>
        <p:spPr>
          <a:xfrm>
            <a:off x="447039" y="4995671"/>
            <a:ext cx="2742958" cy="47654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210317" y="4995671"/>
            <a:ext cx="2742958" cy="47654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953275" y="4997731"/>
            <a:ext cx="2215365" cy="470838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id="26" name="Рисунок 25"/>
          <p:cNvPicPr/>
          <p:nvPr/>
        </p:nvPicPr>
        <p:blipFill rotWithShape="1">
          <a:blip r:embed="rId4"/>
          <a:srcRect b="450" l="82" r="5" t="156"/>
          <a:stretch/>
        </p:blipFill>
        <p:spPr bwMode="auto">
          <a:xfrm>
            <a:off x="447039" y="1066497"/>
            <a:ext cx="10054706" cy="147891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5342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0" spd="slow"/>
    </mc:Choice>
    <mc:Fallback xmlns="">
      <p:transition spd="slow"/>
    </mc:Fallback>
  </mc:AlternateContent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7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18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1">
                      <p:stCondLst>
                        <p:cond delay="indefinite"/>
                      </p:stCondLst>
                      <p:childTnLst>
                        <p:par>
                          <p:cTn fill="hold" id="22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3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5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6">
                      <p:stCondLst>
                        <p:cond delay="indefinite"/>
                      </p:stCondLst>
                      <p:childTnLst>
                        <p:par>
                          <p:cTn fill="hold" id="27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8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3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31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33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34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36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37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39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49"/>
      <p:bldP grpId="0" spid="5"/>
      <p:bldP grpId="0" spid="6"/>
      <p:bldP grpId="0" spid="8"/>
      <p:bldP grpId="0" spid="9"/>
      <p:bldP animBg="1" grpId="0" spid="23"/>
      <p:bldP animBg="1" grpId="0" spid="24"/>
      <p:bldP animBg="1" grpId="0" spid="25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2007" y="1741615"/>
            <a:ext cx="691626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+ 4 = 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10 </a:t>
            </a: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9 = 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- 2 = 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7 </a:t>
            </a: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+ 4 = 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+ 4 = </a:t>
            </a:r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7 </a:t>
            </a: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- 4 = 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47339" y="3218942"/>
            <a:ext cx="8002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4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647339" y="1741615"/>
            <a:ext cx="4924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4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647339" y="2480279"/>
            <a:ext cx="4924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48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890179" y="1741615"/>
            <a:ext cx="4924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4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747704" y="2480278"/>
            <a:ext cx="7773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ru-RU" sz="48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573174" y="3172775"/>
            <a:ext cx="4924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8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DF9F2"/>
              </a:clrFrom>
              <a:clrTo>
                <a:srgbClr val="FDF9F2">
                  <a:alpha val="0"/>
                </a:srgbClr>
              </a:clrTo>
            </a:clrChange>
          </a:blip>
          <a:srcRect l="76250" t="20222" r="8750" b="50889"/>
          <a:stretch/>
        </p:blipFill>
        <p:spPr>
          <a:xfrm rot="2053802">
            <a:off x="8963748" y="4484368"/>
            <a:ext cx="1674052" cy="181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654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7" grpId="0"/>
      <p:bldP spid="18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2007" y="1741615"/>
            <a:ext cx="69162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DF9F2"/>
              </a:clrFrom>
              <a:clrTo>
                <a:srgbClr val="FDF9F2">
                  <a:alpha val="0"/>
                </a:srgbClr>
              </a:clrTo>
            </a:clrChange>
          </a:blip>
          <a:srcRect l="76250" t="20222" r="8750" b="50889"/>
          <a:stretch/>
        </p:blipFill>
        <p:spPr>
          <a:xfrm rot="2053802">
            <a:off x="8963748" y="4484368"/>
            <a:ext cx="1674052" cy="181355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538094" y="1587727"/>
            <a:ext cx="6096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Назовите в данном выражение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компоненты вычитания. 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8094" y="2590996"/>
            <a:ext cx="36880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Уменьшаемое –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Вычитаемое –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Разность –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 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8094" y="596383"/>
            <a:ext cx="1483360" cy="842842"/>
          </a:xfrm>
          <a:prstGeom prst="rect">
            <a:avLst/>
          </a:prstGeom>
          <a:solidFill>
            <a:srgbClr val="FDF9F2"/>
          </a:solidFill>
          <a:ln>
            <a:solidFill>
              <a:srgbClr val="FDF9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42007" y="667091"/>
            <a:ext cx="21996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8 – 3 = </a:t>
            </a:r>
            <a:r>
              <a:rPr lang="ru-RU" sz="4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endParaRPr lang="ru-RU" sz="4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40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2007" y="1741615"/>
            <a:ext cx="69162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DF9F2"/>
              </a:clrFrom>
              <a:clrTo>
                <a:srgbClr val="FDF9F2">
                  <a:alpha val="0"/>
                </a:srgbClr>
              </a:clrTo>
            </a:clrChange>
          </a:blip>
          <a:srcRect l="76250" t="20222" r="8750" b="50889"/>
          <a:stretch/>
        </p:blipFill>
        <p:spPr>
          <a:xfrm rot="2053802">
            <a:off x="8963748" y="4484368"/>
            <a:ext cx="1674052" cy="18135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5"/>
              </a:clrFrom>
              <a:clrTo>
                <a:srgbClr val="FFFFF5">
                  <a:alpha val="0"/>
                </a:srgbClr>
              </a:clrTo>
            </a:clrChange>
          </a:blip>
          <a:srcRect l="66078" t="17622" r="27019" b="14722"/>
          <a:stretch/>
        </p:blipFill>
        <p:spPr>
          <a:xfrm rot="18665074">
            <a:off x="2373771" y="1292912"/>
            <a:ext cx="594027" cy="32747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5"/>
              </a:clrFrom>
              <a:clrTo>
                <a:srgbClr val="FFFFF5">
                  <a:alpha val="0"/>
                </a:srgbClr>
              </a:clrTo>
            </a:clrChange>
          </a:blip>
          <a:srcRect l="52876" t="17910" r="39866" b="15378"/>
          <a:stretch/>
        </p:blipFill>
        <p:spPr>
          <a:xfrm rot="18665074">
            <a:off x="5078826" y="1395402"/>
            <a:ext cx="608163" cy="314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36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DF9F2"/>
              </a:clrFrom>
              <a:clrTo>
                <a:srgbClr val="FDF9F2">
                  <a:alpha val="0"/>
                </a:srgbClr>
              </a:clrTo>
            </a:clrChange>
          </a:blip>
          <a:srcRect l="14684" t="64409" r="68585" b="13173"/>
          <a:stretch/>
        </p:blipFill>
        <p:spPr>
          <a:xfrm>
            <a:off x="1719775" y="4399817"/>
            <a:ext cx="2039816" cy="15373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DF9F2"/>
              </a:clrFrom>
              <a:clrTo>
                <a:srgbClr val="FDF9F2">
                  <a:alpha val="0"/>
                </a:srgbClr>
              </a:clrTo>
            </a:clrChange>
          </a:blip>
          <a:srcRect l="12487" t="20916" r="62294" b="56080"/>
          <a:stretch/>
        </p:blipFill>
        <p:spPr>
          <a:xfrm>
            <a:off x="1837927" y="1432895"/>
            <a:ext cx="2989887" cy="1534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86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48143" y="1183154"/>
            <a:ext cx="77163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Назовите число, следующее после числа </a:t>
            </a:r>
            <a:r>
              <a:rPr lang="ru-RU" sz="32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7.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1494" y="1964520"/>
            <a:ext cx="68453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Назовите число, предыдущее числу </a:t>
            </a:r>
            <a:r>
              <a:rPr lang="ru-RU" sz="32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1494" y="2752752"/>
            <a:ext cx="78550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Какое число при счете следует за числом 9?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1494" y="3565003"/>
            <a:ext cx="35728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1818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Сумма чисел 1 и 5?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1494" y="4348761"/>
            <a:ext cx="74831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Первое слагаемое 3 второе слагаемое 2, покажите сумму.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8264486" y="1182260"/>
            <a:ext cx="1755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8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96829" y="1966913"/>
            <a:ext cx="1755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4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06593" y="2748278"/>
            <a:ext cx="19607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10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24332" y="3565002"/>
            <a:ext cx="1755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6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97612" y="4868623"/>
            <a:ext cx="1755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5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805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1" grpId="0"/>
      <p:bldP spid="13" grpId="0"/>
      <p:bldP spid="14" grpId="0"/>
    </p:bld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 rotWithShape="1">
          <a:blip r:embed="rId4"/>
          <a:srcRect b="515" l="63" r="82" t="291"/>
          <a:stretch/>
        </p:blipFill>
        <p:spPr bwMode="auto">
          <a:xfrm>
            <a:off x="451738" y="1098309"/>
            <a:ext cx="8599629" cy="280312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Равнобедренный треугольник 2"/>
          <p:cNvSpPr/>
          <p:nvPr/>
        </p:nvSpPr>
        <p:spPr>
          <a:xfrm rot="10800000">
            <a:off x="3303270" y="2499874"/>
            <a:ext cx="575310" cy="609600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grpSp>
        <p:nvGrpSpPr>
          <p:cNvPr id="29" name="Группа 28"/>
          <p:cNvGrpSpPr/>
          <p:nvPr/>
        </p:nvGrpSpPr>
        <p:grpSpPr>
          <a:xfrm>
            <a:off x="5569230" y="2894880"/>
            <a:ext cx="366779" cy="557327"/>
            <a:chOff x="5565171" y="2886073"/>
            <a:chExt cx="366779" cy="557327"/>
          </a:xfrm>
        </p:grpSpPr>
        <p:sp>
          <p:nvSpPr>
            <p:cNvPr id="21" name="Равнобедренный треугольник 20"/>
            <p:cNvSpPr/>
            <p:nvPr/>
          </p:nvSpPr>
          <p:spPr>
            <a:xfrm rot="20840182">
              <a:off x="5565171" y="2886073"/>
              <a:ext cx="276548" cy="531111"/>
            </a:xfrm>
            <a:prstGeom prst="triangle">
              <a:avLst>
                <a:gd fmla="val 43276" name="adj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15" name="Равнобедренный треугольник 14"/>
            <p:cNvSpPr/>
            <p:nvPr/>
          </p:nvSpPr>
          <p:spPr>
            <a:xfrm>
              <a:off x="5639540" y="3198492"/>
              <a:ext cx="292410" cy="244908"/>
            </a:xfrm>
            <a:prstGeom prst="triangle">
              <a:avLst>
                <a:gd fmla="val 52806" name="adj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6331133" y="2804674"/>
            <a:ext cx="912947" cy="635853"/>
            <a:chOff x="6331133" y="2804674"/>
            <a:chExt cx="912947" cy="635853"/>
          </a:xfrm>
        </p:grpSpPr>
        <p:sp>
          <p:nvSpPr>
            <p:cNvPr id="24" name="Равнобедренный треугольник 23"/>
            <p:cNvSpPr/>
            <p:nvPr/>
          </p:nvSpPr>
          <p:spPr>
            <a:xfrm>
              <a:off x="6331133" y="2818371"/>
              <a:ext cx="575310" cy="622156"/>
            </a:xfrm>
            <a:prstGeom prst="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6627316" y="2804674"/>
              <a:ext cx="616764" cy="63585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9342029" y="1145709"/>
            <a:ext cx="1983740" cy="1983740"/>
            <a:chOff x="4509990" y="4110989"/>
            <a:chExt cx="1983740" cy="1983740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4509990" y="4110989"/>
              <a:ext cx="1983740" cy="198374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grpSp>
          <p:nvGrpSpPr>
            <p:cNvPr id="2" name="Группа 1"/>
            <p:cNvGrpSpPr/>
            <p:nvPr/>
          </p:nvGrpSpPr>
          <p:grpSpPr>
            <a:xfrm>
              <a:off x="4582766" y="4219000"/>
              <a:ext cx="1838187" cy="1760571"/>
              <a:chOff x="695156" y="4404846"/>
              <a:chExt cx="1692634" cy="1621164"/>
            </a:xfrm>
          </p:grpSpPr>
          <p:pic>
            <p:nvPicPr>
              <p:cNvPr id="7" name="Рисунок 6"/>
              <p:cNvPicPr/>
              <p:nvPr/>
            </p:nvPicPr>
            <p:blipFill rotWithShape="1">
              <a:blip r:embed="rId4"/>
              <a:srcRect b="26499" l="31849" r="58898" t="48022"/>
              <a:stretch/>
            </p:blipFill>
            <p:spPr bwMode="auto">
              <a:xfrm rot="10800000">
                <a:off x="1083816" y="4404846"/>
                <a:ext cx="853491" cy="771570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9" name="Рисунок 8"/>
              <p:cNvPicPr/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4536" l="67095" r="20341" t="59212"/>
              <a:stretch/>
            </p:blipFill>
            <p:spPr bwMode="auto">
              <a:xfrm>
                <a:off x="695156" y="5176416"/>
                <a:ext cx="1239108" cy="849594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2" name="Рисунок 11"/>
              <p:cNvPicPr/>
              <p:nvPr/>
            </p:nvPicPr>
            <p:blipFill rotWithShape="1">
              <a:blip r:embed="rId4"/>
              <a:srcRect b="13667" l="59609" r="35641" t="57365"/>
              <a:stretch/>
            </p:blipFill>
            <p:spPr bwMode="auto">
              <a:xfrm>
                <a:off x="1934264" y="5118619"/>
                <a:ext cx="453526" cy="907391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281362913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7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id="2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2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751256" y="1678633"/>
            <a:ext cx="278602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 + 2 =7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 + 3 = 6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 – 2 = 3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+ 3 = 5</a:t>
            </a:r>
            <a:endParaRPr lang="ru-RU" sz="4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895012" y="2767280"/>
            <a:ext cx="47133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числовое выражение лишние?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520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599336" y="1862801"/>
            <a:ext cx="16466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 – 2 = 3</a:t>
            </a: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89039" y="2447576"/>
            <a:ext cx="426720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Можно ли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прочитать пользуясь названиями компонентов действия вычитания?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68680" y="2878463"/>
            <a:ext cx="455167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ель урока: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компонентами вычитания.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801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144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 rotWithShape="1">
          <a:blip r:embed="rId3"/>
          <a:srcRect b="84" l="37" r="3" t="180"/>
          <a:stretch/>
        </p:blipFill>
        <p:spPr bwMode="auto">
          <a:xfrm>
            <a:off x="482599" y="1076960"/>
            <a:ext cx="8102601" cy="46329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0886330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42466" y="2988841"/>
            <a:ext cx="82595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mtClean="0" sz="3200">
                <a:latin charset="0" panose="02020603050405020304" pitchFamily="18" typeface="Times New Roman"/>
                <a:cs charset="0" panose="02020603050405020304" pitchFamily="18" typeface="Times New Roman"/>
              </a:rPr>
              <a:t>Уменьшаемое</a:t>
            </a:r>
            <a:r>
              <a:rPr dirty="0" lang="ru-RU" smtClean="0" sz="3200">
                <a:latin charset="0" panose="02020603050405020304" pitchFamily="18" typeface="Times New Roman"/>
                <a:cs charset="0" panose="02020603050405020304" pitchFamily="18" typeface="Times New Roman"/>
              </a:rPr>
              <a:t> – число, из которого вычитают</a:t>
            </a:r>
            <a:endParaRPr dirty="0" lang="ru-RU" sz="32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2466" y="3566162"/>
            <a:ext cx="74120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z="3200">
                <a:latin charset="0" panose="02020603050405020304" pitchFamily="18" typeface="Times New Roman"/>
                <a:cs charset="0" panose="02020603050405020304" pitchFamily="18" typeface="Times New Roman"/>
              </a:rPr>
              <a:t>Вычитаемое</a:t>
            </a:r>
            <a:r>
              <a:rPr dirty="0" lang="ru-RU" sz="3200">
                <a:latin charset="0" panose="02020603050405020304" pitchFamily="18" typeface="Times New Roman"/>
                <a:cs charset="0" panose="02020603050405020304" pitchFamily="18" typeface="Times New Roman"/>
              </a:rPr>
              <a:t> – число, которое вычитают.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2466" y="4150937"/>
            <a:ext cx="66446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mtClean="0" sz="3200">
                <a:latin charset="0" panose="02020603050405020304" pitchFamily="18" typeface="Times New Roman"/>
                <a:cs charset="0" panose="02020603050405020304" pitchFamily="18" typeface="Times New Roman"/>
              </a:rPr>
              <a:t>Разность</a:t>
            </a:r>
            <a:r>
              <a:rPr dirty="0" lang="ru-RU" smtClean="0" sz="32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dirty="0" lang="ru-RU" sz="3200">
                <a:latin charset="0" panose="02020603050405020304" pitchFamily="18" typeface="Times New Roman"/>
                <a:cs charset="0" panose="02020603050405020304" pitchFamily="18" typeface="Times New Roman"/>
              </a:rPr>
              <a:t>- это число, составляющее </a:t>
            </a:r>
            <a:endParaRPr dirty="0" lang="ru-RU" smtClean="0" sz="32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r>
              <a:rPr dirty="0" lang="ru-RU" smtClean="0" sz="3200">
                <a:latin charset="0" panose="02020603050405020304" pitchFamily="18" typeface="Times New Roman"/>
                <a:cs charset="0" panose="02020603050405020304" pitchFamily="18" typeface="Times New Roman"/>
              </a:rPr>
              <a:t>остаток</a:t>
            </a:r>
            <a:r>
              <a:rPr dirty="0" lang="ru-RU" sz="3200">
                <a:latin charset="0" panose="02020603050405020304" pitchFamily="18" typeface="Times New Roman"/>
                <a:cs charset="0" panose="02020603050405020304" pitchFamily="18" typeface="Times New Roman"/>
              </a:rPr>
              <a:t> в вычитании.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0292" y="2181987"/>
            <a:ext cx="5504520" cy="646331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b="1" dirty="0" lang="ru-RU" smtClean="0" sz="3600">
                <a:latin charset="0" panose="02020603050405020304" pitchFamily="18" typeface="Times New Roman"/>
                <a:cs charset="0" panose="02020603050405020304" pitchFamily="18" typeface="Times New Roman"/>
              </a:rPr>
              <a:t>Компоненты вычитания:</a:t>
            </a:r>
            <a:endParaRPr b="1" dirty="0" lang="ru-RU" sz="36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b="165" l="38" r="56" t="61"/>
          <a:stretch/>
        </p:blipFill>
        <p:spPr>
          <a:xfrm>
            <a:off x="5960962" y="1071430"/>
            <a:ext cx="5534705" cy="183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821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0" spd="slow"/>
    </mc:Choice>
    <mc:Fallback xmlns="">
      <p:transition spd="slow"/>
    </mc:Fallback>
  </mc:AlternateContent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7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2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7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2"/>
      <p:bldP grpId="0" spid="4"/>
      <p:bldP grpId="0" spid="8"/>
      <p:bldP grpId="0" spid="3"/>
    </p:bld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3" name="Рисунок 42"/>
          <p:cNvPicPr/>
          <p:nvPr/>
        </p:nvPicPr>
        <p:blipFill rotWithShape="1">
          <a:blip r:embed="rId4"/>
          <a:srcRect b="402" r="6" t="369"/>
          <a:stretch/>
        </p:blipFill>
        <p:spPr bwMode="auto">
          <a:xfrm>
            <a:off x="483162" y="1122968"/>
            <a:ext cx="10749372" cy="12646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2" name="Прямоугольник 41"/>
          <p:cNvSpPr/>
          <p:nvPr/>
        </p:nvSpPr>
        <p:spPr>
          <a:xfrm>
            <a:off x="731394" y="2982724"/>
            <a:ext cx="6553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dirty="0" lang="ru-RU" smtClean="0" sz="2800">
                <a:solidFill>
                  <a:srgbClr val="181818"/>
                </a:solidFill>
                <a:latin charset="0" panose="02020603050405020304" pitchFamily="18" typeface="Times New Roman"/>
                <a:ea charset="0" panose="02020603050405020304" pitchFamily="18" typeface="Times New Roman"/>
              </a:rPr>
              <a:t>На </a:t>
            </a:r>
            <a:r>
              <a:rPr dirty="0" lang="ru-RU" sz="2800">
                <a:solidFill>
                  <a:srgbClr val="181818"/>
                </a:solidFill>
                <a:latin charset="0" panose="02020603050405020304" pitchFamily="18" typeface="Times New Roman"/>
                <a:ea charset="0" panose="02020603050405020304" pitchFamily="18" typeface="Times New Roman"/>
              </a:rPr>
              <a:t>каком месте мы запишем вычитаемое?</a:t>
            </a:r>
            <a:endParaRPr dirty="0" lang="ru-RU" sz="2800">
              <a:latin charset="0" panose="02020603050405020304" pitchFamily="18" typeface="Times New Roman"/>
              <a:ea charset="0" panose="02020603050405020304" pitchFamily="18" typeface="Times New Roman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31394" y="2472958"/>
            <a:ext cx="68568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dirty="0" lang="ru-RU" sz="2800">
                <a:solidFill>
                  <a:srgbClr val="181818"/>
                </a:solidFill>
                <a:latin charset="0" panose="02020603050405020304" pitchFamily="18" typeface="Times New Roman"/>
                <a:ea charset="0" panose="02020603050405020304" pitchFamily="18" typeface="Times New Roman"/>
              </a:rPr>
              <a:t>На каком месте мы запишем уменьшаемое?</a:t>
            </a:r>
            <a:endParaRPr dirty="0" lang="ru-RU" sz="2800">
              <a:latin charset="0" panose="02020603050405020304" pitchFamily="18" typeface="Times New Roman"/>
              <a:ea charset="0" panose="02020603050405020304" pitchFamily="18" typeface="Times New Roman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567432" y="2472958"/>
            <a:ext cx="19979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b="1" dirty="0" lang="ru-RU" smtClean="0" sz="2800">
                <a:solidFill>
                  <a:srgbClr val="181818"/>
                </a:solidFill>
                <a:latin charset="0" panose="02020603050405020304" pitchFamily="18" typeface="Times New Roman"/>
                <a:ea charset="0" panose="02020603050405020304" pitchFamily="18" typeface="Times New Roman"/>
              </a:rPr>
              <a:t>На первом.</a:t>
            </a:r>
            <a:endParaRPr b="1" dirty="0" lang="ru-RU" sz="2800">
              <a:latin charset="0" panose="02020603050405020304" pitchFamily="18" typeface="Times New Roman"/>
              <a:ea charset="0" panose="02020603050405020304" pitchFamily="18" typeface="Times New Roman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375977" y="2996178"/>
            <a:ext cx="19771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b="1" dirty="0" lang="ru-RU" smtClean="0" sz="2800">
                <a:solidFill>
                  <a:srgbClr val="181818"/>
                </a:solidFill>
                <a:latin charset="0" panose="02020603050405020304" pitchFamily="18" typeface="Times New Roman"/>
                <a:ea charset="0" panose="02020603050405020304" pitchFamily="18" typeface="Times New Roman"/>
              </a:rPr>
              <a:t>На втором.</a:t>
            </a:r>
            <a:endParaRPr b="1" dirty="0" lang="ru-RU" sz="2800">
              <a:latin charset="0" panose="02020603050405020304" pitchFamily="18" typeface="Times New Roman"/>
              <a:ea charset="0" panose="02020603050405020304" pitchFamily="18" typeface="Times New Roman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802477" y="4015710"/>
            <a:ext cx="3205517" cy="91440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076987" y="4531218"/>
            <a:ext cx="2656496" cy="3988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470"/>
              </a:lnSpc>
              <a:spcAft>
                <a:spcPts val="0"/>
              </a:spcAft>
            </a:pPr>
            <a:r>
              <a:rPr b="1" dirty="0" lang="ru-RU" sz="5400">
                <a:solidFill>
                  <a:srgbClr val="181818"/>
                </a:solidFill>
                <a:latin charset="0" panose="02020603050405020304" pitchFamily="18" typeface="Times New Roman"/>
                <a:ea charset="0" panose="02020603050405020304" pitchFamily="18" typeface="Times New Roman"/>
              </a:rPr>
              <a:t>9 – 4 = 5</a:t>
            </a:r>
            <a:endParaRPr b="1" dirty="0" lang="ru-RU" sz="5400">
              <a:latin charset="0" panose="02020603050405020304" pitchFamily="18" typeface="Times New Roman"/>
              <a:ea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2665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0" spd="slow"/>
    </mc:Choice>
    <mc:Fallback xmlns="">
      <p:transition spd="slow"/>
    </mc:Fallback>
  </mc:AlternateContent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7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2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7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28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3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42"/>
      <p:bldP grpId="0" spid="44"/>
      <p:bldP grpId="0" spid="46"/>
      <p:bldP grpId="0" spid="47"/>
      <p:bldP animBg="1" grpId="0" spid="49"/>
      <p:bldP grpId="0" spid="45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257</Words>
  <Application>Microsoft Office PowerPoint</Application>
  <PresentationFormat>Широкоэкранный</PresentationFormat>
  <Paragraphs>63</Paragraphs>
  <Slides>14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Даша</dc:creator>
  <cp:lastModifiedBy>Даша</cp:lastModifiedBy>
  <cp:revision>50</cp:revision>
  <dcterms:created xsi:type="dcterms:W3CDTF">2022-02-14T20:36:34Z</dcterms:created>
  <dcterms:modified xsi:type="dcterms:W3CDTF">2022-02-17T18:30:24Z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1249385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