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3" r:id="rId3"/>
    <p:sldId id="257" r:id="rId4"/>
    <p:sldId id="275" r:id="rId5"/>
    <p:sldId id="278" r:id="rId6"/>
    <p:sldId id="276" r:id="rId7"/>
    <p:sldId id="277" r:id="rId8"/>
    <p:sldId id="265" r:id="rId9"/>
    <p:sldId id="272" r:id="rId10"/>
    <p:sldId id="271" r:id="rId11"/>
    <p:sldId id="273" r:id="rId12"/>
    <p:sldId id="266" r:id="rId13"/>
    <p:sldId id="268" r:id="rId14"/>
    <p:sldId id="269" r:id="rId15"/>
    <p:sldId id="270" r:id="rId16"/>
    <p:sldId id="293" r:id="rId17"/>
    <p:sldId id="294" r:id="rId18"/>
    <p:sldId id="295" r:id="rId19"/>
    <p:sldId id="25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886"/>
    <p:restoredTop sz="93556"/>
  </p:normalViewPr>
  <p:slideViewPr>
    <p:cSldViewPr snapToGrid="0" snapToObjects="1">
      <p:cViewPr varScale="1">
        <p:scale>
          <a:sx n="53" d="100"/>
          <a:sy n="53" d="100"/>
        </p:scale>
        <p:origin x="168" y="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04F24-5E10-1340-B49D-D35C90525ADC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C1F85-CAB3-E149-84CC-19D5B7585E3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17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2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989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234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278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423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34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700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5295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61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974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70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50B61-B89F-E546-A8E1-0CF15692E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291BB-5595-7446-A62D-4D8DFDE455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2183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2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1520" y="2283083"/>
            <a:ext cx="9784080" cy="2385170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для самостоятельного развития речи. </a:t>
            </a:r>
          </a:p>
          <a:p>
            <a:r>
              <a:rPr lang="ru-RU" sz="44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Часть 1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37" y="0"/>
            <a:ext cx="4900963" cy="238539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94489"/>
            <a:ext cx="12192000" cy="205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7820" y="5182969"/>
            <a:ext cx="61453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Елена Александрова учитель-логопед ГБОУ ШКОЛА №113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624" y="513665"/>
            <a:ext cx="2472785" cy="106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58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696" y="365125"/>
            <a:ext cx="10274278" cy="1232027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для развития </a:t>
            </a:r>
            <a:b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грамматического строя речи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559807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Грамматический строй речи</a:t>
            </a: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«Где карандаш?»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«Я скажу один, а ты много»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Мост- мосты - много мостов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Ведро 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Дом-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Окно-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Ухо-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Глаз-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Воробей-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Лев-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Пень-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Перо- … -  много …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«1-2-5»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218" name="Picture 2" descr="C:\Users\Сергей\Downloads\IMG_6453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5441" y="3096768"/>
            <a:ext cx="4405376" cy="3385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Сергей\Downloads\IMG_645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5060" y="1690689"/>
            <a:ext cx="4546925" cy="341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417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696" y="365125"/>
            <a:ext cx="10274278" cy="1232027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для развития </a:t>
            </a:r>
            <a:b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грамматического строя речи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559807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Грамматический строй речи</a:t>
            </a: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«Где карандаш?»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«Я скажу один, а ты много»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Мост- мосты - много мостов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Ведро 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Дом-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Окно-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Ухо-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Глаз-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Воробей-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Лев-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Пень- … -  много 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Перо- … -  много …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«1-2-5»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290" name="Picture 2" descr="C:\Users\Сергей\Downloads\FullSizeRender (10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2326" y="3169707"/>
            <a:ext cx="4009674" cy="3007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Сергей\Downloads\FullSizeRender (11)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56" y="1597152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Сергей\Downloads\FullSizeRender (12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160" y="2366536"/>
            <a:ext cx="4487732" cy="336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946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8240" y="209793"/>
            <a:ext cx="10298662" cy="11679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и упражнения для </a:t>
            </a:r>
            <a:b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развития связной речи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799266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Развитие связной речи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Основной показатель развития речи в семье.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Необходимо научить ребёнка отвечать полным ответом на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вопрос, желание о чём-то рассказывать.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Расспрашивайте о важных для него событиях. Направляйте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сбивчивый рассказ вопросами. 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Составляем описательные рассказы.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Придумываем вместе истории, сказки,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Сюжетную канву могут дать </a:t>
            </a: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серии сюжетных картинок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Даём имена героям, обращаем внимание на детали,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придумываем предыдущие и последующие события, диалоги,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даём название рассказу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122" name="Picture 2" descr="C:\Users\Сергей\Downloads\FullSizeRender (9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552" y="1582577"/>
            <a:ext cx="5636482" cy="490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3643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374" y="365125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Заголовок слайда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559807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Грамматический строй речи</a:t>
            </a: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146" name="Picture 2" descr="C:\Users\Сергей\Downloads\IMG_9027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89" y="1"/>
            <a:ext cx="9441295" cy="678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942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374" y="365125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Заголовок слайда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559807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171" name="Picture 3" descr="C:\Users\Сергей\Downloads\IMG_384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89" y="1"/>
            <a:ext cx="8967732" cy="678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942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374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Стихи, загадки, скороговорки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79926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«Расскажи стихотворение» для выученных стихов надо завести тетрадь,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там они будут  «жить», туда возвращаемся, чтобы стихи освежить и проверить их в долговременной памяти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Стихи доставляют удовольствие, развивают память и мышление. Пополняют словарный запас и развивают связную речь.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«Перескажи, что запомнил»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Можно рисовать схематически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сюжет и героев.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Все дети умеют рисовать.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Но рассказывать не все.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Составляем и пишем письма, поздравления.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Хорошо, если события дня ребёнок записывает в дневник.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Придумывание и отгадывание загадок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Разложить по карманам карточки с загадками, стихами и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скороговорками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241" name="Picture 1" descr="C:\Users\Сергей\Downloads\FullSizeRender (16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98232" y="2576058"/>
            <a:ext cx="8044340" cy="192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53505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6102" y="182563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                    Скороговорки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79926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3" descr="C:\Users\Сергей\Downloads\IMG_3238_sRG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" y="621792"/>
            <a:ext cx="3535680" cy="541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816096" y="1377697"/>
            <a:ext cx="8083296" cy="57133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ru-RU" sz="1600" dirty="0">
                <a:solidFill>
                  <a:prstClr val="black"/>
                </a:solidFill>
              </a:rPr>
              <a:t> СКОРОГОВОРКИ И ЧИСТОГОВОРКИ ДЛЯ ХОРОШЕЙ ДИКЦИИ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 Скороговорка — это короткая фраза с искусственно усложнённой артикуляцией, содержащая сложные для произношения сочетания звуков.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Языковая забава и хорошая тренировка для мышц артикуляционного аппарата и мозга.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Как правильно работать со скороговоркой?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Главное, ни в коем случае не стараться произнести ее сразу быстро.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Сначала осваиваем скороговорку в медленном темпе, проговаривая  её буквально по слогам, затем  переходим на средний темп, и только освоив его, произносим скороговорку с ускорением.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Очень хорошее упражнение — не просто читать скороговорку, а поставить задачу.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Например: дать указание, поругать кого-нибудь, удивиться, возмутиться, задать вопрос, посплетничать, т.е. использовать разные интонации при чтении.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Еще один вариант, произнося скороговорку, подключить движение: приседать, боксировать, танцевать, прыгать.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Можно также слова скороговорки положить на музыку какой-нибудь народной песни, например «Во поле березка стояла», или читать рэп, или хип- хоп, распевать с удовольствием.</a:t>
            </a:r>
          </a:p>
          <a:p>
            <a:pPr marL="285750" lvl="0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</a:rPr>
              <a:t>Главное, подходить к этому творчески, и тогда все получится.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/>
              <a:buChar char="•"/>
            </a:pPr>
            <a:endParaRPr lang="ru-RU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658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365125"/>
            <a:ext cx="10012680" cy="671195"/>
          </a:xfrm>
        </p:spPr>
        <p:txBody>
          <a:bodyPr>
            <a:normAutofit fontScale="90000"/>
          </a:bodyPr>
          <a:lstStyle/>
          <a:p>
            <a:r>
              <a:rPr lang="ru-RU" dirty="0"/>
              <a:t>    Самая длинная скороговорка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0560" y="917320"/>
            <a:ext cx="11280648" cy="5763895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/>
              <a:t>В четверг четвертого числа в четыре с четвертью часа </a:t>
            </a:r>
            <a:br>
              <a:rPr lang="ru-RU" dirty="0"/>
            </a:br>
            <a:r>
              <a:rPr lang="ru-RU" sz="7200" dirty="0" err="1"/>
              <a:t>лигурийский</a:t>
            </a:r>
            <a:r>
              <a:rPr lang="ru-RU" sz="7200" dirty="0"/>
              <a:t> регулировщик регулировал уличное движение в Лигурии, </a:t>
            </a:r>
            <a:br>
              <a:rPr lang="ru-RU" sz="7200" dirty="0"/>
            </a:br>
            <a:r>
              <a:rPr lang="ru-RU" sz="7200" dirty="0"/>
              <a:t>но тридцать три корабля лавировали, лавировали, да так и не вылавировали,</a:t>
            </a:r>
            <a:br>
              <a:rPr lang="ru-RU" sz="7200" dirty="0"/>
            </a:br>
            <a:r>
              <a:rPr lang="ru-RU" sz="7200" dirty="0"/>
              <a:t>а потом протокол про протокол протоколом запротоколировал,</a:t>
            </a:r>
            <a:br>
              <a:rPr lang="ru-RU" sz="7200" dirty="0"/>
            </a:br>
            <a:r>
              <a:rPr lang="ru-RU" sz="7200" dirty="0"/>
              <a:t>как интервьюером интервьюируемый </a:t>
            </a:r>
            <a:r>
              <a:rPr lang="ru-RU" sz="7200" dirty="0" err="1"/>
              <a:t>лигурийский</a:t>
            </a:r>
            <a:r>
              <a:rPr lang="ru-RU" sz="7200" dirty="0"/>
              <a:t> регулировщик речисто, </a:t>
            </a:r>
            <a:br>
              <a:rPr lang="ru-RU" sz="7200" dirty="0"/>
            </a:br>
            <a:r>
              <a:rPr lang="ru-RU" sz="7200" dirty="0"/>
              <a:t>да не чисто рапортовал, да не </a:t>
            </a:r>
            <a:r>
              <a:rPr lang="ru-RU" sz="7200" dirty="0" err="1"/>
              <a:t>дорапортовал</a:t>
            </a:r>
            <a:r>
              <a:rPr lang="ru-RU" sz="7200" dirty="0"/>
              <a:t>, а стал </a:t>
            </a:r>
            <a:r>
              <a:rPr lang="ru-RU" sz="7200" dirty="0" err="1"/>
              <a:t>дорапортовывать</a:t>
            </a:r>
            <a:r>
              <a:rPr lang="ru-RU" sz="7200" dirty="0"/>
              <a:t>, да так зарапортовался</a:t>
            </a:r>
          </a:p>
          <a:p>
            <a:r>
              <a:rPr lang="ru-RU" sz="7200" dirty="0"/>
              <a:t>про </a:t>
            </a:r>
            <a:r>
              <a:rPr lang="ru-RU" sz="7200" dirty="0" err="1"/>
              <a:t>размокропогодившуюся</a:t>
            </a:r>
            <a:r>
              <a:rPr lang="ru-RU" sz="7200" dirty="0"/>
              <a:t> погоду, что,</a:t>
            </a:r>
            <a:br>
              <a:rPr lang="ru-RU" sz="7200" dirty="0"/>
            </a:br>
            <a:r>
              <a:rPr lang="ru-RU" sz="7200" dirty="0"/>
              <a:t>дабы инцидент не стал претендентом на судебный прецедент;</a:t>
            </a:r>
            <a:br>
              <a:rPr lang="ru-RU" sz="7200" dirty="0"/>
            </a:br>
            <a:r>
              <a:rPr lang="ru-RU" sz="7200" dirty="0" err="1"/>
              <a:t>лигурийский</a:t>
            </a:r>
            <a:r>
              <a:rPr lang="ru-RU" sz="7200" dirty="0"/>
              <a:t> регулировщик акклиматизировался в неконституционном Константинополе, </a:t>
            </a:r>
            <a:br>
              <a:rPr lang="ru-RU" sz="7200" dirty="0"/>
            </a:br>
            <a:r>
              <a:rPr lang="ru-RU" sz="7200" dirty="0"/>
              <a:t>где хохлатые хохотушки хохотом хохотали и кричали турке, </a:t>
            </a:r>
            <a:br>
              <a:rPr lang="ru-RU" sz="7200" dirty="0"/>
            </a:br>
            <a:r>
              <a:rPr lang="ru-RU" sz="7200" dirty="0"/>
              <a:t>который начерно обкурен трубкой: не кури, турка, трубку,</a:t>
            </a:r>
            <a:br>
              <a:rPr lang="ru-RU" sz="7200" dirty="0"/>
            </a:br>
            <a:r>
              <a:rPr lang="ru-RU" sz="7200" dirty="0"/>
              <a:t>купи лучше кипу пик, лучше пик кипу купи, </a:t>
            </a:r>
            <a:br>
              <a:rPr lang="ru-RU" sz="7200" dirty="0"/>
            </a:br>
            <a:r>
              <a:rPr lang="ru-RU" sz="7200" dirty="0"/>
              <a:t>а то придет бомбардир из Бранденбурга — бомбами </a:t>
            </a:r>
            <a:r>
              <a:rPr lang="ru-RU" sz="7200" dirty="0" err="1"/>
              <a:t>забомбардирует</a:t>
            </a:r>
            <a:r>
              <a:rPr lang="ru-RU" sz="7200" dirty="0"/>
              <a:t> за то,</a:t>
            </a:r>
            <a:br>
              <a:rPr lang="ru-RU" sz="7200" dirty="0"/>
            </a:br>
            <a:r>
              <a:rPr lang="ru-RU" sz="7200" dirty="0"/>
              <a:t>что некто чернорылый, тупорылый у него полдвора рылом изрыл, вырыл и подрыл; </a:t>
            </a:r>
            <a:br>
              <a:rPr lang="ru-RU" sz="7200" dirty="0"/>
            </a:br>
            <a:r>
              <a:rPr lang="ru-RU" sz="7200" dirty="0"/>
              <a:t>но на самом деле турка не был в деле, </a:t>
            </a:r>
          </a:p>
          <a:p>
            <a:br>
              <a:rPr lang="ru-RU" sz="7200" dirty="0"/>
            </a:br>
            <a:r>
              <a:rPr lang="ru-RU" sz="7200" dirty="0"/>
              <a:t>да и Клара-краля в то время кралась к ларю, пока Карл у Клары крал кораллы,</a:t>
            </a:r>
            <a:br>
              <a:rPr lang="ru-RU" sz="7200" dirty="0"/>
            </a:br>
            <a:r>
              <a:rPr lang="ru-RU" sz="7200" dirty="0"/>
              <a:t>за что Клара у Карла украла кларнет, </a:t>
            </a:r>
            <a:br>
              <a:rPr lang="ru-RU" sz="7200" dirty="0"/>
            </a:br>
            <a:r>
              <a:rPr lang="ru-RU" sz="7200" dirty="0"/>
              <a:t>а потом на дворе </a:t>
            </a:r>
            <a:r>
              <a:rPr lang="ru-RU" sz="7200" dirty="0" err="1"/>
              <a:t>дёготниковой</a:t>
            </a:r>
            <a:r>
              <a:rPr lang="ru-RU" sz="7200" dirty="0"/>
              <a:t> вдовы Варвары два этих вора дрова воровали; </a:t>
            </a:r>
            <a:br>
              <a:rPr lang="ru-RU" sz="7200" dirty="0"/>
            </a:br>
            <a:r>
              <a:rPr lang="ru-RU" sz="7200" dirty="0"/>
              <a:t>но грех — не смех — не уложить в орех:</a:t>
            </a:r>
            <a:br>
              <a:rPr lang="ru-RU" sz="7200" dirty="0"/>
            </a:br>
            <a:r>
              <a:rPr lang="ru-RU" sz="7200" dirty="0"/>
              <a:t>о Кларе с Карлом во мраке все раки шумели в драке, —</a:t>
            </a:r>
            <a:br>
              <a:rPr lang="ru-RU" sz="7200" dirty="0"/>
            </a:br>
            <a:r>
              <a:rPr lang="ru-RU" sz="7200" dirty="0"/>
              <a:t>вот и не до бомбардира ворам было, и </a:t>
            </a:r>
            <a:br>
              <a:rPr lang="ru-RU" sz="7200" dirty="0"/>
            </a:br>
            <a:r>
              <a:rPr lang="ru-RU" sz="7200" dirty="0"/>
              <a:t>не до </a:t>
            </a:r>
            <a:r>
              <a:rPr lang="ru-RU" sz="7200" dirty="0" err="1"/>
              <a:t>дёготниковой</a:t>
            </a:r>
            <a:r>
              <a:rPr lang="ru-RU" sz="7200" dirty="0"/>
              <a:t> вдовы, и не до </a:t>
            </a:r>
            <a:r>
              <a:rPr lang="ru-RU" sz="7200" dirty="0" err="1"/>
              <a:t>дёготниковых</a:t>
            </a:r>
            <a:r>
              <a:rPr lang="ru-RU" sz="7200" dirty="0"/>
              <a:t> детей; </a:t>
            </a:r>
            <a:br>
              <a:rPr lang="ru-RU" sz="7200" dirty="0"/>
            </a:br>
            <a:r>
              <a:rPr lang="ru-RU" sz="7200" dirty="0"/>
              <a:t>зато рассердившаяся вдова убрала в сарай дрова:</a:t>
            </a:r>
            <a:br>
              <a:rPr lang="ru-RU" sz="7200" dirty="0"/>
            </a:br>
            <a:r>
              <a:rPr lang="ru-RU" sz="7200" dirty="0"/>
              <a:t>раз дрова, два дрова, три дрова — не вместились все дрова, </a:t>
            </a:r>
            <a:br>
              <a:rPr lang="ru-RU" sz="7200" dirty="0"/>
            </a:br>
            <a:r>
              <a:rPr lang="ru-RU" sz="7200" dirty="0"/>
              <a:t>и два дровосека, два дровокола, два дроворуба для расчувствовавшейся Варвары</a:t>
            </a:r>
            <a:br>
              <a:rPr lang="ru-RU" sz="7200" dirty="0"/>
            </a:br>
            <a:r>
              <a:rPr lang="ru-RU" sz="7200" dirty="0"/>
              <a:t>выдворили дрова вдоль  двора, вширь двора, обратно на дровяной двор, </a:t>
            </a:r>
            <a:br>
              <a:rPr lang="ru-RU" sz="7200" dirty="0"/>
            </a:br>
            <a:r>
              <a:rPr lang="ru-RU" sz="7200" dirty="0"/>
              <a:t>где цапля чахла, цапля сохла, цапля сдохла; 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349638-7852-DA49-BAE5-C8C8963954C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48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2608" y="569848"/>
            <a:ext cx="11338560" cy="628815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цыпленок же цапли цепко цеплялся за цепь; </a:t>
            </a:r>
            <a:br>
              <a:rPr lang="ru-RU" dirty="0"/>
            </a:br>
            <a:r>
              <a:rPr lang="ru-RU" dirty="0"/>
              <a:t>молодец против овец, а против молодца и сам овца, </a:t>
            </a:r>
            <a:br>
              <a:rPr lang="ru-RU" dirty="0"/>
            </a:br>
            <a:r>
              <a:rPr lang="ru-RU" dirty="0"/>
              <a:t>которой носит Сеня сено в сени, </a:t>
            </a:r>
            <a:br>
              <a:rPr lang="ru-RU" dirty="0"/>
            </a:br>
            <a:r>
              <a:rPr lang="ru-RU" dirty="0"/>
              <a:t>потом везет Сенька Соньку с Санькой на санках: </a:t>
            </a:r>
            <a:br>
              <a:rPr lang="ru-RU" dirty="0"/>
            </a:br>
            <a:r>
              <a:rPr lang="ru-RU" dirty="0"/>
              <a:t>санки - скок: Сеньку с ног, Саньку - в бок, Соньку - в лоб, все - в сугроб, </a:t>
            </a:r>
            <a:br>
              <a:rPr lang="ru-RU" dirty="0"/>
            </a:br>
            <a:r>
              <a:rPr lang="ru-RU" dirty="0"/>
              <a:t>а Сашка только шапкой шишки сшиб, </a:t>
            </a:r>
            <a:br>
              <a:rPr lang="ru-RU" dirty="0"/>
            </a:br>
            <a:r>
              <a:rPr lang="ru-RU" dirty="0"/>
              <a:t>затем по шоссе Саша пошел, Саша на шоссе саше нашел; </a:t>
            </a:r>
            <a:br>
              <a:rPr lang="ru-RU" dirty="0"/>
            </a:br>
            <a:r>
              <a:rPr lang="ru-RU" dirty="0"/>
              <a:t>Сонька же — Сашкина подружка шла по шоссе и сосала сушку, </a:t>
            </a:r>
            <a:br>
              <a:rPr lang="ru-RU" dirty="0"/>
            </a:br>
            <a:r>
              <a:rPr lang="ru-RU" dirty="0"/>
              <a:t>да притом у Соньки-вертушки во рту еще и три ватрушки — </a:t>
            </a:r>
            <a:br>
              <a:rPr lang="ru-RU" dirty="0"/>
            </a:br>
            <a:r>
              <a:rPr lang="ru-RU" dirty="0"/>
              <a:t>аккурат в медовик, но ей не до медовика — </a:t>
            </a:r>
            <a:br>
              <a:rPr lang="ru-RU" dirty="0"/>
            </a:br>
            <a:r>
              <a:rPr lang="ru-RU" dirty="0"/>
              <a:t>Сонька и с ватрушками во рту вашего пономаря </a:t>
            </a:r>
            <a:r>
              <a:rPr lang="ru-RU" dirty="0" err="1"/>
              <a:t>перепономарит</a:t>
            </a:r>
            <a:r>
              <a:rPr lang="ru-RU" dirty="0"/>
              <a:t>, —  </a:t>
            </a:r>
            <a:r>
              <a:rPr lang="ru-RU" dirty="0" err="1"/>
              <a:t>перевыпономарит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жужжит, как жужелица, жужжит, да кружится: </a:t>
            </a:r>
            <a:br>
              <a:rPr lang="ru-RU" dirty="0"/>
            </a:br>
            <a:r>
              <a:rPr lang="ru-RU" dirty="0"/>
              <a:t> </a:t>
            </a:r>
          </a:p>
          <a:p>
            <a:r>
              <a:rPr lang="ru-RU" dirty="0"/>
              <a:t>была у Фрола — Фролу про Лавра наврала, пойдет к Лавру про Фрола Лавру наврёт, </a:t>
            </a:r>
            <a:br>
              <a:rPr lang="ru-RU" dirty="0"/>
            </a:br>
            <a:r>
              <a:rPr lang="ru-RU" dirty="0"/>
              <a:t>что —  вахмистр с </a:t>
            </a:r>
            <a:r>
              <a:rPr lang="ru-RU" dirty="0" err="1"/>
              <a:t>вахмистршей</a:t>
            </a:r>
            <a:r>
              <a:rPr lang="ru-RU" dirty="0"/>
              <a:t>, ротмистр с ротмистршей, </a:t>
            </a:r>
            <a:br>
              <a:rPr lang="ru-RU" dirty="0"/>
            </a:br>
            <a:r>
              <a:rPr lang="ru-RU" dirty="0"/>
              <a:t>что у ужа — ужата, а у ежа - ежата,</a:t>
            </a:r>
            <a:br>
              <a:rPr lang="ru-RU" dirty="0"/>
            </a:br>
            <a:r>
              <a:rPr lang="ru-RU" dirty="0"/>
              <a:t>а у него высокопоставленный гость унёс трость, </a:t>
            </a:r>
            <a:br>
              <a:rPr lang="ru-RU" dirty="0"/>
            </a:br>
            <a:r>
              <a:rPr lang="ru-RU" dirty="0"/>
              <a:t>и вскоре опять пять ребят съели пять опят</a:t>
            </a:r>
            <a:br>
              <a:rPr lang="ru-RU" dirty="0"/>
            </a:br>
            <a:r>
              <a:rPr lang="ru-RU" dirty="0"/>
              <a:t>с пол четвертью четверика чечевицы без червоточины </a:t>
            </a:r>
            <a:br>
              <a:rPr lang="ru-RU" dirty="0"/>
            </a:br>
            <a:r>
              <a:rPr lang="ru-RU" dirty="0"/>
              <a:t>и тысячу шестьсот шестьдесят шесть пирогов с творогом из сыворотки из-под простокваши; 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о всём о том около кола колокола звоном раззванивали, </a:t>
            </a:r>
            <a:br>
              <a:rPr lang="ru-RU" dirty="0"/>
            </a:br>
            <a:r>
              <a:rPr lang="ru-RU" dirty="0"/>
              <a:t>да так, что даже Константин — </a:t>
            </a:r>
            <a:r>
              <a:rPr lang="ru-RU" dirty="0" err="1"/>
              <a:t>Зальцбургский</a:t>
            </a:r>
            <a:r>
              <a:rPr lang="ru-RU" dirty="0"/>
              <a:t> </a:t>
            </a:r>
            <a:r>
              <a:rPr lang="ru-RU" dirty="0" err="1"/>
              <a:t>бесперспективняк</a:t>
            </a:r>
            <a:br>
              <a:rPr lang="ru-RU" dirty="0"/>
            </a:br>
            <a:r>
              <a:rPr lang="ru-RU" dirty="0"/>
              <a:t>из-под бронетранспортёра констатировал:</a:t>
            </a:r>
            <a:br>
              <a:rPr lang="ru-RU" dirty="0"/>
            </a:br>
            <a:r>
              <a:rPr lang="ru-RU" dirty="0"/>
              <a:t>«Как все колокола не </a:t>
            </a:r>
            <a:r>
              <a:rPr lang="ru-RU" dirty="0" err="1"/>
              <a:t>переколоколовать</a:t>
            </a:r>
            <a:r>
              <a:rPr lang="ru-RU" dirty="0"/>
              <a:t>, не </a:t>
            </a:r>
            <a:r>
              <a:rPr lang="ru-RU" dirty="0" err="1"/>
              <a:t>перевыколоколовать</a:t>
            </a:r>
            <a:r>
              <a:rPr lang="ru-RU" dirty="0"/>
              <a:t>, </a:t>
            </a:r>
            <a:br>
              <a:rPr lang="ru-RU" dirty="0"/>
            </a:br>
            <a:r>
              <a:rPr lang="ru-RU" dirty="0"/>
              <a:t>так и всех скороговорок не </a:t>
            </a:r>
            <a:r>
              <a:rPr lang="ru-RU" dirty="0" err="1"/>
              <a:t>перескороговорить</a:t>
            </a:r>
            <a:r>
              <a:rPr lang="ru-RU" dirty="0"/>
              <a:t>, не </a:t>
            </a:r>
            <a:r>
              <a:rPr lang="ru-RU" dirty="0" err="1"/>
              <a:t>перевыскороговорить</a:t>
            </a:r>
            <a:r>
              <a:rPr lang="ru-RU" dirty="0"/>
              <a:t>; </a:t>
            </a:r>
            <a:br>
              <a:rPr lang="ru-RU" dirty="0"/>
            </a:br>
            <a:r>
              <a:rPr lang="ru-RU" dirty="0"/>
              <a:t>но попытка — не пытка!»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6C342D5-F764-AF40-872F-E671AB1C11B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9230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1037" y="0"/>
            <a:ext cx="4900963" cy="2385391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2915" y="1804737"/>
            <a:ext cx="6328228" cy="2995863"/>
          </a:xfrm>
        </p:spPr>
        <p:txBody>
          <a:bodyPr>
            <a:normAutofit/>
          </a:bodyPr>
          <a:lstStyle/>
          <a:p>
            <a:r>
              <a:rPr lang="ru-RU" sz="48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Продолжение следует!</a:t>
            </a:r>
          </a:p>
          <a:p>
            <a:r>
              <a:rPr lang="ru-RU" sz="48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См. часть 2</a:t>
            </a:r>
          </a:p>
          <a:p>
            <a:endParaRPr lang="ru-RU" sz="48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00600"/>
            <a:ext cx="12192000" cy="20574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74" y="4156441"/>
            <a:ext cx="1672860" cy="16728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247" y="473308"/>
            <a:ext cx="2213813" cy="95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2832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375" y="1"/>
            <a:ext cx="6876658" cy="1572768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Кто такой учитель-   логопед?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09601" y="1486909"/>
            <a:ext cx="8108756" cy="4486275"/>
          </a:xfrm>
        </p:spPr>
        <p:txBody>
          <a:bodyPr>
            <a:normAutofit fontScale="850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Родителям хочется, чтобы ребёнок с интересом и радостью учился. Успехи ребёнка в усвоении предметов школьной программы во многом зависят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от уровня развития его речи.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Преодолеть речевые проблемы  в устной и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письменной речи помогает </a:t>
            </a:r>
            <a:r>
              <a:rPr lang="ru-RU" b="1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учитель-логопед.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Этот специалист научит не только «буковку Эр» произносить.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Проведёт логопедическое обследование, определит слабое звено в речевом развитии.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Составит индивидуальную программу коррекции.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Даст рекомендации по развитию речи и исправлению речевых нарушений в устной и письменной речи.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73184"/>
            <a:ext cx="12192000" cy="8150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074" name="Picture 2" descr="C:\Users\Сергей\Downloads\FullSizeRender (7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8355" y="1"/>
            <a:ext cx="3446419" cy="6921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582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8656" y="267590"/>
            <a:ext cx="10323046" cy="111010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для развития </a:t>
            </a:r>
            <a:b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 активизации словаря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364735"/>
          </a:xfr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Развитию грамотной речи способствуют </a:t>
            </a:r>
            <a:r>
              <a:rPr lang="ru-RU" sz="1600" b="1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словесные игры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Играя, ребёнок обогащает свой словарный запас, расширяет кругозор, развивает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связную речь, грамотность.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В словесные игры можно играть в дороге, на даче, на кухне, собираясь в магазин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b="1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Несколько полезных практических словесных игр для родителей и детей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Развитие и активизация словаря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«Я знаю 5 названий…» (овощей, фруктов, диких животных наших лесов, жарких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стран, севера, перелётных птиц, деревьев, профессий и т.д.)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«Назови общим словом» ( самолёт, вертолёт, дирижабль, это… воздушный транспорт)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«Какой предмет я загадала?» Ребёнок пытается отгадать, задавая вопросы,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взрослый отвечает «Да» или «Нет»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Ребёнок загадывает взрослому « Что у меня в кармане? На полке? За окном?»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«Круглое, сладкое, румяное» «Металлический, твёрдый, длинный» 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Про что я скажу «ЗЕЛЁН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ЫЙ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» (лист, помидор) «ЗЕЛЁН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АЯ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» (гусеница, лягушка)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«ЗИМН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ЯЯ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» (одежда, рыбалка), «ЗИМН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ЕЕ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» (пальто, настроение), «ЗОЛОТ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ОЕ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» (кольцо, сердце ),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«ЗОЛОТ</a:t>
            </a:r>
            <a:r>
              <a:rPr lang="ru-RU" sz="16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ОЙ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» (браслет, голос, колос)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26" name="Picture 2" descr="C:\Users\Сергей\Downloads\FullSizeRender (6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5631" y="1690689"/>
            <a:ext cx="3535129" cy="480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6300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8656" y="267590"/>
            <a:ext cx="10323046" cy="111010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для развития </a:t>
            </a:r>
            <a:b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ru-RU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 активизации словаря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364735"/>
          </a:xfr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316" name="Picture 4" descr="C:\Users\Сергей\Downloads\FullSizeRender (13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89" y="0"/>
            <a:ext cx="12160111" cy="684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75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Сергей\Downloads\FullSizeRender (14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83576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Сергей\Downloads\IMG_9787_sRG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1120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Сергей\Downloads\IMG_9788_sRG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2042" y="0"/>
            <a:ext cx="60799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09025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Сергей\Downloads\FullSizeRender (15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652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0848" y="365125"/>
            <a:ext cx="10201126" cy="1134491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ДЛЯ РАЗВИТИЯ НАВЫКОВ СЛОВООБРАЗОВАНИЯ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7743286" cy="4998719"/>
          </a:xfrm>
        </p:spPr>
        <p:txBody>
          <a:bodyPr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Скажи наоборот (антонимы) Высокий- …(низкий), широкий- …(узкий), тонкий-… (толстый)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далеко-…(близко), высоко -… (низко), лето - … (зима), плач-… (смех), жара-.. (холод)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«4-й лишний»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i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Навыки словообразования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«Чья голова? Чей хвост?»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 С чьей ветки детка?»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«Два брата Ик и </a:t>
            </a:r>
            <a:r>
              <a:rPr lang="ru-RU" sz="16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Ищ</a:t>
            </a: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»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«Назови детёнышей домашних животных. Их мамы, папы»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«Шуба из меха какая?» (меховая), чашка из фарфора? (фарфоровая) и т.п.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«Найдём слова-родственники» (сад – садик, садовник, садовый, посадки,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саженцы; снег - снежинка, Снегурочка, снеговик, снегопад, подснежник, снегирь)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«Покупаем посуду» Ребёнок- продавец, родитель – покупатель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Для супа надо купить-… (супницу), для хлеба-… (хлебницу),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 для сухарей-…(сухарница),     для сахара - … (сахарница), для селёдки - …    (селёдочница), для соли -… (солонка), для масла-… (маслёнка).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098" name="Picture 2" descr="C:\Users\Сергей\Downloads\FullSizeRender (8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0066" y="1499616"/>
            <a:ext cx="3882442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4270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6374" y="365125"/>
            <a:ext cx="10515600" cy="1325563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Игры для отработки сложной  </a:t>
            </a:r>
            <a:r>
              <a:rPr lang="ru-RU" sz="40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говой</a:t>
            </a:r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ru-RU" sz="4000" b="1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ок</a:t>
            </a:r>
            <a:r>
              <a:rPr lang="ru-RU" sz="40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слоговой структуры слов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35044" y="1377697"/>
            <a:ext cx="9038140" cy="4559807"/>
          </a:xfrm>
        </p:spPr>
        <p:txBody>
          <a:bodyPr>
            <a:noAutofit/>
          </a:bodyPr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ru-RU" sz="16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76963"/>
            <a:ext cx="12192000" cy="6112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8356" y="1"/>
            <a:ext cx="3473644" cy="16906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9" y="1"/>
            <a:ext cx="806311" cy="117281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131287" y="6491057"/>
            <a:ext cx="21866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shkola2017.ru</a:t>
            </a:r>
            <a:endParaRPr lang="ru-RU" sz="2200" b="1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24128" y="1999488"/>
            <a:ext cx="8119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i="1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Слоговая структура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Слова со сложной слоговой структурой можно прохлопать,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протопать, простучать, прошагать по слогам:</a:t>
            </a:r>
          </a:p>
          <a:p>
            <a:pPr>
              <a:lnSpc>
                <a:spcPct val="100000"/>
              </a:lnSpc>
              <a:spcBef>
                <a:spcPts val="0"/>
              </a:spcBef>
              <a:defRPr/>
            </a:pPr>
            <a:endParaRPr lang="ru-RU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Дядя Стёпа – ми-ли-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ци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-о-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нер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Крем-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лёв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-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ски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-е ку-ран-ты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Сле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-пи-ли сне-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го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-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ви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-ка 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Под 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му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-хо-</a:t>
            </a:r>
            <a:r>
              <a:rPr lang="ru-RU" sz="2400" dirty="0" err="1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мо</a:t>
            </a:r>
            <a:r>
              <a:rPr lang="ru-RU" sz="24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-ром  </a:t>
            </a:r>
          </a:p>
        </p:txBody>
      </p:sp>
      <p:pic>
        <p:nvPicPr>
          <p:cNvPr id="8194" name="Picture 2" descr="https://img.shopliga.ru/1542469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3568" y="1521567"/>
            <a:ext cx="3803904" cy="492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417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1798</Words>
  <Application>Microsoft Macintosh PowerPoint</Application>
  <PresentationFormat>Широкоэкранный</PresentationFormat>
  <Paragraphs>174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Кто такой учитель-   логопед?</vt:lpstr>
      <vt:lpstr>Игры для развития  и активизации словаря</vt:lpstr>
      <vt:lpstr>Игры для развития  и активизации словаря</vt:lpstr>
      <vt:lpstr>Презентация PowerPoint</vt:lpstr>
      <vt:lpstr>Презентация PowerPoint</vt:lpstr>
      <vt:lpstr>Презентация PowerPoint</vt:lpstr>
      <vt:lpstr>ИГРЫ ДЛЯ РАЗВИТИЯ НАВЫКОВ СЛОВООБРАЗОВАНИЯ</vt:lpstr>
      <vt:lpstr>Игры для отработки сложной  говой ок слоговой структуры слов</vt:lpstr>
      <vt:lpstr>Игры для развития  грамматического строя речи</vt:lpstr>
      <vt:lpstr>Игры для развития  грамматического строя речи</vt:lpstr>
      <vt:lpstr>Игры и упражнения для  развития связной речи</vt:lpstr>
      <vt:lpstr>Заголовок слайда</vt:lpstr>
      <vt:lpstr>Заголовок слайда</vt:lpstr>
      <vt:lpstr>Стихи, загадки, скороговорки</vt:lpstr>
      <vt:lpstr>                        Скороговорки</vt:lpstr>
      <vt:lpstr>    Самая длинная скороговорка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Masha Karpuhina</dc:creator>
  <cp:lastModifiedBy>Пользователь Microsoft Office</cp:lastModifiedBy>
  <cp:revision>56</cp:revision>
  <dcterms:created xsi:type="dcterms:W3CDTF">2017-10-01T08:00:44Z</dcterms:created>
  <dcterms:modified xsi:type="dcterms:W3CDTF">2023-01-31T00:25:47Z</dcterms:modified>
</cp:coreProperties>
</file>