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8" r:id="rId1"/>
  </p:sldMasterIdLst>
  <p:notesMasterIdLst>
    <p:notesMasterId r:id="rId23"/>
  </p:notesMasterIdLst>
  <p:sldIdLst>
    <p:sldId id="256" r:id="rId2"/>
    <p:sldId id="274" r:id="rId3"/>
    <p:sldId id="280" r:id="rId4"/>
    <p:sldId id="279" r:id="rId5"/>
    <p:sldId id="278" r:id="rId6"/>
    <p:sldId id="281" r:id="rId7"/>
    <p:sldId id="276" r:id="rId8"/>
    <p:sldId id="282" r:id="rId9"/>
    <p:sldId id="286" r:id="rId10"/>
    <p:sldId id="285" r:id="rId11"/>
    <p:sldId id="288" r:id="rId12"/>
    <p:sldId id="289" r:id="rId13"/>
    <p:sldId id="262" r:id="rId14"/>
    <p:sldId id="263" r:id="rId15"/>
    <p:sldId id="264" r:id="rId16"/>
    <p:sldId id="265" r:id="rId17"/>
    <p:sldId id="267" r:id="rId18"/>
    <p:sldId id="273" r:id="rId19"/>
    <p:sldId id="270" r:id="rId20"/>
    <p:sldId id="291" r:id="rId21"/>
    <p:sldId id="271" r:id="rId22"/>
  </p:sldIdLst>
  <p:sldSz cx="9144000" cy="6858000" type="screen4x3"/>
  <p:notesSz cx="6858000" cy="9144000"/>
  <p:custDataLst>
    <p:tags r:id="rId24"/>
  </p:custDataLst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bg1"/>
        </a:solidFill>
        <a:latin typeface="Arial"/>
        <a:ea typeface="Microsoft YaHei" charset="-122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bg1"/>
        </a:solidFill>
        <a:latin typeface="Arial"/>
        <a:ea typeface="Microsoft YaHei" charset="-122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bg1"/>
        </a:solidFill>
        <a:latin typeface="Arial"/>
        <a:ea typeface="Microsoft YaHei" charset="-122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bg1"/>
        </a:solidFill>
        <a:latin typeface="Arial"/>
        <a:ea typeface="Microsoft YaHei" charset="-122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Tx/>
      <a:buFont typeface="Times New Roman" pitchFamily="16" charset="0"/>
      <a:defRPr kern="1200">
        <a:solidFill>
          <a:schemeClr val="bg1"/>
        </a:solidFill>
        <a:latin typeface="Arial"/>
        <a:ea typeface="Microsoft YaHei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/>
        <a:ea typeface="Microsoft YaHei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/>
        <a:ea typeface="Microsoft YaHei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/>
        <a:ea typeface="Microsoft YaHei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/>
        <a:ea typeface="Microsoft YaHei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  <p:ext uri="{1BD7E111-0CB8-44D6-8891-C1BB2F81B7CC}">
      <p1710:readonlyRecommended xmlns:p1710="http://schemas.microsoft.com/office/powerpoint/2017/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 flipH="1">
            <a:off x="0" y="695325"/>
            <a:ext cx="0" cy="0"/>
          </a:xfrm>
          <a:prstGeom prst="rect">
            <a:avLst/>
          </a:prstGeom>
          <a:noFill/>
          <a:ln w="9525">
            <a:noFill/>
            <a:rou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4813" cy="4113213"/>
          </a:xfrm>
          <a:prstGeom prst="rect">
            <a:avLst/>
          </a:prstGeom>
          <a:noFill/>
          <a:ln w="9525">
            <a:noFill/>
            <a:rou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8891520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Tx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30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710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81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915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017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222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32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529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5632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0E20A1-C493-4A8C-8429-20C028AD0958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BAF86-D32D-442B-9C79-688BFEAC79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3AE2BD-8EB1-4A3F-85BC-C3A12DF669EB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3C33CF-F470-42C8-B796-FCBB2517B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58A00-7BBF-44CA-A3B9-EC538A061721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51FA6-4C38-407C-8104-080EB8DC5A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9F745-62F1-4267-87A2-88A412013447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004D47-884C-4352-9EC4-36B5A202FC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8E4DBA-421D-414B-A55A-35A8CB19A9A8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2893-F2EF-49E2-BB6F-1207C890F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F1DED-369B-4575-B38B-43EBA2697CF5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221BE-EC39-4342-B447-D52F574D0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E2562-72C8-4930-8998-F627792725CF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8BEC7E-53FD-4CCE-BAE6-5EA2F1F990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B1795-6804-4829-BB68-A7BEDDD8745B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574B60-0C42-466D-8C5E-E8B1EDCB1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5A4F6-53CC-4DEF-8934-06544A0DAB67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42E7D-73DC-40E2-9B7B-949F15B8A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A5087-EBED-4215-9A8C-98D798AA6330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C0948-B85C-4001-9277-EDE092212B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7FDD3-2653-431E-A1A9-B2E5A98498FD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41B68-662B-415B-BC77-91B305CC0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4FCD47CA-35E7-46B3-A8BD-27459AF78026}" type="datetimeFigureOut">
              <a:rPr lang="ru-RU"/>
              <a:pPr>
                <a:defRPr/>
              </a:pPr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F69866B-A3CA-449D-9124-70CD1FF7EC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24" r:id="rId2"/>
    <p:sldLayoutId id="2147483925" r:id="rId3"/>
    <p:sldLayoutId id="2147483926" r:id="rId4"/>
    <p:sldLayoutId id="2147483927" r:id="rId5"/>
    <p:sldLayoutId id="2147483928" r:id="rId6"/>
    <p:sldLayoutId id="2147483929" r:id="rId7"/>
    <p:sldLayoutId id="2147483930" r:id="rId8"/>
    <p:sldLayoutId id="2147483931" r:id="rId9"/>
    <p:sldLayoutId id="2147483932" r:id="rId10"/>
    <p:sldLayoutId id="2147483933" r:id="rId11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"/>
          <p:cNvSpPr txBox="1">
            <a:spLocks noChangeArrowheads="1"/>
          </p:cNvSpPr>
          <p:nvPr/>
        </p:nvSpPr>
        <p:spPr bwMode="auto">
          <a:xfrm>
            <a:off x="685800" y="332657"/>
            <a:ext cx="7772400" cy="3267794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b="1" i="1" dirty="0" smtClean="0">
              <a:solidFill>
                <a:srgbClr val="0033CC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b="1" i="1" dirty="0">
              <a:solidFill>
                <a:srgbClr val="0033CC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2000" b="1" i="1" dirty="0" smtClean="0">
              <a:solidFill>
                <a:srgbClr val="0033CC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1" dirty="0" smtClean="0">
                <a:solidFill>
                  <a:srgbClr val="0033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Муниципальное </a:t>
            </a:r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дошкольное образовательное учреждение 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«Детский сад №29 </a:t>
            </a:r>
          </a:p>
          <a:p>
            <a:pPr algn="ctr"/>
            <a:r>
              <a:rPr lang="ru-RU" sz="2000" b="1" dirty="0">
                <a:solidFill>
                  <a:srgbClr val="0033CC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с. Красный Октябрь Белгородского района Белгородской области»</a:t>
            </a:r>
            <a:endParaRPr lang="ru-RU" sz="20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«Развитие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мелкой</a:t>
            </a:r>
            <a:b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моторики рук у дошкольников через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дидиктические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игры и упражнения»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Text Box 2"/>
          <p:cNvSpPr txBox="1">
            <a:spLocks noChangeArrowheads="1"/>
          </p:cNvSpPr>
          <p:nvPr/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L="342900" lvl="0" indent="-342900" algn="r" defTabSz="914400" fontAlgn="auto">
              <a:spcBef>
                <a:spcPct val="20000"/>
              </a:spcBef>
              <a:spcAft>
                <a:spcPts val="0"/>
              </a:spcAft>
              <a:buClrTx/>
              <a:defRPr/>
            </a:pPr>
            <a:endParaRPr lang="ru-RU" sz="20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defTabSz="914400" fontAlgn="auto">
              <a:spcBef>
                <a:spcPct val="20000"/>
              </a:spcBef>
              <a:spcAft>
                <a:spcPts val="0"/>
              </a:spcAft>
              <a:buClrTx/>
              <a:defRPr/>
            </a:pPr>
            <a:endParaRPr lang="ru-RU" sz="2000" b="1" i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r" defTabSz="914400" fontAlgn="auto">
              <a:spcBef>
                <a:spcPct val="20000"/>
              </a:spcBef>
              <a:spcAft>
                <a:spcPts val="0"/>
              </a:spcAft>
              <a:buClrTx/>
              <a:defRPr/>
            </a:pP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42900" lvl="0" indent="-342900" algn="r" defTabSz="914400" fontAlgn="auto">
              <a:spcBef>
                <a:spcPct val="20000"/>
              </a:spcBef>
              <a:spcAft>
                <a:spcPts val="0"/>
              </a:spcAft>
              <a:buClrTx/>
              <a:defRPr/>
            </a:pPr>
            <a:r>
              <a:rPr lang="ru-RU" sz="2400" b="1" dirty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Мережко Марина Владимировна</a:t>
            </a:r>
          </a:p>
          <a:p>
            <a:pPr marL="342900" lvl="0" indent="-342900" algn="r" defTabSz="914400" fontAlgn="auto">
              <a:spcBef>
                <a:spcPct val="20000"/>
              </a:spcBef>
              <a:spcAft>
                <a:spcPts val="0"/>
              </a:spcAft>
              <a:buClrTx/>
              <a:defRPr/>
            </a:pP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defTabSz="914400" fontAlgn="auto">
              <a:spcBef>
                <a:spcPct val="20000"/>
              </a:spcBef>
              <a:spcAft>
                <a:spcPts val="0"/>
              </a:spcAft>
              <a:buClrTx/>
              <a:defRPr/>
            </a:pPr>
            <a:r>
              <a:rPr lang="ru-RU" sz="2400" b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2023 год</a:t>
            </a:r>
            <a:endParaRPr lang="ru-RU" sz="2400" b="1" dirty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57938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 по развитию мелкой моторики рук могут быть традиционными</a:t>
            </a:r>
            <a:r>
              <a:rPr lang="ru-RU" sz="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Самомассаж кистей и пальцев рук;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с пальчиками с речевым сопровождением;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Пальчиковая гимнастика без речевого сопровождения;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Графические упражнения: штриховка, дорисовка картинки, графический диктант, соединение по точкам, продолжение ряда;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Предметная деятельность: игры с бумагой, пластилином, песком, водой, рисование мелками;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Игры: мозаика, конструкторы, шнуровки,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пирамиды  и т.д.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Кукольные театры: пальчиковый, перчаточный, театр теней;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Игры на развитие тактильного восприятия: «Найди такой же на ощупь», «Чудесный мешочек».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78562"/>
          </a:xfrm>
        </p:spPr>
        <p:txBody>
          <a:bodyPr/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направления работы с детьми на занятиях.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Пальчиковая гимнастика (театр на руке, игры с пальцами).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различных приспособлений (массажные мячики, шишки).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мелкими предметами (бусы, камешки, пуговицы, мелкие игрушки).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Завязывание бантиков, шнуровка, застёгивание пуговиц.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Игры с нитками (наматывание клубков, выкладывание узоров).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с бумагой (складывание, обрывание).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Работа с карандашом (обводка, раскрашивание).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357563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Умелые пальцы становятся не сразу.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Главное помнить золотое правило: игры и упражнения, пальчиковые разминки должны проводиться систематически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песком</a:t>
            </a:r>
          </a:p>
        </p:txBody>
      </p: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L="1588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Когда дети трогают руками песчинки, у них развивается мелкая моторика рук, глазомер. Песок развивает творческие способности ребенка, вместе с этим дети учатся работать и добиваться цели.</a:t>
            </a:r>
          </a:p>
          <a:p>
            <a:pPr marL="1588">
              <a:lnSpc>
                <a:spcPct val="90000"/>
              </a:lnSpc>
              <a:spcBef>
                <a:spcPts val="8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88">
              <a:lnSpc>
                <a:spcPct val="90000"/>
              </a:lnSpc>
              <a:spcBef>
                <a:spcPts val="8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пеку, пеку</a:t>
            </a:r>
          </a:p>
          <a:p>
            <a:pPr marL="1588">
              <a:lnSpc>
                <a:spcPct val="90000"/>
              </a:lnSpc>
              <a:spcBef>
                <a:spcPts val="8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Угадай на ощупь</a:t>
            </a:r>
          </a:p>
          <a:p>
            <a:pPr marL="1588">
              <a:lnSpc>
                <a:spcPct val="90000"/>
              </a:lnSpc>
              <a:spcBef>
                <a:spcPts val="8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Норки для мышки</a:t>
            </a:r>
          </a:p>
          <a:p>
            <a:pPr marL="1588">
              <a:lnSpc>
                <a:spcPct val="90000"/>
              </a:lnSpc>
              <a:spcBef>
                <a:spcPts val="8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Волшебные отпечатки</a:t>
            </a:r>
          </a:p>
        </p:txBody>
      </p:sp>
      <p:pic>
        <p:nvPicPr>
          <p:cNvPr id="29700" name="Picture 7" descr="http://www.classifieds365.net/_content/items/images/19/9739419/0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14813" y="3214688"/>
            <a:ext cx="3714750" cy="2786062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1"/>
          <p:cNvSpPr txBox="1">
            <a:spLocks noChangeArrowheads="1"/>
          </p:cNvSpPr>
          <p:nvPr/>
        </p:nvSpPr>
        <p:spPr bwMode="auto">
          <a:xfrm>
            <a:off x="468313" y="500063"/>
            <a:ext cx="8229600" cy="642937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Пальчиковые   игры</a:t>
            </a:r>
          </a:p>
        </p:txBody>
      </p:sp>
      <p:sp>
        <p:nvSpPr>
          <p:cNvPr id="30723" name="Text Box 2"/>
          <p:cNvSpPr txBox="1">
            <a:spLocks noChangeArrowheads="1"/>
          </p:cNvSpPr>
          <p:nvPr/>
        </p:nvSpPr>
        <p:spPr bwMode="auto">
          <a:xfrm>
            <a:off x="468312" y="1143000"/>
            <a:ext cx="8496175" cy="5083175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помогают налаживать коммуникативные отношения на уровне соприкосновения, контакта глаза в глаза.</a:t>
            </a: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имеют развивающее значение, т.к. дают ребенку возможность «прочувствовать» свои пальцы, ладони, локоть, плечо, сформировать форму тела.</a:t>
            </a: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Соединение «Слово – палец» наилучшим образом способствует развитию не только мелкой моторики, но и речи.</a:t>
            </a:r>
          </a:p>
          <a:p>
            <a:pPr marL="341313" indent="-341313">
              <a:lnSpc>
                <a:spcPct val="80000"/>
              </a:lnSpc>
              <a:spcBef>
                <a:spcPts val="6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Включение пальчиковых игр и упражнений в занятие вызывает у детей оживление, эмоциональный подъем и оказывает тонизирующее действие на функциональное состояние мозга и развитие речи.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"/>
          <p:cNvSpPr txBox="1">
            <a:spLocks noChangeArrowheads="1"/>
          </p:cNvSpPr>
          <p:nvPr/>
        </p:nvSpPr>
        <p:spPr bwMode="auto">
          <a:xfrm>
            <a:off x="539750" y="293462"/>
            <a:ext cx="8229600" cy="114300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Рисование</a:t>
            </a:r>
          </a:p>
        </p:txBody>
      </p:sp>
      <p:sp>
        <p:nvSpPr>
          <p:cNvPr id="31747" name="Text Box 2"/>
          <p:cNvSpPr txBox="1">
            <a:spLocks noChangeArrowheads="1"/>
          </p:cNvSpPr>
          <p:nvPr/>
        </p:nvSpPr>
        <p:spPr bwMode="auto">
          <a:xfrm>
            <a:off x="539750" y="1412875"/>
            <a:ext cx="8229600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indent="14288" algn="ctr"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занятие, любимое всеми детьми и очень полезное. Можно рисовать не только на бумаге, но и на снегу и песке, на асфальте. Полезно рисовать пальцами, ладонью, палочкой, делать отпечатки поролоном, ватными палочками.</a:t>
            </a:r>
          </a:p>
        </p:txBody>
      </p:sp>
      <p:pic>
        <p:nvPicPr>
          <p:cNvPr id="31748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084888" y="476250"/>
            <a:ext cx="847725" cy="847725"/>
          </a:xfrm>
          <a:prstGeom prst="rect">
            <a:avLst/>
          </a:prstGeom>
          <a:noFill/>
          <a:ln w="9525">
            <a:noFill/>
            <a:round/>
          </a:ln>
        </p:spPr>
      </p:pic>
      <p:pic>
        <p:nvPicPr>
          <p:cNvPr id="31749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268538" y="552450"/>
            <a:ext cx="647700" cy="849313"/>
          </a:xfrm>
          <a:prstGeom prst="rect">
            <a:avLst/>
          </a:prstGeom>
          <a:noFill/>
          <a:ln w="9525">
            <a:noFill/>
            <a:round/>
          </a:ln>
        </p:spPr>
      </p:pic>
      <p:pic>
        <p:nvPicPr>
          <p:cNvPr id="31750" name="Picture 8" descr="C:\Users\User\Desktop\IMG_227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833846" y="3197452"/>
            <a:ext cx="5500688" cy="2759075"/>
          </a:xfrm>
          <a:prstGeom prst="rect">
            <a:avLst/>
          </a:prstGeom>
          <a:noFill/>
          <a:ln w="9525">
            <a:noFill/>
            <a:miter lim="800000"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пластилином</a:t>
            </a:r>
          </a:p>
        </p:txBody>
      </p:sp>
      <p:sp>
        <p:nvSpPr>
          <p:cNvPr id="32771" name="Text Box 2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L="158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Пластилин дает уникальные возможности проводить интересные игры для общего развития ребенка. Работа с пластилином является подготовительной к работе с другими материалами.</a:t>
            </a:r>
          </a:p>
          <a:p>
            <a:pPr marL="158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endParaRPr lang="ru-RU" sz="28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588">
              <a:lnSpc>
                <a:spcPct val="80000"/>
              </a:lnSpc>
              <a:spcBef>
                <a:spcPts val="7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Гнем и отщипываем</a:t>
            </a:r>
          </a:p>
          <a:p>
            <a:pPr marL="1588">
              <a:lnSpc>
                <a:spcPct val="80000"/>
              </a:lnSpc>
              <a:spcBef>
                <a:spcPts val="7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Надавливаем и </a:t>
            </a:r>
          </a:p>
          <a:p>
            <a:pPr marL="158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размазываем</a:t>
            </a:r>
          </a:p>
          <a:p>
            <a:pPr marL="1588">
              <a:lnSpc>
                <a:spcPct val="80000"/>
              </a:lnSpc>
              <a:spcBef>
                <a:spcPts val="7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Скатываем шарики,</a:t>
            </a:r>
          </a:p>
          <a:p>
            <a:pPr marL="1588">
              <a:lnSpc>
                <a:spcPct val="80000"/>
              </a:lnSpc>
              <a:spcBef>
                <a:spcPts val="7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раскатываем колбаски</a:t>
            </a:r>
          </a:p>
          <a:p>
            <a:pPr marL="1588">
              <a:lnSpc>
                <a:spcPct val="80000"/>
              </a:lnSpc>
              <a:spcBef>
                <a:spcPts val="700"/>
              </a:spcBef>
              <a:buFont typeface="Arial"/>
              <a:buChar char="•"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Готовим обед</a:t>
            </a:r>
          </a:p>
        </p:txBody>
      </p:sp>
      <p:pic>
        <p:nvPicPr>
          <p:cNvPr id="1026" name="Picture 2" descr="C:\Users\Мария\Desktop\Фото недавно\Camera\IMG_20210310_09492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18777" y="3140967"/>
            <a:ext cx="4560000" cy="2678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1"/>
          <p:cNvSpPr txBox="1">
            <a:spLocks noChangeArrowheads="1"/>
          </p:cNvSpPr>
          <p:nvPr/>
        </p:nvSpPr>
        <p:spPr bwMode="auto">
          <a:xfrm>
            <a:off x="381000" y="260350"/>
            <a:ext cx="8229600" cy="776288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Шнуровки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457200" y="914400"/>
            <a:ext cx="8229600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algn="ctr">
              <a:spcBef>
                <a:spcPts val="7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игры развивают координацию, пространственное ориентирование, понимание понятий «вверху», «внизу», способствуют развитию речи. В играх со шнуровками так же развивается глазомер, внимание, происходит укрепление пальцев и всей кисти рук.</a:t>
            </a:r>
          </a:p>
        </p:txBody>
      </p:sp>
      <p:pic>
        <p:nvPicPr>
          <p:cNvPr id="4098" name="Picture 2" descr="C:\Users\Мария\Desktop\Фото недавно\Camera\IMG_20220131_10223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33138">
            <a:off x="6050076" y="3234511"/>
            <a:ext cx="2398104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Мария\Desktop\Фото недавно\Camera\IMG_20220131_10230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95788">
            <a:off x="1169057" y="3383540"/>
            <a:ext cx="218700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 Box 1"/>
          <p:cNvSpPr txBox="1">
            <a:spLocks noChangeArrowheads="1"/>
          </p:cNvSpPr>
          <p:nvPr/>
        </p:nvSpPr>
        <p:spPr bwMode="auto">
          <a:xfrm>
            <a:off x="468313" y="188913"/>
            <a:ext cx="8229600" cy="1143000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 прищепками</a:t>
            </a:r>
          </a:p>
        </p:txBody>
      </p:sp>
      <p:sp>
        <p:nvSpPr>
          <p:cNvPr id="35843" name="Text Box 2"/>
          <p:cNvSpPr txBox="1">
            <a:spLocks noChangeArrowheads="1"/>
          </p:cNvSpPr>
          <p:nvPr/>
        </p:nvSpPr>
        <p:spPr bwMode="auto">
          <a:xfrm>
            <a:off x="395288" y="1412875"/>
            <a:ext cx="8229600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>
              <a:spcBef>
                <a:spcPts val="800"/>
              </a:spcBef>
              <a:buClrTx/>
              <a:buFontTx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 с прищепками рассчитаны на работу детских пальчиков. Развивая мелкую моторику, мы одновременно развиваем логическое мышление ребенка и его творческий потенциал.</a:t>
            </a:r>
          </a:p>
          <a:p>
            <a:pPr>
              <a:spcBef>
                <a:spcPts val="800"/>
              </a:spcBef>
              <a:buFont typeface="Arial"/>
              <a:buChar char="•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Иголки для ежика</a:t>
            </a:r>
          </a:p>
          <a:p>
            <a:pPr>
              <a:spcBef>
                <a:spcPts val="800"/>
              </a:spcBef>
              <a:buFont typeface="Arial"/>
              <a:buChar char="•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Солнышко</a:t>
            </a:r>
          </a:p>
          <a:p>
            <a:pPr>
              <a:spcBef>
                <a:spcPts val="800"/>
              </a:spcBef>
              <a:buFont typeface="Arial"/>
              <a:buChar char="•"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Тучка и т.д.</a:t>
            </a:r>
          </a:p>
        </p:txBody>
      </p:sp>
      <p:pic>
        <p:nvPicPr>
          <p:cNvPr id="3074" name="Picture 2" descr="C:\Users\Мария\Desktop\Фото недавно\Camera\IMG_20220623_10303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7780" y="3356992"/>
            <a:ext cx="4987108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357188" y="188640"/>
            <a:ext cx="8229600" cy="1368152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 со счетными</a:t>
            </a:r>
          </a:p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палочками</a:t>
            </a:r>
          </a:p>
        </p:txBody>
      </p:sp>
      <p:sp>
        <p:nvSpPr>
          <p:cNvPr id="37891" name="Text Box 2"/>
          <p:cNvSpPr txBox="1">
            <a:spLocks noChangeArrowheads="1"/>
          </p:cNvSpPr>
          <p:nvPr/>
        </p:nvSpPr>
        <p:spPr bwMode="auto">
          <a:xfrm>
            <a:off x="468313" y="1250950"/>
            <a:ext cx="8229600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L="1588" algn="ctr">
              <a:spcBef>
                <a:spcPts val="800"/>
              </a:spcBef>
              <a:buClrTx/>
              <a:buFontTx/>
              <a:buNone/>
              <a:tabLst>
                <a:tab pos="571500" algn="l"/>
                <a:tab pos="1485900" algn="l"/>
                <a:tab pos="2400300" algn="l"/>
                <a:tab pos="3314700" algn="l"/>
                <a:tab pos="4229100" algn="l"/>
                <a:tab pos="5143500" algn="l"/>
                <a:tab pos="6057900" algn="l"/>
                <a:tab pos="6972300" algn="l"/>
                <a:tab pos="7886700" algn="l"/>
                <a:tab pos="8801100" algn="l"/>
                <a:tab pos="9715500" algn="l"/>
              </a:tabLst>
              <a:defRPr/>
            </a:pPr>
            <a:r>
              <a:rPr lang="ru-RU" sz="32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Нехитрые задания со счетными палочками помогут ребенку развить внимание, воображение, познакомится с геометрическими фигурами.</a:t>
            </a:r>
          </a:p>
        </p:txBody>
      </p:sp>
      <p:pic>
        <p:nvPicPr>
          <p:cNvPr id="2050" name="Picture 2" descr="C:\Users\Мария\Desktop\Фото недавно\Camera\IMG_20201224_1053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78000" y="-10858500"/>
            <a:ext cx="9600000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я\Desktop\Фото недавно\Camera\IMG_20201224_10533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3056" y="3212976"/>
            <a:ext cx="5140114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4"/>
          <p:cNvSpPr>
            <a:spLocks noChangeArrowheads="1"/>
          </p:cNvSpPr>
          <p:nvPr/>
        </p:nvSpPr>
        <p:spPr bwMode="auto">
          <a:xfrm>
            <a:off x="1571625" y="642938"/>
            <a:ext cx="6500813" cy="5509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/>
            <a:r>
              <a:rPr lang="ru-RU" sz="32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«Ум ребенка находится на кончиках его пальцев. Истоки способностей и дарования детей - на кончиках пальцев. От пальцев, образно говоря, идут тончайшие нити – ручейки, которые питают источник творческой мысли. Другими словами, чем больше мастерства в детской руке, тем умнее ребёнок».</a:t>
            </a:r>
            <a:br>
              <a:rPr lang="ru-RU" sz="32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В. А. Сухомлинский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Массажеры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813" y="1285875"/>
            <a:ext cx="7572375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533400" indent="-533400" algn="ctr">
              <a:defRPr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 с </a:t>
            </a:r>
            <a:r>
              <a:rPr lang="ru-RU" sz="2800" b="1" i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массажерами</a:t>
            </a: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катать по столу от кончиков пальцев до локтя, между ладонями, по тыльной стороне кисти.</a:t>
            </a:r>
          </a:p>
          <a:p>
            <a:pPr marL="533400" indent="-533400" algn="ctr">
              <a:defRPr/>
            </a:pPr>
            <a:r>
              <a:rPr lang="ru-RU" sz="28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Выполнять упражнения надо обязательно каждой рукой по очереди.</a:t>
            </a:r>
          </a:p>
        </p:txBody>
      </p:sp>
      <p:pic>
        <p:nvPicPr>
          <p:cNvPr id="1026" name="Picture 2" descr="C:\Users\Мария\Desktop\Мой детский сад№1\фото\20200113_0923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532644"/>
            <a:ext cx="48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539750" y="0"/>
            <a:ext cx="8229600" cy="1331913"/>
          </a:xfrm>
          <a:prstGeom prst="rect">
            <a:avLst/>
          </a:pr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buClrTx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8915" name="Text Box 2"/>
          <p:cNvSpPr txBox="1">
            <a:spLocks noChangeArrowheads="1"/>
          </p:cNvSpPr>
          <p:nvPr/>
        </p:nvSpPr>
        <p:spPr bwMode="auto">
          <a:xfrm>
            <a:off x="555625" y="1025525"/>
            <a:ext cx="8588375" cy="4525963"/>
          </a:xfrm>
          <a:prstGeom prst="rect">
            <a:avLst/>
          </a:prstGeom>
          <a:noFill/>
          <a:ln w="9525">
            <a:noFill/>
            <a:round/>
          </a:ln>
        </p:spPr>
        <p:txBody>
          <a:bodyPr/>
          <a:lstStyle/>
          <a:p>
            <a:pPr marL="341313" indent="-341313" algn="ctr">
              <a:spcBef>
                <a:spcPts val="700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позволяет детям :</a:t>
            </a:r>
          </a:p>
          <a:p>
            <a:pPr marL="341313" indent="-341313" algn="ctr">
              <a:spcBef>
                <a:spcPts val="7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Научиться понимать многие явления окружающего мира,</a:t>
            </a:r>
          </a:p>
          <a:p>
            <a:pPr marL="341313" indent="-341313" algn="ctr">
              <a:spcBef>
                <a:spcPts val="7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Лучше адаптироваться в практической жизни,</a:t>
            </a:r>
          </a:p>
          <a:p>
            <a:pPr marL="341313" indent="-341313" algn="ctr">
              <a:spcBef>
                <a:spcPts val="700"/>
              </a:spcBef>
              <a:buFont typeface="Arial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Стать самостоятельным и уверенным в себе.</a:t>
            </a:r>
          </a:p>
          <a:p>
            <a:pPr marL="341313" indent="-341313" algn="ctr">
              <a:spcBef>
                <a:spcPts val="700"/>
              </a:spcBef>
              <a:buClrTx/>
              <a:buFontTx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lang="ru-RU" sz="2400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9812" y="2996952"/>
            <a:ext cx="4320000" cy="32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1500188" y="1214438"/>
            <a:ext cx="6572250" cy="3970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Понятие </a:t>
            </a:r>
            <a:r>
              <a:rPr lang="ru-RU" sz="2800" i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«</a:t>
            </a:r>
            <a:r>
              <a:rPr lang="ru-RU" sz="2800" b="1" i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мелкая моторика</a:t>
            </a:r>
            <a:r>
              <a:rPr lang="ru-RU" sz="2800" i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»</a:t>
            </a:r>
            <a:r>
              <a:rPr lang="ru-RU" sz="28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 обозначает точные двигательные способности рук. Нормальное развитие речи ребенка очень тесно связано с развитием движений пальцев рук.</a:t>
            </a:r>
            <a:br>
              <a:rPr lang="ru-RU" sz="28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28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/>
            </a:r>
            <a:br>
              <a:rPr lang="ru-RU" sz="28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</a:br>
            <a:r>
              <a:rPr lang="ru-RU" sz="2800" b="1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Мелкая моторика</a:t>
            </a:r>
            <a:r>
              <a:rPr lang="ru-RU" sz="2800" dirty="0">
                <a:solidFill>
                  <a:schemeClr val="tx1"/>
                </a:solidFill>
                <a:latin typeface="Times New Roman" pitchFamily="16" charset="0"/>
                <a:cs typeface="Times New Roman" pitchFamily="16" charset="0"/>
              </a:rPr>
              <a:t> – это способность пальцев рук и ног к точным и скоординированным действиям.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899592" y="188640"/>
            <a:ext cx="7458596" cy="64325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  На начальном этапе жизни именно мелкая моторика отражает то, как развивается ребенок, свидетельствует о его интеллектуальных способностях. Дети с плохо развитой ручной моторикой неловко держат ложку, карандаш, не могут застегивать пуговицы, шнуровать ботинки. Им бывает трудно собрать рассыпавшие детали конструктора, работать с </a:t>
            </a:r>
            <a:r>
              <a:rPr lang="ru-RU" sz="2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пазлами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счетными палочками, мозаикой.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        И, конечно, в дошкольном возрасте работа по развитию мелкой моторики должна стать важной частью развития детской речи, формирования навыков самообслуживания. От того, насколько ловко научится ребенок управлять своими пальчиками, зависит его дальнейшее развитие. </a:t>
            </a:r>
            <a:b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1259633" y="332657"/>
            <a:ext cx="6527056" cy="501675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Развитие мелкой моторики и координации движений рук у детей дошкольного возраста через различные виды деятельности.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71625"/>
            <a:ext cx="8229600" cy="376237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Улучшить координацию и точность движений рук, гибкость рук, ритмичность, мелкую моторику пальцев, кистей, общую двигательную активность;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 Содействовать нормализации речевой функции;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Развивать воображение, логическое мышление, произвольное внимание, зрительное и слуховое восприятие, творческую активность;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Создавать эмоционально-комфортную обстановку в общении со сверстниками и взрослыми.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Совершенствовать предметно-развивающую среду группы для развития мелкой моторики.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- Развивать мелкую моторику пальцев рук у детей  дошкольного возраста через использование разнообразных форм, методов и приемов.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1475656" y="286815"/>
            <a:ext cx="6240735" cy="50783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</a:t>
            </a: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 с детьми: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совместная деятельность воспитателя с детьми;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индивидуальная работа с детьми;</a:t>
            </a:r>
            <a:b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 свободная самостоятельная деятельность самих детей.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836712"/>
            <a:ext cx="8686800" cy="503068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31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 работы:</a:t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Массаж, самомассаж кистей рук,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пальчиковые игры, лепка из пластилина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 использованием природного материала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(семена, крупы, ракушки и т. д.)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конструирование: из бумаги, работа с конструктором ЛЕГО,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аппликация,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рисование по трафаретам,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дидактические игры,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шнуровка,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игры с мелкими предметами,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пазлы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 мозаика.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313"/>
            <a:ext cx="8229600" cy="292893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Значение развития тонкой моторики рук в дошкольном возрасте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Мелкая моторика – это точные общие и специальные движения пальцев рук. Она тесно связана с развитием произвольного внимания, наглядно-действенного мышления и развитием речи.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20.06.14"/>
  <p:tag name="AS_TITLE" val="Aspose.Slides for .NET 4.0"/>
  <p:tag name="AS_VERSION" val="20.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722</TotalTime>
  <Words>438</Words>
  <Application>Microsoft Office PowerPoint</Application>
  <PresentationFormat>Экран (4:3)</PresentationFormat>
  <Paragraphs>68</Paragraphs>
  <Slides>21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Задачи  - Улучшить координацию и точность движений рук, гибкость рук, ритмичность, мелкую моторику пальцев, кистей, общую двигательную активность; -  Содействовать нормализации речевой функции; - Развивать воображение, логическое мышление, произвольное внимание, зрительное и слуховое восприятие, творческую активность; - Создавать эмоционально-комфортную обстановку в общении со сверстниками и взрослыми. - Совершенствовать предметно-развивающую среду группы для развития мелкой моторики. - Развивать мелкую моторику пальцев рук у детей  дошкольного возраста через использование разнообразных форм, методов и приемов.     </vt:lpstr>
      <vt:lpstr>Презентация PowerPoint</vt:lpstr>
      <vt:lpstr> Методы и приемы работы:  Массаж, самомассаж кистей рук, физминутки, пальчиковые игры, лепка из пластилина  с использованием природного материала  (семена, крупы, ракушки и т. д.) конструирование: из бумаги, работа с конструктором ЛЕГО, аппликация, рисование по трафаретам, дидактические игры, шнуровка, игры с мелкими предметами, пазлы, мозаика. </vt:lpstr>
      <vt:lpstr>  Значение развития тонкой моторики рук в дошкольном возрасте  Мелкая моторика – это точные общие и специальные движения пальцев рук. Она тесно связана с развитием произвольного внимания, наглядно-действенного мышления и развитием речи. </vt:lpstr>
      <vt:lpstr>Формы работы по развитию мелкой моторики рук могут быть традиционными  Самомассаж кистей и пальцев рук; Игры с пальчиками с речевым сопровождением; Пальчиковая гимнастика без речевого сопровождения; Графические упражнения: штриховка, дорисовка картинки, графический диктант, соединение по точкам, продолжение ряда; Предметная деятельность: игры с бумагой, пластилином, песком, водой, рисование мелками; Игры: мозаика, конструкторы, шнуровки, пазлы, пирамиды  и т.д. Кукольные театры: пальчиковый, перчаточный, театр теней; Игры на развитие тактильного восприятия: «Найди такой же на ощупь», «Чудесный мешочек».</vt:lpstr>
      <vt:lpstr>Основные направления работы с детьми на занятиях.  Пальчиковая гимнастика (театр на руке, игры с пальцами). Использование различных приспособлений (массажные мячики, шишки). Игры с мелкими предметами (бусы, камешки, пуговицы, мелкие игрушки). Завязывание бантиков, шнуровка, застёгивание пуговиц. Игры с нитками (наматывание клубков, выкладывание узоров). Работа с бумагой (складывание, обрывание). Работа с карандашом (обводка, раскрашивание). </vt:lpstr>
      <vt:lpstr>Вывод  Умелые пальцы становятся не сразу.  Главное помнить золотое правило: игры и упражнения, пальчиковые разминки должны проводиться систематически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Массажеры</vt:lpstr>
      <vt:lpstr>Презентация PowerPoint</vt:lpstr>
    </vt:vector>
  </TitlesOfParts>
  <Manager>lusana.ru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lusana.ru</dc:title>
  <dc:subject>lusana.ru</dc:subject>
  <dc:creator>lusana.ru</dc:creator>
  <dc:description>lusana.ru</dc:description>
  <cp:lastModifiedBy>Мария</cp:lastModifiedBy>
  <cp:revision>57</cp:revision>
  <cp:lastPrinted>1601-01-01T00:00:00Z</cp:lastPrinted>
  <dcterms:created xsi:type="dcterms:W3CDTF">1601-01-01T00:00:00Z</dcterms:created>
  <dcterms:modified xsi:type="dcterms:W3CDTF">2023-01-31T11:06:45Z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