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3764E9-C84C-496F-8209-6B8C62AAB1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6DF6A93-5DFF-429E-8E1A-EE6BAF0AC4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2741A7-EB67-456C-86CF-FEFFA0AE8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3F0C44-F256-42A8-8543-C4B72262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17843D-8FF6-4F56-8FCD-331171FCA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33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71B1ED-A9C8-4E87-B02E-8BC0C86A3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7D5F22-2540-41DA-B06A-F41BB39DA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4743C-4012-4807-AA8C-09EADCE55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2FCBDD-EDA9-49FC-B9C7-2BD5DCD2C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CDFF7A-F77A-4862-8C4C-8BD40BCD7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95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ED46045-32CA-4109-B823-9F2BEA1338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51432A7-0964-440D-8B1F-BC7B837D8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EDE968-5317-472A-B20B-1D06A6FB3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EC26C2-0918-44E4-95A4-9CCC3AE9C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50350D-AD4F-4D6F-BE30-0AA8FA382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97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52B4E-3BAD-469B-8005-08D26734D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2CA150-4BE4-461A-9712-708057189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9AC84B-854B-4DB3-9AF7-4DE18765E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E90F5A-4DDC-498B-B331-1B7516391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0E5DA-F5DD-4833-8FAD-DFE9E22E4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02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EA4627-D929-4677-BBCC-B9D409369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1760D4-938D-4004-B45C-4A16D284E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F13FA4-D2C8-40D9-B2C4-A00B93EE9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9EC81D-4B9C-4EFC-89E7-8A28052B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BB13CA-7497-42EE-8C1F-4C16220C2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1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0A16DB-BA21-41AA-B9E4-9DA7FD329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5D2E20-258E-4BDF-BE63-D60ECA405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B4C8ACA-AC15-4135-A43B-F9E1EAFA7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970B1A-380C-462B-B28F-5AC021D6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B609D0-BEEF-41E0-9620-33A63EF34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3EA1E3-7529-4BE9-8186-025AFCA89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720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E899A-AEA4-40B8-8296-00F509081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CF826B-D8B1-478E-A4A1-29D3174B2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C3E9A2-B82E-45B6-9DFA-B874FF4E39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E93CFE0-E1D2-4D43-9826-C3894BEC6F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908A009-4EF3-48A6-82E5-F06C887B2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642A070-4595-4065-8434-B64DE5F84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0BCF18B-3DC8-4F07-9DB2-9A42E3B3E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52C127B-A7E6-4388-A9D5-366DF586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020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1AACD7-0893-44B8-B779-8C117D900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AB2A709-CEBB-42CA-BD32-DAEAF5CD1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4E2AC59-C691-4E23-8FA4-532E2D4C6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DB22C2E-0D21-4324-A678-A31AC5F92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63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FE18C42-A524-49CB-91A6-517206F95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ADA25F-8237-466F-B1D2-35224825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C562824-AC75-447F-9AE3-4075D59FA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99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B01A7-E05A-4709-B43E-3B38A87DC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5D0EAF-8A5F-4A20-83E6-6B1041BDE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43ACA48-527B-4ACC-B61B-C511BE48E7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948574-0599-4D8A-92EC-66ACAC50C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C4E7C4-5E28-49B1-B5CF-021AD998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05617A-5BE5-4B8F-B5DE-4FD08FDE9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56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8B77BE-5F45-42C3-80D3-99DD8E811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FE9977C-8D8E-4DDB-B6BC-E4C059554D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5FBEBF-4BE9-4F81-9CC0-6DB55CED1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11AF3A-61B1-4434-85FB-AEB5E41B0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905374-71D9-4F20-B83D-76975252F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747119-7636-431C-895A-E65F1834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199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522FEA-030F-4961-8F28-12C81BD09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E8FFD62-3F6B-41D4-8249-C209AB724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963FD5-9AE6-4341-B18C-054F9E1CF9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61833-FE73-4D5C-974E-A27911ED5EF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4ABBCC-B685-4CEC-9003-4724E996EB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FB13C9-4B36-4DE0-9921-7227E6B23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B5C33-C0A6-4506-9B7B-190D2E4A57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72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25E53B-8650-4072-958E-E24DE24628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638357"/>
          </a:xfrm>
        </p:spPr>
        <p:txBody>
          <a:bodyPr>
            <a:normAutofit/>
          </a:bodyPr>
          <a:lstStyle/>
          <a:p>
            <a:r>
              <a:rPr lang="ru-RU" dirty="0"/>
              <a:t>«Кто ничего не замечает, тот ничего не изучает,</a:t>
            </a:r>
            <a:br>
              <a:rPr lang="ru-RU" dirty="0"/>
            </a:br>
            <a:r>
              <a:rPr lang="ru-RU" dirty="0"/>
              <a:t>Кто ничего не изучает, тот вечно хнычет и скучает».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B25AC0-877D-4214-8384-011B133095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83980" y="4932838"/>
            <a:ext cx="2895600" cy="1655762"/>
          </a:xfrm>
        </p:spPr>
        <p:txBody>
          <a:bodyPr>
            <a:normAutofit/>
          </a:bodyPr>
          <a:lstStyle/>
          <a:p>
            <a:r>
              <a:rPr lang="ru-RU" sz="4800" dirty="0"/>
              <a:t>Р. Сеф</a:t>
            </a:r>
          </a:p>
        </p:txBody>
      </p:sp>
    </p:spTree>
    <p:extLst>
      <p:ext uri="{BB962C8B-B14F-4D97-AF65-F5344CB8AC3E}">
        <p14:creationId xmlns:p14="http://schemas.microsoft.com/office/powerpoint/2010/main" val="76153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9356BD-02EA-4CCF-A1CB-13A168680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EB6A7C-E339-46DE-AF06-8CA54A716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лан-конспект вводного урока на тему &quot;Квадратные уравнения&quot;(8 класс)">
            <a:extLst>
              <a:ext uri="{FF2B5EF4-FFF2-40B4-BE49-F238E27FC236}">
                <a16:creationId xmlns:a16="http://schemas.microsoft.com/office/drawing/2014/main" id="{D60889D6-9101-4E75-A35E-8E4E82D9FC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" y="1426027"/>
            <a:ext cx="11818620" cy="400594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50BB0E2-3187-4834-8B31-213D135CA75F}"/>
              </a:ext>
            </a:extLst>
          </p:cNvPr>
          <p:cNvSpPr/>
          <p:nvPr/>
        </p:nvSpPr>
        <p:spPr>
          <a:xfrm>
            <a:off x="2912012" y="1487488"/>
            <a:ext cx="82999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>
                <a:highlight>
                  <a:srgbClr val="FFFF00"/>
                </a:highlight>
              </a:rPr>
              <a:t>квадратное уравнение</a:t>
            </a:r>
          </a:p>
        </p:txBody>
      </p:sp>
    </p:spTree>
    <p:extLst>
      <p:ext uri="{BB962C8B-B14F-4D97-AF65-F5344CB8AC3E}">
        <p14:creationId xmlns:p14="http://schemas.microsoft.com/office/powerpoint/2010/main" val="218579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EA41E-117E-4BD7-A089-E793F687F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/>
              <a:t>Педагогика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FA90D7-515B-45B3-AEF2-D6C5062EE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2023 год в России объявлен годом педагога и наставника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A69146-7239-4121-836C-3FDCF14A5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503" y="1926102"/>
            <a:ext cx="10474492" cy="513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0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BB87DD4-0BE8-4D75-B536-09091DEFA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323557"/>
            <a:ext cx="10805160" cy="5853406"/>
          </a:xfrm>
        </p:spPr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B0A4E468-ACD2-4FB8-8272-1926A923A0EC}"/>
                  </a:ext>
                </a:extLst>
              </p:cNvPr>
              <p:cNvSpPr/>
              <p:nvPr/>
            </p:nvSpPr>
            <p:spPr>
              <a:xfrm>
                <a:off x="1941928" y="2936630"/>
                <a:ext cx="3277772" cy="98473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Квадратные уравнения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ru-RU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𝑏𝑥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>
                <a:extLst>
                  <a:ext uri="{FF2B5EF4-FFF2-40B4-BE49-F238E27FC236}">
                    <a16:creationId xmlns:a16="http://schemas.microsoft.com/office/drawing/2014/main" id="{B0A4E468-ACD2-4FB8-8272-1926A923A0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928" y="2936630"/>
                <a:ext cx="3277772" cy="9847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7E26D75-D6D4-4C0F-9778-306795EE5316}"/>
              </a:ext>
            </a:extLst>
          </p:cNvPr>
          <p:cNvSpPr/>
          <p:nvPr/>
        </p:nvSpPr>
        <p:spPr>
          <a:xfrm>
            <a:off x="717452" y="330590"/>
            <a:ext cx="1983545" cy="1252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Полные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1ADEFBA-D681-47F9-932E-D9CA60CACE3C}"/>
              </a:ext>
            </a:extLst>
          </p:cNvPr>
          <p:cNvSpPr/>
          <p:nvPr/>
        </p:nvSpPr>
        <p:spPr>
          <a:xfrm>
            <a:off x="7746608" y="281352"/>
            <a:ext cx="2710376" cy="1350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Неполные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B62F8C9F-E00A-4064-985C-99EFAA5F88E3}"/>
                  </a:ext>
                </a:extLst>
              </p:cNvPr>
              <p:cNvSpPr/>
              <p:nvPr/>
            </p:nvSpPr>
            <p:spPr>
              <a:xfrm>
                <a:off x="427892" y="5162843"/>
                <a:ext cx="1983545" cy="136456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Приведенные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  <a:p>
                <a:pPr algn="ctr"/>
                <a:endParaRPr lang="ru-RU" dirty="0"/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B62F8C9F-E00A-4064-985C-99EFAA5F88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892" y="5162843"/>
                <a:ext cx="1983545" cy="13645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ADBA0A5C-3076-4C84-9379-76F19AAB5C48}"/>
                  </a:ext>
                </a:extLst>
              </p:cNvPr>
              <p:cNvSpPr/>
              <p:nvPr/>
            </p:nvSpPr>
            <p:spPr>
              <a:xfrm>
                <a:off x="6335150" y="4916658"/>
                <a:ext cx="2429022" cy="161778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/>
                  <a:t>Неприведенное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ADBA0A5C-3076-4C84-9379-76F19AAB5C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150" y="4916658"/>
                <a:ext cx="2429022" cy="16177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D0C33133-AF83-49CF-BAB5-228C9EDCC1A0}"/>
              </a:ext>
            </a:extLst>
          </p:cNvPr>
          <p:cNvCxnSpPr/>
          <p:nvPr/>
        </p:nvCxnSpPr>
        <p:spPr>
          <a:xfrm flipH="1" flipV="1">
            <a:off x="2082018" y="1758462"/>
            <a:ext cx="787791" cy="10269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A1EFFDFD-6850-49CD-97CF-7370CABBF2CF}"/>
              </a:ext>
            </a:extLst>
          </p:cNvPr>
          <p:cNvCxnSpPr/>
          <p:nvPr/>
        </p:nvCxnSpPr>
        <p:spPr>
          <a:xfrm flipH="1">
            <a:off x="1209822" y="4028635"/>
            <a:ext cx="1201615" cy="888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9F907BAD-9C46-4EC7-A83A-1EFFCCAC6ADF}"/>
              </a:ext>
            </a:extLst>
          </p:cNvPr>
          <p:cNvCxnSpPr>
            <a:cxnSpLocks/>
          </p:cNvCxnSpPr>
          <p:nvPr/>
        </p:nvCxnSpPr>
        <p:spPr>
          <a:xfrm flipV="1">
            <a:off x="4937760" y="1005839"/>
            <a:ext cx="2363372" cy="177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BB3BFE76-1F40-4255-A23A-BDD8A751CD41}"/>
              </a:ext>
            </a:extLst>
          </p:cNvPr>
          <p:cNvCxnSpPr/>
          <p:nvPr/>
        </p:nvCxnSpPr>
        <p:spPr>
          <a:xfrm>
            <a:off x="4783015" y="4072596"/>
            <a:ext cx="2222696" cy="710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: скругленные углы 19">
                <a:extLst>
                  <a:ext uri="{FF2B5EF4-FFF2-40B4-BE49-F238E27FC236}">
                    <a16:creationId xmlns:a16="http://schemas.microsoft.com/office/drawing/2014/main" id="{1A0F31E4-4B8D-481A-8249-CD504A90BEC1}"/>
                  </a:ext>
                </a:extLst>
              </p:cNvPr>
              <p:cNvSpPr/>
              <p:nvPr/>
            </p:nvSpPr>
            <p:spPr>
              <a:xfrm>
                <a:off x="7032088" y="2785403"/>
                <a:ext cx="1266092" cy="1350499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Прямоугольник: скругленные углы 19">
                <a:extLst>
                  <a:ext uri="{FF2B5EF4-FFF2-40B4-BE49-F238E27FC236}">
                    <a16:creationId xmlns:a16="http://schemas.microsoft.com/office/drawing/2014/main" id="{1A0F31E4-4B8D-481A-8249-CD504A90BE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088" y="2785403"/>
                <a:ext cx="1266092" cy="1350499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: скругленные углы 20">
                <a:extLst>
                  <a:ext uri="{FF2B5EF4-FFF2-40B4-BE49-F238E27FC236}">
                    <a16:creationId xmlns:a16="http://schemas.microsoft.com/office/drawing/2014/main" id="{8C867AB8-06E8-4916-B7AA-4080CE340C27}"/>
                  </a:ext>
                </a:extLst>
              </p:cNvPr>
              <p:cNvSpPr/>
              <p:nvPr/>
            </p:nvSpPr>
            <p:spPr>
              <a:xfrm>
                <a:off x="9001565" y="2759025"/>
                <a:ext cx="1214510" cy="140325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Прямоугольник: скругленные углы 20">
                <a:extLst>
                  <a:ext uri="{FF2B5EF4-FFF2-40B4-BE49-F238E27FC236}">
                    <a16:creationId xmlns:a16="http://schemas.microsoft.com/office/drawing/2014/main" id="{8C867AB8-06E8-4916-B7AA-4080CE340C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1565" y="2759025"/>
                <a:ext cx="1214510" cy="1403254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: скругленные углы 21">
                <a:extLst>
                  <a:ext uri="{FF2B5EF4-FFF2-40B4-BE49-F238E27FC236}">
                    <a16:creationId xmlns:a16="http://schemas.microsoft.com/office/drawing/2014/main" id="{BA3646AD-9988-4222-A341-2D4B83CF315D}"/>
                  </a:ext>
                </a:extLst>
              </p:cNvPr>
              <p:cNvSpPr/>
              <p:nvPr/>
            </p:nvSpPr>
            <p:spPr>
              <a:xfrm>
                <a:off x="10842675" y="2785403"/>
                <a:ext cx="1214510" cy="1403254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ru-RU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Прямоугольник: скругленные углы 21">
                <a:extLst>
                  <a:ext uri="{FF2B5EF4-FFF2-40B4-BE49-F238E27FC236}">
                    <a16:creationId xmlns:a16="http://schemas.microsoft.com/office/drawing/2014/main" id="{BA3646AD-9988-4222-A341-2D4B83CF31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42675" y="2785403"/>
                <a:ext cx="1214510" cy="1403254"/>
              </a:xfrm>
              <a:prstGeom prst="round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3BF3F76A-AE58-48AA-B7B4-6D0886B7833F}"/>
              </a:ext>
            </a:extLst>
          </p:cNvPr>
          <p:cNvCxnSpPr/>
          <p:nvPr/>
        </p:nvCxnSpPr>
        <p:spPr>
          <a:xfrm flipH="1">
            <a:off x="7746608" y="1895621"/>
            <a:ext cx="296010" cy="622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>
            <a:extLst>
              <a:ext uri="{FF2B5EF4-FFF2-40B4-BE49-F238E27FC236}">
                <a16:creationId xmlns:a16="http://schemas.microsoft.com/office/drawing/2014/main" id="{9F871A9E-65D0-431D-9053-01EF03EFB372}"/>
              </a:ext>
            </a:extLst>
          </p:cNvPr>
          <p:cNvCxnSpPr/>
          <p:nvPr/>
        </p:nvCxnSpPr>
        <p:spPr>
          <a:xfrm>
            <a:off x="9537895" y="1884190"/>
            <a:ext cx="70925" cy="690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40FE4CF6-1C62-41BE-BE77-0EA689D8C274}"/>
              </a:ext>
            </a:extLst>
          </p:cNvPr>
          <p:cNvCxnSpPr/>
          <p:nvPr/>
        </p:nvCxnSpPr>
        <p:spPr>
          <a:xfrm>
            <a:off x="10719582" y="1895621"/>
            <a:ext cx="634218" cy="622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83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Объект 3">
                <a:extLst>
                  <a:ext uri="{FF2B5EF4-FFF2-40B4-BE49-F238E27FC236}">
                    <a16:creationId xmlns:a16="http://schemas.microsoft.com/office/drawing/2014/main" id="{C1A3D5A6-EB90-4152-9725-31CFDC6DBC5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46250445"/>
                  </p:ext>
                </p:extLst>
              </p:nvPr>
            </p:nvGraphicFramePr>
            <p:xfrm>
              <a:off x="1661628" y="1583258"/>
              <a:ext cx="8280919" cy="395941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5283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040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0314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4972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9571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807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Уравнения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Полное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Неполное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Приведенное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Неприведенное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8066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2х</m:t>
                                    </m:r>
                                  </m:e>
                                  <m:sup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20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+3х+1=0</m:t>
                                </m:r>
                              </m:oMath>
                            </m:oMathPara>
                          </a14:m>
                          <a:endParaRPr lang="ru-RU" sz="2000" dirty="0">
                            <a:solidFill>
                              <a:schemeClr val="tx1"/>
                            </a:solidFill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endParaRPr lang="ru-RU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3737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25=26х−</m:t>
                                </m:r>
                                <m:sSup>
                                  <m:sSupPr>
                                    <m:ctrlPr>
                                      <a:rPr lang="ru-RU" sz="2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4283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                       </a:t>
                          </a:r>
                          <a:r>
                            <a:rPr lang="ru-RU" sz="2000" dirty="0">
                              <a:solidFill>
                                <a:schemeClr val="tx1"/>
                              </a:solidFill>
                              <a:effectLst/>
                            </a:rPr>
                            <a:t> 6х=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00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0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200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37379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200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299</m:t>
                                </m:r>
                                <m:sSup>
                                  <m:sSupPr>
                                    <m:ctrlPr>
                                      <a:rPr lang="ru-RU" sz="2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20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+100х=500−101</m:t>
                                </m:r>
                                <m:sSup>
                                  <m:sSupPr>
                                    <m:ctrlPr>
                                      <a:rPr lang="ru-RU" sz="200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х</m:t>
                                    </m:r>
                                  </m:e>
                                  <m:sup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02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20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х−5=−х</m:t>
                                    </m:r>
                                  </m:e>
                                  <m:sup>
                                    <m:r>
                                      <a:rPr lang="ru-RU" sz="200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ru-RU" sz="200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−25</m:t>
                                </m:r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Объект 3">
                <a:extLst>
                  <a:ext uri="{FF2B5EF4-FFF2-40B4-BE49-F238E27FC236}">
                    <a16:creationId xmlns:a16="http://schemas.microsoft.com/office/drawing/2014/main" id="{C1A3D5A6-EB90-4152-9725-31CFDC6DBC5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46250445"/>
                  </p:ext>
                </p:extLst>
              </p:nvPr>
            </p:nvGraphicFramePr>
            <p:xfrm>
              <a:off x="1661628" y="1583258"/>
              <a:ext cx="8280919" cy="395941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352832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1040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0314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49727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9571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80712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Уравнения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Полное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Неполное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Приведенное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800">
                              <a:effectLst/>
                            </a:rPr>
                            <a:t>Неприведенное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8066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73" t="-123214" r="-135579" b="-364286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endParaRPr lang="ru-RU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3737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73" t="-240385" r="-135579" b="-292308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4283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73" t="-361224" r="-135579" b="-210204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3737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73" t="-430476" r="-135579" b="-9619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0259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73" t="-562626" r="-135579" b="-2020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>
                              <a:effectLst/>
                            </a:rPr>
                            <a:t> </a:t>
                          </a:r>
                          <a:endParaRPr lang="ru-RU" sz="11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Palatino Linotype"/>
                            </a:defRPr>
                          </a:lvl9pPr>
                        </a:lstStyle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1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F81BD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E7267D74-8C45-434B-90B3-321C750BE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33787"/>
              </p:ext>
            </p:extLst>
          </p:nvPr>
        </p:nvGraphicFramePr>
        <p:xfrm>
          <a:off x="5550060" y="2447354"/>
          <a:ext cx="496312" cy="579120"/>
        </p:xfrm>
        <a:graphic>
          <a:graphicData uri="http://schemas.openxmlformats.org/drawingml/2006/table">
            <a:tbl>
              <a:tblPr firstRow="1" bandRow="1"/>
              <a:tblGrid>
                <a:gridCol w="496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Palatino Linotype"/>
                        </a:defRPr>
                      </a:lvl9pPr>
                    </a:lstStyle>
                    <a:p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+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" name="Picture 10">
            <a:extLst>
              <a:ext uri="{FF2B5EF4-FFF2-40B4-BE49-F238E27FC236}">
                <a16:creationId xmlns:a16="http://schemas.microsoft.com/office/drawing/2014/main" id="{57148EA8-1251-41D2-9462-FB821B60E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444" y="2375346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7C811A50-385E-4F21-9D87-A586DBDA8F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164" y="3671490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2">
            <a:extLst>
              <a:ext uri="{FF2B5EF4-FFF2-40B4-BE49-F238E27FC236}">
                <a16:creationId xmlns:a16="http://schemas.microsoft.com/office/drawing/2014/main" id="{D8588029-0263-41FC-8583-F509597EA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867" y="3639436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3">
            <a:extLst>
              <a:ext uri="{FF2B5EF4-FFF2-40B4-BE49-F238E27FC236}">
                <a16:creationId xmlns:a16="http://schemas.microsoft.com/office/drawing/2014/main" id="{67D43211-6B1E-4E4A-99CE-8F3B854B6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092" y="3097262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4">
            <a:extLst>
              <a:ext uri="{FF2B5EF4-FFF2-40B4-BE49-F238E27FC236}">
                <a16:creationId xmlns:a16="http://schemas.microsoft.com/office/drawing/2014/main" id="{5A23CA18-63AC-46CF-B3D4-F4C3D4686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319" y="2998303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5">
            <a:extLst>
              <a:ext uri="{FF2B5EF4-FFF2-40B4-BE49-F238E27FC236}">
                <a16:creationId xmlns:a16="http://schemas.microsoft.com/office/drawing/2014/main" id="{9A26C078-79D0-494C-8C5A-147F142F7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98" y="4247554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6">
            <a:extLst>
              <a:ext uri="{FF2B5EF4-FFF2-40B4-BE49-F238E27FC236}">
                <a16:creationId xmlns:a16="http://schemas.microsoft.com/office/drawing/2014/main" id="{8D2EEE93-CAF7-4ECD-AA38-8EC6183D3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6444" y="4247554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7">
            <a:extLst>
              <a:ext uri="{FF2B5EF4-FFF2-40B4-BE49-F238E27FC236}">
                <a16:creationId xmlns:a16="http://schemas.microsoft.com/office/drawing/2014/main" id="{F1BA17B1-FC4A-4D01-A53C-D62B105B9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098" y="4895626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8">
            <a:extLst>
              <a:ext uri="{FF2B5EF4-FFF2-40B4-BE49-F238E27FC236}">
                <a16:creationId xmlns:a16="http://schemas.microsoft.com/office/drawing/2014/main" id="{9463C11D-E1BA-4A1C-B6B0-FCBEA8BEC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316" y="4895625"/>
            <a:ext cx="506413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50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AF22A-21F2-4154-9B73-87116E427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F1AF880-4A36-4554-AD7A-66341EB9EE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252" y="621872"/>
            <a:ext cx="10312791" cy="5614255"/>
          </a:xfrm>
          <a:prstGeom prst="rect">
            <a:avLst/>
          </a:prstGeom>
        </p:spPr>
      </p:pic>
      <p:sp>
        <p:nvSpPr>
          <p:cNvPr id="4" name="Объект 2">
            <a:extLst>
              <a:ext uri="{FF2B5EF4-FFF2-40B4-BE49-F238E27FC236}">
                <a16:creationId xmlns:a16="http://schemas.microsoft.com/office/drawing/2014/main" id="{E6D363A8-3723-4D28-91B0-0A119BC79219}"/>
              </a:ext>
            </a:extLst>
          </p:cNvPr>
          <p:cNvSpPr txBox="1">
            <a:spLocks/>
          </p:cNvSpPr>
          <p:nvPr/>
        </p:nvSpPr>
        <p:spPr>
          <a:xfrm>
            <a:off x="2593875" y="365126"/>
            <a:ext cx="5874876" cy="1572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u="sng" dirty="0" err="1">
                <a:solidFill>
                  <a:srgbClr val="FF0000"/>
                </a:solidFill>
                <a:highlight>
                  <a:srgbClr val="FFFF00"/>
                </a:highlight>
                <a:latin typeface="Arial Black" panose="020B0A04020102020204" pitchFamily="34" charset="0"/>
              </a:rPr>
              <a:t>физминутка</a:t>
            </a:r>
            <a:endParaRPr lang="ru-RU" u="sng" dirty="0">
              <a:solidFill>
                <a:srgbClr val="FF0000"/>
              </a:solidFill>
              <a:highlight>
                <a:srgbClr val="FFFF00"/>
              </a:highligh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389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20BCB0-610D-453B-B968-5A860E6A5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Задание 9 из ОГЭ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AD634B-4F21-4368-AC4C-481057650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Для выполнения задания 9 необходимо уметь решать уравнения, неравенства и их системы.</a:t>
            </a:r>
          </a:p>
          <a:p>
            <a:pPr marL="0" indent="0">
              <a:buNone/>
            </a:pPr>
            <a:r>
              <a:rPr lang="ru-RU" dirty="0"/>
              <a:t>Виды заданий на данной позиции в </a:t>
            </a:r>
            <a:r>
              <a:rPr lang="ru-RU" dirty="0" err="1"/>
              <a:t>КИМах</a:t>
            </a:r>
            <a:endParaRPr lang="ru-RU" dirty="0"/>
          </a:p>
          <a:p>
            <a:pPr marL="0" indent="0">
              <a:buNone/>
            </a:pPr>
            <a:r>
              <a:rPr lang="ru-RU" dirty="0">
                <a:sym typeface="Wingdings" panose="05000000000000000000" pitchFamily="2" charset="2"/>
              </a:rPr>
              <a:t></a:t>
            </a:r>
            <a:r>
              <a:rPr lang="ru-RU" dirty="0"/>
              <a:t> -Линейные уравнения</a:t>
            </a:r>
          </a:p>
          <a:p>
            <a:pPr marL="0" indent="0">
              <a:buNone/>
            </a:pPr>
            <a:r>
              <a:rPr lang="ru-RU" dirty="0">
                <a:sym typeface="Wingdings" panose="05000000000000000000" pitchFamily="2" charset="2"/>
              </a:rPr>
              <a:t></a:t>
            </a:r>
            <a:r>
              <a:rPr lang="ru-RU" dirty="0"/>
              <a:t>- Квадратные уравнения</a:t>
            </a:r>
          </a:p>
          <a:p>
            <a:pPr marL="0" indent="0">
              <a:buNone/>
            </a:pPr>
            <a:r>
              <a:rPr lang="ru-RU" dirty="0">
                <a:sym typeface="Wingdings" panose="05000000000000000000" pitchFamily="2" charset="2"/>
              </a:rPr>
              <a:t></a:t>
            </a:r>
            <a:r>
              <a:rPr lang="ru-RU" dirty="0"/>
              <a:t>- Рациональные уравнения</a:t>
            </a:r>
          </a:p>
          <a:p>
            <a:pPr marL="0" indent="0">
              <a:buNone/>
            </a:pPr>
            <a:r>
              <a:rPr lang="ru-RU" dirty="0">
                <a:sym typeface="Wingdings" panose="05000000000000000000" pitchFamily="2" charset="2"/>
              </a:rPr>
              <a:t></a:t>
            </a:r>
            <a:r>
              <a:rPr lang="ru-RU" dirty="0"/>
              <a:t>- Системы уравнений</a:t>
            </a:r>
          </a:p>
          <a:p>
            <a:pPr marL="0" indent="0">
              <a:buNone/>
            </a:pPr>
            <a:r>
              <a:rPr lang="ru-RU" dirty="0">
                <a:sym typeface="Wingdings" panose="05000000000000000000" pitchFamily="2" charset="2"/>
              </a:rPr>
              <a:t></a:t>
            </a:r>
            <a:r>
              <a:rPr lang="ru-RU" dirty="0"/>
              <a:t>- Системы неравенств</a:t>
            </a:r>
          </a:p>
          <a:p>
            <a:pPr marL="0" indent="0">
              <a:buNone/>
            </a:pPr>
            <a:r>
              <a:rPr lang="ru-RU" dirty="0"/>
              <a:t>Оценивается в 1 бал.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282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3E43DE9-867D-428B-B82D-43A86BCBE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9501" y="4120295"/>
            <a:ext cx="6191250" cy="3400425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1D78860-A409-4DB6-B11A-86160293CB8B}"/>
              </a:ext>
            </a:extLst>
          </p:cNvPr>
          <p:cNvSpPr/>
          <p:nvPr/>
        </p:nvSpPr>
        <p:spPr>
          <a:xfrm>
            <a:off x="838200" y="365125"/>
            <a:ext cx="10515599" cy="5263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Участок, который мы будем копать, имеет форму прямоугольника, длина которого на 6 м больше ширины. Площадь участка 135 м</a:t>
            </a:r>
            <a:r>
              <a:rPr lang="ru-RU" sz="48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.Нужно  найти размеры </a:t>
            </a:r>
          </a:p>
          <a:p>
            <a:pPr marL="450215"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участка.</a:t>
            </a:r>
            <a:endParaRPr lang="ru-RU" sz="4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473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1A84F6-B4D8-44AC-A9F8-53E3E67E2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Продолжи фразу</a:t>
            </a:r>
            <a:r>
              <a:rPr lang="ru-RU" dirty="0">
                <a:sym typeface="Wingdings" panose="05000000000000000000" pitchFamily="2" charset="2"/>
              </a:rPr>
              <a:t>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026F1C-B61C-431B-A66B-179C3F69AE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FE60600-A553-43D3-BADC-798E674BA17A}"/>
              </a:ext>
            </a:extLst>
          </p:cNvPr>
          <p:cNvSpPr/>
          <p:nvPr/>
        </p:nvSpPr>
        <p:spPr>
          <a:xfrm>
            <a:off x="1812387" y="1825625"/>
            <a:ext cx="8285871" cy="4020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уроке я работал…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Своей работой на уроке я …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для меня показался…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урок я…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Мое настроение…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урока мне был…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Больше всего мне понравилось…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590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226</Words>
  <Application>Microsoft Office PowerPoint</Application>
  <PresentationFormat>Широкоэкранный</PresentationFormat>
  <Paragraphs>57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Cambria Math</vt:lpstr>
      <vt:lpstr>Palatino Linotype</vt:lpstr>
      <vt:lpstr>Times New Roman</vt:lpstr>
      <vt:lpstr>Wingdings</vt:lpstr>
      <vt:lpstr>Тема Office</vt:lpstr>
      <vt:lpstr>«Кто ничего не замечает, тот ничего не изучает, Кто ничего не изучает, тот вечно хнычет и скучает».  </vt:lpstr>
      <vt:lpstr>Презентация PowerPoint</vt:lpstr>
      <vt:lpstr>Педагогика</vt:lpstr>
      <vt:lpstr>Презентация PowerPoint</vt:lpstr>
      <vt:lpstr>Презентация PowerPoint</vt:lpstr>
      <vt:lpstr>Презентация PowerPoint</vt:lpstr>
      <vt:lpstr>Задание 9 из ОГЭ</vt:lpstr>
      <vt:lpstr>Презентация PowerPoint</vt:lpstr>
      <vt:lpstr>Продолжи фразу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«Кто ничего не замечает, тот ничего не изучает, Кто ничего не изучает, тот вечно хнычет и скучает».  </dc:title>
  <dc:creator>Professional</dc:creator>
  <cp:lastModifiedBy>Professional</cp:lastModifiedBy>
  <cp:revision>12</cp:revision>
  <dcterms:created xsi:type="dcterms:W3CDTF">2023-01-24T03:18:37Z</dcterms:created>
  <dcterms:modified xsi:type="dcterms:W3CDTF">2023-01-27T03:46:20Z</dcterms:modified>
</cp:coreProperties>
</file>