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19.12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</p:sldMasterIdLst>
  <p:sldIdLst>
    <p:sldId id="267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9144000" cy="6858000"/>
  <p:custDataLst>
    <p:tags r:id="rId1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8028800" cy="780288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tags" Target="tags/tag1.xml" /><Relationship Id="rId14" Type="http://schemas.openxmlformats.org/officeDocument/2006/relationships/presProps" Target="presProps.xml" /><Relationship Id="rId15" Type="http://schemas.openxmlformats.org/officeDocument/2006/relationships/viewProps" Target="viewProps.xml" /><Relationship Id="rId16" Type="http://schemas.openxmlformats.org/officeDocument/2006/relationships/theme" Target="theme/theme1.xml" /><Relationship Id="rId17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jpeg" /><Relationship Id="rId2" Type="http://schemas.openxmlformats.org/officeDocument/2006/relationships/image" Target="../media/image2.png" /><Relationship Id="rId3" Type="http://schemas.openxmlformats.org/officeDocument/2006/relationships/image" Target="../media/image3.png" /><Relationship Id="rId4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1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1/31/2023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6" name="bg object 16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14509"/>
            <a:ext cx="9143953" cy="6843487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2"/>
          <a:stretch>
            <a:fillRect/>
          </a:stretch>
        </p:blipFill>
        <p:spPr>
          <a:xfrm>
            <a:off x="2278379" y="1565147"/>
            <a:ext cx="4117848" cy="1763267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3"/>
          <a:stretch>
            <a:fillRect/>
          </a:stretch>
        </p:blipFill>
        <p:spPr>
          <a:xfrm>
            <a:off x="3459479" y="2570987"/>
            <a:ext cx="1755648" cy="176326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1/31/2023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1/31/2023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image" Target="../media/image1.jpeg" /><Relationship Id="rId5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6" name="bg object 16"/>
          <p:cNvPicPr/>
          <p:nvPr/>
        </p:nvPicPr>
        <p:blipFill>
          <a:blip r:embed="rId4"/>
          <a:stretch>
            <a:fillRect/>
          </a:stretch>
        </p:blipFill>
        <p:spPr>
          <a:xfrm>
            <a:off x="0" y="14509"/>
            <a:ext cx="9143953" cy="6843487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978204" y="787095"/>
            <a:ext cx="5981700" cy="7575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880363" y="1743455"/>
            <a:ext cx="7306945" cy="20942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1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1/31/2023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4" r:id="rId2"/>
    <p:sldLayoutId id="2147483665" r:id="rId3"/>
  </p:sldLayoutIdLst>
  <p:transition/>
  <p:timing/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4.jpe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5.jpeg" /><Relationship Id="rId3" Type="http://schemas.openxmlformats.org/officeDocument/2006/relationships/image" Target="../media/image16.png" /><Relationship Id="rId4" Type="http://schemas.openxmlformats.org/officeDocument/2006/relationships/image" Target="../media/image17.jpe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jpe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jpeg" /><Relationship Id="rId3" Type="http://schemas.openxmlformats.org/officeDocument/2006/relationships/image" Target="../media/image6.png" /><Relationship Id="rId4" Type="http://schemas.openxmlformats.org/officeDocument/2006/relationships/image" Target="../media/image7.jpe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jpeg" /><Relationship Id="rId3" Type="http://schemas.openxmlformats.org/officeDocument/2006/relationships/image" Target="../media/image8.png" /><Relationship Id="rId4" Type="http://schemas.openxmlformats.org/officeDocument/2006/relationships/image" Target="../media/image9.jpe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image" Target="../media/image5.jpeg" /><Relationship Id="rId3" Type="http://schemas.openxmlformats.org/officeDocument/2006/relationships/image" Target="../media/image10.png" /><Relationship Id="rId4" Type="http://schemas.openxmlformats.org/officeDocument/2006/relationships/image" Target="../media/image11.jpe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jpe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jpe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jpeg" /><Relationship Id="rId3" Type="http://schemas.openxmlformats.org/officeDocument/2006/relationships/image" Target="../media/image12.png" /><Relationship Id="rId4" Type="http://schemas.openxmlformats.org/officeDocument/2006/relationships/image" Target="../media/image13.jpe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jpe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jpeg" /><Relationship Id="rId3" Type="http://schemas.openxmlformats.org/officeDocument/2006/relationships/image" Target="../media/image14.png" /><Relationship Id="rId4" Type="http://schemas.openxmlformats.org/officeDocument/2006/relationships/image" Target="../media/image15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 descr="группа-счастливый-привлечь-детей-счастливое-drawingillustration-1664389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81000" y="1371600"/>
            <a:ext cx="6934200" cy="31162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5430" marR="255904" algn="ctr">
              <a:lnSpc>
                <a:spcPct val="100000"/>
              </a:lnSpc>
              <a:spcBef>
                <a:spcPts val="2055"/>
              </a:spcBef>
            </a:pPr>
            <a:r>
              <a:rPr lang="ru-RU" sz="3200" b="1" i="1" spc="-25" smtClean="0">
                <a:solidFill>
                  <a:srgbClr val="C00000"/>
                </a:solidFill>
                <a:latin typeface="Times New Roman"/>
                <a:cs typeface="Times New Roman"/>
              </a:rPr>
              <a:t>Коммуникативные</a:t>
            </a:r>
            <a:r>
              <a:rPr lang="ru-RU" sz="3200" b="1" i="1" spc="-45" smtClean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lang="ru-RU" sz="3200" b="1" i="1" smtClean="0">
                <a:solidFill>
                  <a:srgbClr val="C00000"/>
                </a:solidFill>
                <a:latin typeface="Times New Roman"/>
                <a:cs typeface="Times New Roman"/>
              </a:rPr>
              <a:t>танцы – игры в социально – личностном развитии </a:t>
            </a:r>
            <a:r>
              <a:rPr lang="ru-RU" sz="3200" b="1" i="1" spc="-785" smtClean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lang="ru-RU" sz="3200" b="1" i="1" spc="-30" smtClean="0">
                <a:solidFill>
                  <a:srgbClr val="C00000"/>
                </a:solidFill>
                <a:latin typeface="Times New Roman"/>
                <a:cs typeface="Times New Roman"/>
              </a:rPr>
              <a:t>дошкольников.</a:t>
            </a:r>
          </a:p>
          <a:p>
            <a:pPr marL="265430" marR="255904" algn="r">
              <a:lnSpc>
                <a:spcPct val="100000"/>
              </a:lnSpc>
              <a:spcBef>
                <a:spcPts val="2055"/>
              </a:spcBef>
            </a:pPr>
            <a:r>
              <a:rPr lang="ru-RU" sz="1600" i="1" spc="-30" smtClean="0">
                <a:solidFill>
                  <a:srgbClr val="C00000"/>
                </a:solidFill>
                <a:latin typeface="Times New Roman"/>
                <a:cs typeface="Times New Roman"/>
              </a:rPr>
              <a:t>Музыкальные руководители:</a:t>
            </a:r>
          </a:p>
          <a:p>
            <a:pPr marL="265430" marR="255904" algn="r">
              <a:lnSpc>
                <a:spcPct val="100000"/>
              </a:lnSpc>
              <a:spcBef>
                <a:spcPts val="2055"/>
              </a:spcBef>
            </a:pPr>
            <a:r>
              <a:rPr lang="ru-RU" sz="1600" i="1" spc="-30" err="1" smtClean="0">
                <a:solidFill>
                  <a:srgbClr val="C00000"/>
                </a:solidFill>
                <a:latin typeface="Times New Roman"/>
                <a:cs typeface="Times New Roman"/>
              </a:rPr>
              <a:t>Панкрашкина И.О. , Сафроновская Е.А</a:t>
            </a:r>
          </a:p>
          <a:p>
            <a:pPr marL="265430" marR="255904" algn="r">
              <a:lnSpc>
                <a:spcPct val="100000"/>
              </a:lnSpc>
              <a:spcBef>
                <a:spcPts val="2055"/>
              </a:spcBef>
            </a:pPr>
            <a:endParaRPr lang="ru-RU" sz="1600" i="1" spc="-30" smtClean="0">
              <a:solidFill>
                <a:srgbClr val="C00000"/>
              </a:solidFill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Рисунок 3" descr="1613466715_44-p-fon-dlya-prezentatsii-delovoi-stil-detskii-5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object 2"/>
          <p:cNvPicPr/>
          <p:nvPr/>
        </p:nvPicPr>
        <p:blipFill>
          <a:blip r:embed="rId3"/>
          <a:stretch>
            <a:fillRect/>
          </a:stretch>
        </p:blipFill>
        <p:spPr>
          <a:xfrm>
            <a:off x="5257800" y="3276600"/>
            <a:ext cx="3581399" cy="3069336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457200" y="609600"/>
            <a:ext cx="8153400" cy="51244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2720" marR="5080" algn="just">
              <a:lnSpc>
                <a:spcPct val="100000"/>
              </a:lnSpc>
              <a:spcBef>
                <a:spcPts val="100"/>
              </a:spcBef>
            </a:pPr>
            <a:r>
              <a:rPr lang="en-US" sz="2400" spc="-40" smtClean="0">
                <a:latin typeface="Times New Roman"/>
                <a:cs typeface="Times New Roman"/>
              </a:rPr>
              <a:t>                </a:t>
            </a:r>
          </a:p>
          <a:p>
            <a:pPr marL="172720" marR="5080" algn="just">
              <a:lnSpc>
                <a:spcPct val="100000"/>
              </a:lnSpc>
              <a:spcBef>
                <a:spcPts val="100"/>
              </a:spcBef>
            </a:pPr>
            <a:r>
              <a:rPr lang="en-US" sz="2400" spc="-40" smtClean="0">
                <a:latin typeface="Times New Roman"/>
                <a:cs typeface="Times New Roman"/>
              </a:rPr>
              <a:t>               </a:t>
            </a:r>
            <a:r>
              <a:rPr sz="2400" spc="-40" err="1" smtClean="0">
                <a:latin typeface="Times New Roman"/>
                <a:cs typeface="Times New Roman"/>
              </a:rPr>
              <a:t>Такой</a:t>
            </a:r>
            <a:r>
              <a:rPr sz="2400" spc="-35" smtClean="0">
                <a:latin typeface="Times New Roman"/>
                <a:cs typeface="Times New Roman"/>
              </a:rPr>
              <a:t> </a:t>
            </a:r>
            <a:r>
              <a:rPr sz="2400" spc="-5">
                <a:latin typeface="Times New Roman"/>
                <a:cs typeface="Times New Roman"/>
              </a:rPr>
              <a:t>вид</a:t>
            </a:r>
            <a:r>
              <a:rPr sz="2400">
                <a:latin typeface="Times New Roman"/>
                <a:cs typeface="Times New Roman"/>
              </a:rPr>
              <a:t> </a:t>
            </a:r>
            <a:r>
              <a:rPr sz="2400" spc="5">
                <a:latin typeface="Times New Roman"/>
                <a:cs typeface="Times New Roman"/>
              </a:rPr>
              <a:t>деятельности</a:t>
            </a:r>
            <a:r>
              <a:rPr sz="2400" spc="10">
                <a:latin typeface="Times New Roman"/>
                <a:cs typeface="Times New Roman"/>
              </a:rPr>
              <a:t> </a:t>
            </a:r>
            <a:r>
              <a:rPr sz="2400" spc="-20">
                <a:latin typeface="Times New Roman"/>
                <a:cs typeface="Times New Roman"/>
              </a:rPr>
              <a:t>возможен</a:t>
            </a:r>
            <a:r>
              <a:rPr sz="2400" spc="-15">
                <a:latin typeface="Times New Roman"/>
                <a:cs typeface="Times New Roman"/>
              </a:rPr>
              <a:t> </a:t>
            </a:r>
            <a:r>
              <a:rPr sz="2400">
                <a:latin typeface="Times New Roman"/>
                <a:cs typeface="Times New Roman"/>
              </a:rPr>
              <a:t>там,</a:t>
            </a:r>
            <a:r>
              <a:rPr sz="2400" spc="5">
                <a:latin typeface="Times New Roman"/>
                <a:cs typeface="Times New Roman"/>
              </a:rPr>
              <a:t> </a:t>
            </a:r>
            <a:r>
              <a:rPr sz="2400" spc="-45">
                <a:latin typeface="Times New Roman"/>
                <a:cs typeface="Times New Roman"/>
              </a:rPr>
              <a:t>где</a:t>
            </a:r>
            <a:r>
              <a:rPr sz="2400" spc="-40">
                <a:latin typeface="Times New Roman"/>
                <a:cs typeface="Times New Roman"/>
              </a:rPr>
              <a:t> </a:t>
            </a:r>
            <a:r>
              <a:rPr sz="2400" err="1">
                <a:latin typeface="Times New Roman"/>
                <a:cs typeface="Times New Roman"/>
              </a:rPr>
              <a:t>все </a:t>
            </a:r>
            <a:r>
              <a:rPr sz="2400" spc="-585">
                <a:latin typeface="Times New Roman"/>
                <a:cs typeface="Times New Roman"/>
              </a:rPr>
              <a:t> </a:t>
            </a:r>
            <a:r>
              <a:rPr lang="en-US" sz="2400" spc="-585" smtClean="0">
                <a:latin typeface="Times New Roman"/>
                <a:cs typeface="Times New Roman"/>
              </a:rPr>
              <a:t>      </a:t>
            </a:r>
            <a:r>
              <a:rPr sz="2400" spc="-10" err="1" smtClean="0">
                <a:latin typeface="Times New Roman"/>
                <a:cs typeface="Times New Roman"/>
              </a:rPr>
              <a:t>присутствующие</a:t>
            </a:r>
            <a:r>
              <a:rPr sz="2400" spc="-5" smtClean="0">
                <a:latin typeface="Times New Roman"/>
                <a:cs typeface="Times New Roman"/>
              </a:rPr>
              <a:t> </a:t>
            </a:r>
            <a:r>
              <a:rPr sz="2400" spc="-10">
                <a:latin typeface="Times New Roman"/>
                <a:cs typeface="Times New Roman"/>
              </a:rPr>
              <a:t>являются</a:t>
            </a:r>
            <a:r>
              <a:rPr sz="2400" spc="-5">
                <a:latin typeface="Times New Roman"/>
                <a:cs typeface="Times New Roman"/>
              </a:rPr>
              <a:t> не</a:t>
            </a:r>
            <a:r>
              <a:rPr sz="2400">
                <a:latin typeface="Times New Roman"/>
                <a:cs typeface="Times New Roman"/>
              </a:rPr>
              <a:t> </a:t>
            </a:r>
            <a:r>
              <a:rPr sz="2400" spc="-35">
                <a:latin typeface="Times New Roman"/>
                <a:cs typeface="Times New Roman"/>
              </a:rPr>
              <a:t>только </a:t>
            </a:r>
            <a:r>
              <a:rPr sz="2400" spc="-30">
                <a:latin typeface="Times New Roman"/>
                <a:cs typeface="Times New Roman"/>
              </a:rPr>
              <a:t> </a:t>
            </a:r>
            <a:r>
              <a:rPr sz="2400" spc="-5">
                <a:latin typeface="Times New Roman"/>
                <a:cs typeface="Times New Roman"/>
              </a:rPr>
              <a:t>участниками,</a:t>
            </a:r>
            <a:r>
              <a:rPr sz="2400">
                <a:latin typeface="Times New Roman"/>
                <a:cs typeface="Times New Roman"/>
              </a:rPr>
              <a:t> </a:t>
            </a:r>
            <a:r>
              <a:rPr sz="2400" spc="-5">
                <a:latin typeface="Times New Roman"/>
                <a:cs typeface="Times New Roman"/>
              </a:rPr>
              <a:t>но</a:t>
            </a:r>
            <a:r>
              <a:rPr sz="2400">
                <a:latin typeface="Times New Roman"/>
                <a:cs typeface="Times New Roman"/>
              </a:rPr>
              <a:t> и</a:t>
            </a:r>
            <a:r>
              <a:rPr sz="2400" spc="5">
                <a:latin typeface="Times New Roman"/>
                <a:cs typeface="Times New Roman"/>
              </a:rPr>
              <a:t> </a:t>
            </a:r>
            <a:r>
              <a:rPr sz="2400" spc="-10">
                <a:latin typeface="Times New Roman"/>
                <a:cs typeface="Times New Roman"/>
              </a:rPr>
              <a:t>создателями</a:t>
            </a:r>
            <a:r>
              <a:rPr sz="2400" spc="-5">
                <a:latin typeface="Times New Roman"/>
                <a:cs typeface="Times New Roman"/>
              </a:rPr>
              <a:t> </a:t>
            </a:r>
            <a:r>
              <a:rPr sz="2400" spc="-10">
                <a:latin typeface="Times New Roman"/>
                <a:cs typeface="Times New Roman"/>
              </a:rPr>
              <a:t>танцевального </a:t>
            </a:r>
            <a:r>
              <a:rPr sz="2400" spc="-5">
                <a:latin typeface="Times New Roman"/>
                <a:cs typeface="Times New Roman"/>
              </a:rPr>
              <a:t> действия.</a:t>
            </a:r>
            <a:r>
              <a:rPr sz="2400">
                <a:latin typeface="Times New Roman"/>
                <a:cs typeface="Times New Roman"/>
              </a:rPr>
              <a:t> </a:t>
            </a:r>
            <a:r>
              <a:rPr sz="2400" spc="-10">
                <a:latin typeface="Times New Roman"/>
                <a:cs typeface="Times New Roman"/>
              </a:rPr>
              <a:t>Особенно</a:t>
            </a:r>
            <a:r>
              <a:rPr sz="2400" spc="-5">
                <a:latin typeface="Times New Roman"/>
                <a:cs typeface="Times New Roman"/>
              </a:rPr>
              <a:t> </a:t>
            </a:r>
            <a:r>
              <a:rPr sz="2400" spc="-15">
                <a:latin typeface="Times New Roman"/>
                <a:cs typeface="Times New Roman"/>
              </a:rPr>
              <a:t>актуально</a:t>
            </a:r>
            <a:r>
              <a:rPr sz="2400" spc="575">
                <a:latin typeface="Times New Roman"/>
                <a:cs typeface="Times New Roman"/>
              </a:rPr>
              <a:t> </a:t>
            </a:r>
            <a:r>
              <a:rPr sz="2400" spc="-15">
                <a:latin typeface="Times New Roman"/>
                <a:cs typeface="Times New Roman"/>
              </a:rPr>
              <a:t>это</a:t>
            </a:r>
            <a:r>
              <a:rPr sz="2400" spc="575">
                <a:latin typeface="Times New Roman"/>
                <a:cs typeface="Times New Roman"/>
              </a:rPr>
              <a:t> </a:t>
            </a:r>
            <a:r>
              <a:rPr sz="2400" spc="-5">
                <a:latin typeface="Times New Roman"/>
                <a:cs typeface="Times New Roman"/>
              </a:rPr>
              <a:t>при </a:t>
            </a:r>
            <a:r>
              <a:rPr sz="2400" spc="-585">
                <a:latin typeface="Times New Roman"/>
                <a:cs typeface="Times New Roman"/>
              </a:rPr>
              <a:t> </a:t>
            </a:r>
            <a:r>
              <a:rPr sz="2400" spc="-10">
                <a:latin typeface="Times New Roman"/>
                <a:cs typeface="Times New Roman"/>
              </a:rPr>
              <a:t>проведении</a:t>
            </a:r>
            <a:r>
              <a:rPr sz="2400" spc="-5">
                <a:latin typeface="Times New Roman"/>
                <a:cs typeface="Times New Roman"/>
              </a:rPr>
              <a:t> </a:t>
            </a:r>
            <a:r>
              <a:rPr sz="2400">
                <a:latin typeface="Times New Roman"/>
                <a:cs typeface="Times New Roman"/>
              </a:rPr>
              <a:t>совместных</a:t>
            </a:r>
            <a:r>
              <a:rPr sz="2400" spc="5">
                <a:latin typeface="Times New Roman"/>
                <a:cs typeface="Times New Roman"/>
              </a:rPr>
              <a:t> </a:t>
            </a:r>
            <a:r>
              <a:rPr sz="2400" spc="-20">
                <a:latin typeface="Times New Roman"/>
                <a:cs typeface="Times New Roman"/>
              </a:rPr>
              <a:t>праздников</a:t>
            </a:r>
            <a:r>
              <a:rPr sz="2400" spc="-15">
                <a:latin typeface="Times New Roman"/>
                <a:cs typeface="Times New Roman"/>
              </a:rPr>
              <a:t> </a:t>
            </a:r>
            <a:r>
              <a:rPr sz="2400">
                <a:latin typeface="Times New Roman"/>
                <a:cs typeface="Times New Roman"/>
              </a:rPr>
              <a:t>и </a:t>
            </a:r>
            <a:r>
              <a:rPr sz="2400" spc="5">
                <a:latin typeface="Times New Roman"/>
                <a:cs typeface="Times New Roman"/>
              </a:rPr>
              <a:t> </a:t>
            </a:r>
            <a:r>
              <a:rPr sz="2400" spc="-10">
                <a:latin typeface="Times New Roman"/>
                <a:cs typeface="Times New Roman"/>
              </a:rPr>
              <a:t>развлечений</a:t>
            </a:r>
            <a:r>
              <a:rPr sz="2400" spc="15">
                <a:latin typeface="Times New Roman"/>
                <a:cs typeface="Times New Roman"/>
              </a:rPr>
              <a:t> </a:t>
            </a:r>
            <a:r>
              <a:rPr sz="2400">
                <a:latin typeface="Times New Roman"/>
                <a:cs typeface="Times New Roman"/>
              </a:rPr>
              <a:t>для</a:t>
            </a:r>
            <a:r>
              <a:rPr sz="2400" spc="-10">
                <a:latin typeface="Times New Roman"/>
                <a:cs typeface="Times New Roman"/>
              </a:rPr>
              <a:t> </a:t>
            </a:r>
            <a:r>
              <a:rPr sz="2400">
                <a:latin typeface="Times New Roman"/>
                <a:cs typeface="Times New Roman"/>
              </a:rPr>
              <a:t>детей и</a:t>
            </a:r>
            <a:r>
              <a:rPr sz="2400" spc="-5">
                <a:latin typeface="Times New Roman"/>
                <a:cs typeface="Times New Roman"/>
              </a:rPr>
              <a:t> их</a:t>
            </a:r>
            <a:r>
              <a:rPr sz="2400">
                <a:latin typeface="Times New Roman"/>
                <a:cs typeface="Times New Roman"/>
              </a:rPr>
              <a:t> </a:t>
            </a:r>
            <a:r>
              <a:rPr sz="2400" spc="-10" err="1">
                <a:latin typeface="Times New Roman"/>
                <a:cs typeface="Times New Roman"/>
              </a:rPr>
              <a:t>родителей</a:t>
            </a:r>
            <a:r>
              <a:rPr sz="2400" spc="-10" smtClean="0"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  <a:p>
            <a:pPr marR="2606040">
              <a:lnSpc>
                <a:spcPts val="2580"/>
              </a:lnSpc>
            </a:pPr>
            <a:r>
              <a:rPr sz="2400" b="1">
                <a:latin typeface="Times New Roman"/>
                <a:cs typeface="Times New Roman"/>
              </a:rPr>
              <a:t>Общение</a:t>
            </a:r>
            <a:r>
              <a:rPr sz="2400" b="1" spc="-45">
                <a:latin typeface="Times New Roman"/>
                <a:cs typeface="Times New Roman"/>
              </a:rPr>
              <a:t> </a:t>
            </a:r>
            <a:r>
              <a:rPr sz="2400" b="1">
                <a:latin typeface="Times New Roman"/>
                <a:cs typeface="Times New Roman"/>
              </a:rPr>
              <a:t>и</a:t>
            </a:r>
            <a:r>
              <a:rPr sz="2400" b="1" spc="-25">
                <a:latin typeface="Times New Roman"/>
                <a:cs typeface="Times New Roman"/>
              </a:rPr>
              <a:t> </a:t>
            </a:r>
            <a:r>
              <a:rPr sz="2400" b="1" err="1" smtClean="0">
                <a:latin typeface="Times New Roman"/>
                <a:cs typeface="Times New Roman"/>
              </a:rPr>
              <a:t>опыт</a:t>
            </a:r>
            <a:r>
              <a:rPr lang="ru-RU" sz="2400">
                <a:latin typeface="Times New Roman"/>
                <a:cs typeface="Times New Roman"/>
              </a:rPr>
              <a:t> </a:t>
            </a:r>
            <a:r>
              <a:rPr sz="2400" b="1" spc="-10" err="1" smtClean="0">
                <a:latin typeface="Times New Roman"/>
                <a:cs typeface="Times New Roman"/>
              </a:rPr>
              <a:t>взаимодействия</a:t>
            </a:r>
            <a:r>
              <a:rPr sz="2400" b="1" spc="-20" smtClean="0">
                <a:latin typeface="Times New Roman"/>
                <a:cs typeface="Times New Roman"/>
              </a:rPr>
              <a:t> </a:t>
            </a:r>
            <a:r>
              <a:rPr sz="2400" b="1" err="1" smtClean="0">
                <a:latin typeface="Times New Roman"/>
                <a:cs typeface="Times New Roman"/>
              </a:rPr>
              <a:t>со</a:t>
            </a:r>
            <a:r>
              <a:rPr lang="ru-RU" sz="2400">
                <a:latin typeface="Times New Roman"/>
                <a:cs typeface="Times New Roman"/>
              </a:rPr>
              <a:t> </a:t>
            </a:r>
            <a:r>
              <a:rPr sz="2400" b="1" spc="-5" err="1" smtClean="0">
                <a:latin typeface="Times New Roman"/>
                <a:cs typeface="Times New Roman"/>
              </a:rPr>
              <a:t>сверстниками</a:t>
            </a:r>
            <a:r>
              <a:rPr sz="2400" b="1" smtClean="0">
                <a:latin typeface="Times New Roman"/>
                <a:cs typeface="Times New Roman"/>
              </a:rPr>
              <a:t> </a:t>
            </a:r>
            <a:r>
              <a:rPr sz="2400" b="1" spc="-15">
                <a:latin typeface="Times New Roman"/>
                <a:cs typeface="Times New Roman"/>
              </a:rPr>
              <a:t>очень</a:t>
            </a:r>
            <a:r>
              <a:rPr sz="2400" b="1" spc="-10">
                <a:latin typeface="Times New Roman"/>
                <a:cs typeface="Times New Roman"/>
              </a:rPr>
              <a:t> </a:t>
            </a:r>
            <a:r>
              <a:rPr sz="2400" b="1" spc="-5" err="1">
                <a:latin typeface="Times New Roman"/>
                <a:cs typeface="Times New Roman"/>
              </a:rPr>
              <a:t>важны </a:t>
            </a:r>
            <a:r>
              <a:rPr sz="2400" b="1">
                <a:latin typeface="Times New Roman"/>
                <a:cs typeface="Times New Roman"/>
              </a:rPr>
              <a:t> </a:t>
            </a:r>
            <a:endParaRPr lang="ru-RU" sz="2400" b="1" smtClean="0">
              <a:latin typeface="Times New Roman"/>
              <a:cs typeface="Times New Roman"/>
            </a:endParaRPr>
          </a:p>
          <a:p>
            <a:pPr marL="12700" marR="2620645" indent="1905">
              <a:lnSpc>
                <a:spcPct val="100000"/>
              </a:lnSpc>
            </a:pPr>
            <a:r>
              <a:rPr sz="2400" b="1" spc="-5" err="1" smtClean="0">
                <a:latin typeface="Times New Roman"/>
                <a:cs typeface="Times New Roman"/>
              </a:rPr>
              <a:t>для </a:t>
            </a:r>
            <a:r>
              <a:rPr sz="2400" b="1">
                <a:latin typeface="Times New Roman"/>
                <a:cs typeface="Times New Roman"/>
              </a:rPr>
              <a:t>процесса</a:t>
            </a:r>
            <a:r>
              <a:rPr sz="2400" b="1" spc="-5">
                <a:latin typeface="Times New Roman"/>
                <a:cs typeface="Times New Roman"/>
              </a:rPr>
              <a:t> развития</a:t>
            </a:r>
            <a:r>
              <a:rPr sz="2400" b="1" spc="15">
                <a:latin typeface="Times New Roman"/>
                <a:cs typeface="Times New Roman"/>
              </a:rPr>
              <a:t> </a:t>
            </a:r>
            <a:r>
              <a:rPr sz="2400" b="1" spc="-5">
                <a:latin typeface="Times New Roman"/>
                <a:cs typeface="Times New Roman"/>
              </a:rPr>
              <a:t>детей.</a:t>
            </a:r>
            <a:endParaRPr sz="2400">
              <a:latin typeface="Times New Roman"/>
              <a:cs typeface="Times New Roman"/>
            </a:endParaRPr>
          </a:p>
          <a:p>
            <a:pPr marL="274320" marR="2880995">
              <a:lnSpc>
                <a:spcPct val="100000"/>
              </a:lnSpc>
              <a:spcBef>
                <a:spcPts val="5"/>
              </a:spcBef>
            </a:pPr>
            <a:r>
              <a:rPr sz="2400" b="1" spc="-25">
                <a:solidFill>
                  <a:srgbClr val="974707"/>
                </a:solidFill>
                <a:uFill>
                  <a:solidFill>
                    <a:srgbClr val="974707"/>
                  </a:solidFill>
                </a:uFill>
                <a:latin typeface="Times New Roman"/>
                <a:cs typeface="Times New Roman"/>
              </a:rPr>
              <a:t>Коммуникативный</a:t>
            </a:r>
            <a:r>
              <a:rPr sz="2400" b="1" spc="10">
                <a:solidFill>
                  <a:srgbClr val="974707"/>
                </a:solidFill>
                <a:uFill>
                  <a:solidFill>
                    <a:srgbClr val="974707"/>
                  </a:solidFill>
                </a:uFill>
                <a:latin typeface="Times New Roman"/>
                <a:cs typeface="Times New Roman"/>
              </a:rPr>
              <a:t> </a:t>
            </a:r>
            <a:r>
              <a:rPr sz="2400" b="1" err="1">
                <a:solidFill>
                  <a:srgbClr val="974707"/>
                </a:solidFill>
                <a:uFill>
                  <a:solidFill>
                    <a:srgbClr val="974707"/>
                  </a:solidFill>
                </a:uFill>
                <a:latin typeface="Times New Roman"/>
                <a:cs typeface="Times New Roman"/>
              </a:rPr>
              <a:t>танец </a:t>
            </a:r>
            <a:r>
              <a:rPr sz="2400" b="1" spc="-585">
                <a:solidFill>
                  <a:srgbClr val="974707"/>
                </a:solidFill>
                <a:latin typeface="Times New Roman"/>
                <a:cs typeface="Times New Roman"/>
              </a:rPr>
              <a:t> </a:t>
            </a:r>
            <a:endParaRPr lang="ru-RU" sz="2400" b="1" spc="-585" smtClean="0">
              <a:solidFill>
                <a:srgbClr val="974707"/>
              </a:solidFill>
              <a:latin typeface="Times New Roman"/>
              <a:cs typeface="Times New Roman"/>
            </a:endParaRPr>
          </a:p>
          <a:p>
            <a:pPr marL="274320" marR="2880995">
              <a:lnSpc>
                <a:spcPct val="100000"/>
              </a:lnSpc>
              <a:spcBef>
                <a:spcPts val="5"/>
              </a:spcBef>
            </a:pPr>
            <a:r>
              <a:rPr sz="2400" b="1" spc="-30" err="1" smtClean="0">
                <a:latin typeface="Times New Roman"/>
                <a:cs typeface="Times New Roman"/>
              </a:rPr>
              <a:t>может</a:t>
            </a:r>
            <a:r>
              <a:rPr sz="2400" b="1" spc="-10" smtClean="0">
                <a:latin typeface="Times New Roman"/>
                <a:cs typeface="Times New Roman"/>
              </a:rPr>
              <a:t> </a:t>
            </a:r>
            <a:r>
              <a:rPr sz="2400" b="1" spc="-10">
                <a:latin typeface="Times New Roman"/>
                <a:cs typeface="Times New Roman"/>
              </a:rPr>
              <a:t>стать</a:t>
            </a:r>
            <a:r>
              <a:rPr sz="2400" b="1" spc="-15">
                <a:latin typeface="Times New Roman"/>
                <a:cs typeface="Times New Roman"/>
              </a:rPr>
              <a:t> одним</a:t>
            </a:r>
            <a:r>
              <a:rPr sz="2400" b="1" spc="5">
                <a:latin typeface="Times New Roman"/>
                <a:cs typeface="Times New Roman"/>
              </a:rPr>
              <a:t> </a:t>
            </a:r>
            <a:r>
              <a:rPr sz="2400" b="1" spc="-5">
                <a:latin typeface="Times New Roman"/>
                <a:cs typeface="Times New Roman"/>
              </a:rPr>
              <a:t>из</a:t>
            </a:r>
            <a:endParaRPr sz="2400">
              <a:latin typeface="Times New Roman"/>
              <a:cs typeface="Times New Roman"/>
            </a:endParaRPr>
          </a:p>
          <a:p>
            <a:pPr marL="204470" marR="2811780">
              <a:lnSpc>
                <a:spcPct val="100000"/>
              </a:lnSpc>
            </a:pPr>
            <a:r>
              <a:rPr lang="ru-RU" sz="2400" b="1" spc="-5" smtClean="0">
                <a:latin typeface="Times New Roman"/>
                <a:cs typeface="Times New Roman"/>
              </a:rPr>
              <a:t> </a:t>
            </a:r>
            <a:r>
              <a:rPr sz="2400" b="1" spc="-5" err="1" smtClean="0">
                <a:latin typeface="Times New Roman"/>
                <a:cs typeface="Times New Roman"/>
              </a:rPr>
              <a:t>средств</a:t>
            </a:r>
            <a:r>
              <a:rPr sz="2400" b="1" spc="-45" smtClean="0">
                <a:latin typeface="Times New Roman"/>
                <a:cs typeface="Times New Roman"/>
              </a:rPr>
              <a:t> </a:t>
            </a:r>
            <a:r>
              <a:rPr sz="2400" b="1" spc="-5">
                <a:latin typeface="Times New Roman"/>
                <a:cs typeface="Times New Roman"/>
              </a:rPr>
              <a:t>развития</a:t>
            </a:r>
            <a:r>
              <a:rPr sz="2400" b="1" spc="-30">
                <a:latin typeface="Times New Roman"/>
                <a:cs typeface="Times New Roman"/>
              </a:rPr>
              <a:t> </a:t>
            </a:r>
            <a:r>
              <a:rPr sz="2400" b="1" spc="-20" err="1">
                <a:latin typeface="Times New Roman"/>
                <a:cs typeface="Times New Roman"/>
              </a:rPr>
              <a:t>навыков </a:t>
            </a:r>
            <a:r>
              <a:rPr sz="2400" b="1" spc="-585">
                <a:latin typeface="Times New Roman"/>
                <a:cs typeface="Times New Roman"/>
              </a:rPr>
              <a:t> </a:t>
            </a:r>
            <a:r>
              <a:rPr lang="ru-RU" sz="2400" b="1" spc="-585" smtClean="0">
                <a:latin typeface="Times New Roman"/>
                <a:cs typeface="Times New Roman"/>
              </a:rPr>
              <a:t>        </a:t>
            </a:r>
          </a:p>
          <a:p>
            <a:pPr marL="204470" marR="2811780">
              <a:lnSpc>
                <a:spcPct val="100000"/>
              </a:lnSpc>
            </a:pPr>
            <a:r>
              <a:rPr lang="ru-RU" sz="2400" b="1" spc="-585">
                <a:latin typeface="Times New Roman"/>
                <a:cs typeface="Times New Roman"/>
              </a:rPr>
              <a:t> </a:t>
            </a:r>
            <a:r>
              <a:rPr lang="ru-RU" sz="2400" b="1" spc="-585" smtClean="0">
                <a:latin typeface="Times New Roman"/>
                <a:cs typeface="Times New Roman"/>
              </a:rPr>
              <a:t>                     </a:t>
            </a:r>
            <a:r>
              <a:rPr sz="2400" b="1" spc="-5" err="1" smtClean="0">
                <a:latin typeface="Times New Roman"/>
                <a:cs typeface="Times New Roman"/>
              </a:rPr>
              <a:t>общения</a:t>
            </a:r>
            <a:r>
              <a:rPr sz="2400" b="1" smtClean="0">
                <a:latin typeface="Times New Roman"/>
                <a:cs typeface="Times New Roman"/>
              </a:rPr>
              <a:t> </a:t>
            </a:r>
            <a:r>
              <a:rPr sz="2400" b="1">
                <a:latin typeface="Times New Roman"/>
                <a:cs typeface="Times New Roman"/>
              </a:rPr>
              <a:t>старших</a:t>
            </a:r>
            <a:endParaRPr sz="2400">
              <a:latin typeface="Times New Roman"/>
              <a:cs typeface="Times New Roman"/>
            </a:endParaRPr>
          </a:p>
          <a:p>
            <a:pPr marR="2604135">
              <a:lnSpc>
                <a:spcPct val="100000"/>
              </a:lnSpc>
            </a:pPr>
            <a:r>
              <a:rPr lang="ru-RU" sz="2400" b="1" spc="-20" smtClean="0">
                <a:latin typeface="Times New Roman"/>
                <a:cs typeface="Times New Roman"/>
              </a:rPr>
              <a:t>    </a:t>
            </a:r>
            <a:r>
              <a:rPr sz="2400" b="1" spc="-20" err="1" smtClean="0">
                <a:latin typeface="Times New Roman"/>
                <a:cs typeface="Times New Roman"/>
              </a:rPr>
              <a:t>дошкольников</a:t>
            </a:r>
            <a:r>
              <a:rPr sz="2400" b="1" spc="-20"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</p:txBody>
      </p:sp>
      <p:pic>
        <p:nvPicPr>
          <p:cNvPr id="5" name="Рисунок 4" descr="Снимок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8200" y="3276600"/>
            <a:ext cx="4315226" cy="3172247"/>
          </a:xfrm>
          <a:prstGeom prst="roundRect">
            <a:avLst>
              <a:gd name="adj" fmla="val 2012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Рисунок 4" descr="группа-счастливый-привлечь-детей-счастливое-drawingillustration-1664389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09600" y="1295400"/>
            <a:ext cx="8001000" cy="305981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22275" marR="417830" algn="ctr">
              <a:lnSpc>
                <a:spcPct val="100000"/>
              </a:lnSpc>
              <a:spcBef>
                <a:spcPts val="100"/>
              </a:spcBef>
            </a:pPr>
            <a:r>
              <a:rPr sz="6600" b="1" err="1">
                <a:solidFill>
                  <a:srgbClr val="FF0000"/>
                </a:solidFill>
                <a:latin typeface="Times New Roman"/>
                <a:cs typeface="Times New Roman"/>
              </a:rPr>
              <a:t>Спаси</a:t>
            </a:r>
            <a:r>
              <a:rPr sz="6600" b="1" spc="-90" err="1">
                <a:solidFill>
                  <a:srgbClr val="FF0000"/>
                </a:solidFill>
                <a:latin typeface="Times New Roman"/>
                <a:cs typeface="Times New Roman"/>
              </a:rPr>
              <a:t>б</a:t>
            </a:r>
            <a:r>
              <a:rPr sz="6600" b="1" err="1">
                <a:solidFill>
                  <a:srgbClr val="FF0000"/>
                </a:solidFill>
                <a:latin typeface="Times New Roman"/>
                <a:cs typeface="Times New Roman"/>
              </a:rPr>
              <a:t>о </a:t>
            </a:r>
            <a:br>
              <a:rPr lang="ru-RU" sz="6600" b="1" smtClean="0">
                <a:solidFill>
                  <a:srgbClr val="FF0000"/>
                </a:solidFill>
                <a:latin typeface="Times New Roman"/>
                <a:cs typeface="Times New Roman"/>
              </a:rPr>
            </a:br>
            <a:r>
              <a:rPr sz="6600" b="1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sz="6600" b="1">
                <a:solidFill>
                  <a:srgbClr val="FF0000"/>
                </a:solidFill>
                <a:latin typeface="Times New Roman"/>
                <a:cs typeface="Times New Roman"/>
              </a:rPr>
              <a:t>за</a:t>
            </a:r>
            <a:endParaRPr sz="6600" b="1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6600" b="1">
                <a:solidFill>
                  <a:srgbClr val="FF0000"/>
                </a:solidFill>
                <a:latin typeface="Times New Roman"/>
                <a:cs typeface="Times New Roman"/>
              </a:rPr>
              <a:t>внимание!</a:t>
            </a:r>
            <a:endParaRPr sz="6600" b="1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9" name="Рисунок 8" descr="1613466715_44-p-fon-dlya-prezentatsii-delovoi-stil-detskii-5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828800" y="762000"/>
            <a:ext cx="6864984" cy="11569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66040" algn="ctr">
              <a:lnSpc>
                <a:spcPct val="100299"/>
              </a:lnSpc>
              <a:spcBef>
                <a:spcPts val="95"/>
              </a:spcBef>
            </a:pPr>
            <a:r>
              <a:rPr sz="2600" b="1" spc="-5">
                <a:solidFill>
                  <a:srgbClr val="FF0000"/>
                </a:solidFill>
                <a:latin typeface="Times New Roman"/>
                <a:cs typeface="Times New Roman"/>
              </a:rPr>
              <a:t>Общение</a:t>
            </a:r>
            <a:r>
              <a:rPr sz="2600" b="1" i="1" spc="-5">
                <a:solidFill>
                  <a:srgbClr val="0F243E"/>
                </a:solidFill>
                <a:latin typeface="Times New Roman"/>
                <a:cs typeface="Times New Roman"/>
              </a:rPr>
              <a:t> </a:t>
            </a:r>
            <a:r>
              <a:rPr spc="-5">
                <a:solidFill>
                  <a:srgbClr val="0F243E"/>
                </a:solidFill>
              </a:rPr>
              <a:t>является </a:t>
            </a:r>
            <a:r>
              <a:rPr spc="-10">
                <a:solidFill>
                  <a:srgbClr val="0F243E"/>
                </a:solidFill>
              </a:rPr>
              <a:t>важным </a:t>
            </a:r>
            <a:r>
              <a:rPr>
                <a:solidFill>
                  <a:srgbClr val="0F243E"/>
                </a:solidFill>
              </a:rPr>
              <a:t>условием </a:t>
            </a:r>
            <a:r>
              <a:rPr spc="5">
                <a:solidFill>
                  <a:srgbClr val="0F243E"/>
                </a:solidFill>
              </a:rPr>
              <a:t> </a:t>
            </a:r>
            <a:r>
              <a:rPr spc="-20">
                <a:solidFill>
                  <a:srgbClr val="0F243E"/>
                </a:solidFill>
              </a:rPr>
              <a:t>психологического</a:t>
            </a:r>
            <a:r>
              <a:rPr spc="25">
                <a:solidFill>
                  <a:srgbClr val="0F243E"/>
                </a:solidFill>
              </a:rPr>
              <a:t> </a:t>
            </a:r>
            <a:r>
              <a:rPr spc="-5">
                <a:solidFill>
                  <a:srgbClr val="0F243E"/>
                </a:solidFill>
              </a:rPr>
              <a:t>развития</a:t>
            </a:r>
            <a:r>
              <a:rPr spc="30">
                <a:solidFill>
                  <a:srgbClr val="0F243E"/>
                </a:solidFill>
              </a:rPr>
              <a:t> </a:t>
            </a:r>
            <a:r>
              <a:rPr spc="-10">
                <a:solidFill>
                  <a:srgbClr val="0F243E"/>
                </a:solidFill>
              </a:rPr>
              <a:t>человека,</a:t>
            </a:r>
            <a:r>
              <a:rPr spc="-5">
                <a:solidFill>
                  <a:srgbClr val="0F243E"/>
                </a:solidFill>
              </a:rPr>
              <a:t> </a:t>
            </a:r>
            <a:r>
              <a:rPr spc="-10">
                <a:solidFill>
                  <a:srgbClr val="0F243E"/>
                </a:solidFill>
              </a:rPr>
              <a:t>формирования </a:t>
            </a:r>
            <a:r>
              <a:rPr spc="-585">
                <a:solidFill>
                  <a:srgbClr val="0F243E"/>
                </a:solidFill>
              </a:rPr>
              <a:t> </a:t>
            </a:r>
            <a:r>
              <a:rPr spc="-20">
                <a:solidFill>
                  <a:srgbClr val="0F243E"/>
                </a:solidFill>
              </a:rPr>
              <a:t>его</a:t>
            </a:r>
            <a:r>
              <a:rPr spc="-5">
                <a:solidFill>
                  <a:srgbClr val="0F243E"/>
                </a:solidFill>
              </a:rPr>
              <a:t> </a:t>
            </a:r>
            <a:r>
              <a:rPr>
                <a:solidFill>
                  <a:srgbClr val="0F243E"/>
                </a:solidFill>
              </a:rPr>
              <a:t>личности,</a:t>
            </a:r>
            <a:r>
              <a:rPr spc="5">
                <a:solidFill>
                  <a:srgbClr val="0F243E"/>
                </a:solidFill>
              </a:rPr>
              <a:t> </a:t>
            </a:r>
            <a:r>
              <a:rPr spc="-20">
                <a:solidFill>
                  <a:srgbClr val="0F243E"/>
                </a:solidFill>
              </a:rPr>
              <a:t>его</a:t>
            </a:r>
            <a:r>
              <a:rPr>
                <a:solidFill>
                  <a:srgbClr val="0F243E"/>
                </a:solidFill>
              </a:rPr>
              <a:t> </a:t>
            </a:r>
            <a:r>
              <a:rPr spc="-5">
                <a:solidFill>
                  <a:srgbClr val="0F243E"/>
                </a:solidFill>
              </a:rPr>
              <a:t>социализации.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827582" y="2143607"/>
            <a:ext cx="6075680" cy="462280"/>
          </a:xfrm>
          <a:prstGeom prst="rect">
            <a:avLst/>
          </a:prstGeom>
          <a:solidFill>
            <a:srgbClr val="FBD4B5"/>
          </a:solidFill>
        </p:spPr>
        <p:txBody>
          <a:bodyPr vert="horz" wrap="square" lIns="0" tIns="35560" rIns="0" bIns="0" rtlCol="0">
            <a:spAutoFit/>
          </a:bodyPr>
          <a:lstStyle/>
          <a:p>
            <a:pPr marL="407034" indent="-287020">
              <a:lnSpc>
                <a:spcPct val="100000"/>
              </a:lnSpc>
              <a:spcBef>
                <a:spcPts val="280"/>
              </a:spcBef>
              <a:buFont typeface="Wingdings"/>
              <a:buChar char=""/>
              <a:tabLst>
                <a:tab pos="407670"/>
              </a:tabLst>
            </a:pPr>
            <a:r>
              <a:rPr sz="2400" spc="-5">
                <a:solidFill>
                  <a:srgbClr val="E36C09"/>
                </a:solidFill>
                <a:latin typeface="Times New Roman"/>
                <a:cs typeface="Times New Roman"/>
              </a:rPr>
              <a:t>не</a:t>
            </a:r>
            <a:r>
              <a:rPr sz="2400" spc="-20">
                <a:solidFill>
                  <a:srgbClr val="E36C09"/>
                </a:solidFill>
                <a:latin typeface="Times New Roman"/>
                <a:cs typeface="Times New Roman"/>
              </a:rPr>
              <a:t> </a:t>
            </a:r>
            <a:r>
              <a:rPr sz="2400" spc="-10">
                <a:solidFill>
                  <a:srgbClr val="E36C09"/>
                </a:solidFill>
                <a:latin typeface="Times New Roman"/>
                <a:cs typeface="Times New Roman"/>
              </a:rPr>
              <a:t>имеют </a:t>
            </a:r>
            <a:r>
              <a:rPr sz="2400">
                <a:solidFill>
                  <a:srgbClr val="E36C09"/>
                </a:solidFill>
                <a:latin typeface="Times New Roman"/>
                <a:cs typeface="Times New Roman"/>
              </a:rPr>
              <a:t>опыта</a:t>
            </a:r>
            <a:r>
              <a:rPr sz="2400" spc="10">
                <a:solidFill>
                  <a:srgbClr val="E36C09"/>
                </a:solidFill>
                <a:latin typeface="Times New Roman"/>
                <a:cs typeface="Times New Roman"/>
              </a:rPr>
              <a:t> </a:t>
            </a:r>
            <a:r>
              <a:rPr sz="2400">
                <a:solidFill>
                  <a:srgbClr val="E36C09"/>
                </a:solidFill>
                <a:latin typeface="Times New Roman"/>
                <a:cs typeface="Times New Roman"/>
              </a:rPr>
              <a:t>общения</a:t>
            </a:r>
            <a:r>
              <a:rPr sz="2400" spc="-10">
                <a:solidFill>
                  <a:srgbClr val="E36C09"/>
                </a:solidFill>
                <a:latin typeface="Times New Roman"/>
                <a:cs typeface="Times New Roman"/>
              </a:rPr>
              <a:t> </a:t>
            </a:r>
            <a:r>
              <a:rPr sz="2400">
                <a:solidFill>
                  <a:srgbClr val="E36C09"/>
                </a:solidFill>
                <a:latin typeface="Times New Roman"/>
                <a:cs typeface="Times New Roman"/>
              </a:rPr>
              <a:t>со</a:t>
            </a:r>
            <a:r>
              <a:rPr sz="2400" spc="-10">
                <a:solidFill>
                  <a:srgbClr val="E36C09"/>
                </a:solidFill>
                <a:latin typeface="Times New Roman"/>
                <a:cs typeface="Times New Roman"/>
              </a:rPr>
              <a:t> </a:t>
            </a:r>
            <a:r>
              <a:rPr sz="2400" spc="-5">
                <a:solidFill>
                  <a:srgbClr val="E36C09"/>
                </a:solidFill>
                <a:latin typeface="Times New Roman"/>
                <a:cs typeface="Times New Roman"/>
              </a:rPr>
              <a:t>сверстниками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27582" y="2782671"/>
            <a:ext cx="4586605" cy="462280"/>
          </a:xfrm>
          <a:prstGeom prst="rect">
            <a:avLst/>
          </a:prstGeom>
          <a:solidFill>
            <a:srgbClr val="FBD4B5"/>
          </a:solidFill>
        </p:spPr>
        <p:txBody>
          <a:bodyPr vert="horz" wrap="square" lIns="0" tIns="35560" rIns="0" bIns="0" rtlCol="0">
            <a:spAutoFit/>
          </a:bodyPr>
          <a:lstStyle/>
          <a:p>
            <a:pPr marL="436245" indent="-287020">
              <a:lnSpc>
                <a:spcPct val="100000"/>
              </a:lnSpc>
              <a:spcBef>
                <a:spcPts val="280"/>
              </a:spcBef>
              <a:buFont typeface="Wingdings"/>
              <a:buChar char=""/>
              <a:tabLst>
                <a:tab pos="436880"/>
              </a:tabLst>
            </a:pPr>
            <a:r>
              <a:rPr sz="2400" spc="-10">
                <a:solidFill>
                  <a:srgbClr val="E36C09"/>
                </a:solidFill>
                <a:latin typeface="Times New Roman"/>
                <a:cs typeface="Times New Roman"/>
              </a:rPr>
              <a:t>имеют</a:t>
            </a:r>
            <a:r>
              <a:rPr sz="2400" spc="-20">
                <a:solidFill>
                  <a:srgbClr val="E36C09"/>
                </a:solidFill>
                <a:latin typeface="Times New Roman"/>
                <a:cs typeface="Times New Roman"/>
              </a:rPr>
              <a:t> </a:t>
            </a:r>
            <a:r>
              <a:rPr sz="2400" spc="-10">
                <a:solidFill>
                  <a:srgbClr val="E36C09"/>
                </a:solidFill>
                <a:latin typeface="Times New Roman"/>
                <a:cs typeface="Times New Roman"/>
              </a:rPr>
              <a:t>элементы</a:t>
            </a:r>
            <a:r>
              <a:rPr sz="2400" spc="-25">
                <a:solidFill>
                  <a:srgbClr val="E36C09"/>
                </a:solidFill>
                <a:latin typeface="Times New Roman"/>
                <a:cs typeface="Times New Roman"/>
              </a:rPr>
              <a:t> </a:t>
            </a:r>
            <a:r>
              <a:rPr sz="2400" spc="-10">
                <a:solidFill>
                  <a:srgbClr val="E36C09"/>
                </a:solidFill>
                <a:latin typeface="Times New Roman"/>
                <a:cs typeface="Times New Roman"/>
              </a:rPr>
              <a:t>эгоцентризма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27582" y="3396335"/>
            <a:ext cx="5443220" cy="462280"/>
          </a:xfrm>
          <a:prstGeom prst="rect">
            <a:avLst/>
          </a:prstGeom>
          <a:solidFill>
            <a:srgbClr val="FBD4B5"/>
          </a:solidFill>
        </p:spPr>
        <p:txBody>
          <a:bodyPr vert="horz" wrap="square" lIns="0" tIns="35560" rIns="0" bIns="0" rtlCol="0">
            <a:spAutoFit/>
          </a:bodyPr>
          <a:lstStyle/>
          <a:p>
            <a:pPr marL="417830" indent="-287020">
              <a:lnSpc>
                <a:spcPct val="100000"/>
              </a:lnSpc>
              <a:spcBef>
                <a:spcPts val="280"/>
              </a:spcBef>
              <a:buFont typeface="Wingdings"/>
              <a:buChar char=""/>
              <a:tabLst>
                <a:tab pos="417830"/>
              </a:tabLst>
            </a:pPr>
            <a:r>
              <a:rPr sz="2400" spc="-10">
                <a:solidFill>
                  <a:srgbClr val="E36C09"/>
                </a:solidFill>
                <a:latin typeface="Times New Roman"/>
                <a:cs typeface="Times New Roman"/>
              </a:rPr>
              <a:t>взаимодействие</a:t>
            </a:r>
            <a:r>
              <a:rPr sz="2400" spc="25">
                <a:solidFill>
                  <a:srgbClr val="E36C09"/>
                </a:solidFill>
                <a:latin typeface="Times New Roman"/>
                <a:cs typeface="Times New Roman"/>
              </a:rPr>
              <a:t> </a:t>
            </a:r>
            <a:r>
              <a:rPr sz="2400" spc="-15">
                <a:solidFill>
                  <a:srgbClr val="E36C09"/>
                </a:solidFill>
                <a:latin typeface="Times New Roman"/>
                <a:cs typeface="Times New Roman"/>
              </a:rPr>
              <a:t>девочек </a:t>
            </a:r>
            <a:r>
              <a:rPr sz="2400">
                <a:solidFill>
                  <a:srgbClr val="E36C09"/>
                </a:solidFill>
                <a:latin typeface="Times New Roman"/>
                <a:cs typeface="Times New Roman"/>
              </a:rPr>
              <a:t>и</a:t>
            </a:r>
            <a:r>
              <a:rPr sz="2400" spc="-10">
                <a:solidFill>
                  <a:srgbClr val="E36C09"/>
                </a:solidFill>
                <a:latin typeface="Times New Roman"/>
                <a:cs typeface="Times New Roman"/>
              </a:rPr>
              <a:t> </a:t>
            </a:r>
            <a:r>
              <a:rPr sz="2400" spc="-35">
                <a:solidFill>
                  <a:srgbClr val="E36C09"/>
                </a:solidFill>
                <a:latin typeface="Times New Roman"/>
                <a:cs typeface="Times New Roman"/>
              </a:rPr>
              <a:t>мальчиков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35279" y="4026789"/>
            <a:ext cx="5475605" cy="22523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0"/>
              </a:spcBef>
            </a:pPr>
            <a:r>
              <a:rPr sz="2600" b="1" spc="-20">
                <a:latin typeface="Times New Roman"/>
                <a:cs typeface="Times New Roman"/>
              </a:rPr>
              <a:t>Коммуникативный</a:t>
            </a:r>
            <a:r>
              <a:rPr sz="2600" b="1" spc="-30">
                <a:latin typeface="Times New Roman"/>
                <a:cs typeface="Times New Roman"/>
              </a:rPr>
              <a:t> </a:t>
            </a:r>
            <a:r>
              <a:rPr sz="2600" b="1" spc="-5">
                <a:latin typeface="Times New Roman"/>
                <a:cs typeface="Times New Roman"/>
              </a:rPr>
              <a:t>танец</a:t>
            </a:r>
            <a:r>
              <a:rPr sz="2600" b="1" spc="-50">
                <a:latin typeface="Times New Roman"/>
                <a:cs typeface="Times New Roman"/>
              </a:rPr>
              <a:t> </a:t>
            </a:r>
            <a:r>
              <a:rPr sz="2400" b="1">
                <a:latin typeface="Times New Roman"/>
                <a:cs typeface="Times New Roman"/>
              </a:rPr>
              <a:t>-</a:t>
            </a:r>
            <a:endParaRPr sz="2400">
              <a:latin typeface="Times New Roman"/>
              <a:cs typeface="Times New Roman"/>
            </a:endParaRPr>
          </a:p>
          <a:p>
            <a:pPr marL="12065" marR="5080" algn="ctr">
              <a:lnSpc>
                <a:spcPct val="100000"/>
              </a:lnSpc>
              <a:spcBef>
                <a:spcPts val="10"/>
              </a:spcBef>
            </a:pPr>
            <a:r>
              <a:rPr sz="2400" spc="-25">
                <a:latin typeface="Times New Roman"/>
                <a:cs typeface="Times New Roman"/>
              </a:rPr>
              <a:t>благодатный </a:t>
            </a:r>
            <a:r>
              <a:rPr sz="2400" spc="-5">
                <a:latin typeface="Times New Roman"/>
                <a:cs typeface="Times New Roman"/>
              </a:rPr>
              <a:t>вид </a:t>
            </a:r>
            <a:r>
              <a:rPr sz="2400" spc="5">
                <a:latin typeface="Times New Roman"/>
                <a:cs typeface="Times New Roman"/>
              </a:rPr>
              <a:t>деятельности </a:t>
            </a:r>
            <a:r>
              <a:rPr sz="2400">
                <a:latin typeface="Times New Roman"/>
                <a:cs typeface="Times New Roman"/>
              </a:rPr>
              <a:t>в решении </a:t>
            </a:r>
            <a:r>
              <a:rPr sz="2400" spc="-585">
                <a:latin typeface="Times New Roman"/>
                <a:cs typeface="Times New Roman"/>
              </a:rPr>
              <a:t> </a:t>
            </a:r>
            <a:r>
              <a:rPr sz="2400" spc="-15">
                <a:latin typeface="Times New Roman"/>
                <a:cs typeface="Times New Roman"/>
              </a:rPr>
              <a:t>проблемы</a:t>
            </a:r>
            <a:r>
              <a:rPr sz="2400">
                <a:latin typeface="Times New Roman"/>
                <a:cs typeface="Times New Roman"/>
              </a:rPr>
              <a:t> </a:t>
            </a:r>
            <a:r>
              <a:rPr sz="2400" spc="-5">
                <a:latin typeface="Times New Roman"/>
                <a:cs typeface="Times New Roman"/>
              </a:rPr>
              <a:t>взаимопонимания</a:t>
            </a:r>
            <a:r>
              <a:rPr sz="2400" spc="25">
                <a:latin typeface="Times New Roman"/>
                <a:cs typeface="Times New Roman"/>
              </a:rPr>
              <a:t> </a:t>
            </a:r>
            <a:r>
              <a:rPr sz="2400">
                <a:latin typeface="Times New Roman"/>
                <a:cs typeface="Times New Roman"/>
              </a:rPr>
              <a:t>старших</a:t>
            </a:r>
          </a:p>
          <a:p>
            <a:pPr marL="324485" marR="315595" algn="ctr">
              <a:lnSpc>
                <a:spcPct val="100000"/>
              </a:lnSpc>
              <a:spcBef>
                <a:spcPts val="5"/>
              </a:spcBef>
            </a:pPr>
            <a:r>
              <a:rPr sz="2400" spc="-30">
                <a:latin typeface="Times New Roman"/>
                <a:cs typeface="Times New Roman"/>
              </a:rPr>
              <a:t>дошкольников</a:t>
            </a:r>
            <a:r>
              <a:rPr sz="2400" spc="5">
                <a:latin typeface="Times New Roman"/>
                <a:cs typeface="Times New Roman"/>
              </a:rPr>
              <a:t> </a:t>
            </a:r>
            <a:r>
              <a:rPr sz="2400">
                <a:latin typeface="Times New Roman"/>
                <a:cs typeface="Times New Roman"/>
              </a:rPr>
              <a:t>со</a:t>
            </a:r>
            <a:r>
              <a:rPr sz="2400" spc="-10">
                <a:latin typeface="Times New Roman"/>
                <a:cs typeface="Times New Roman"/>
              </a:rPr>
              <a:t> </a:t>
            </a:r>
            <a:r>
              <a:rPr sz="2400" spc="-5">
                <a:latin typeface="Times New Roman"/>
                <a:cs typeface="Times New Roman"/>
              </a:rPr>
              <a:t>сверстниками,</a:t>
            </a:r>
            <a:r>
              <a:rPr sz="2400" spc="-15">
                <a:latin typeface="Times New Roman"/>
                <a:cs typeface="Times New Roman"/>
              </a:rPr>
              <a:t> ведь </a:t>
            </a:r>
            <a:r>
              <a:rPr sz="2400" spc="-585">
                <a:latin typeface="Times New Roman"/>
                <a:cs typeface="Times New Roman"/>
              </a:rPr>
              <a:t> </a:t>
            </a:r>
            <a:r>
              <a:rPr sz="2400" spc="-10">
                <a:latin typeface="Times New Roman"/>
                <a:cs typeface="Times New Roman"/>
              </a:rPr>
              <a:t>каждый </a:t>
            </a:r>
            <a:r>
              <a:rPr sz="2400" spc="-5">
                <a:latin typeface="Times New Roman"/>
                <a:cs typeface="Times New Roman"/>
              </a:rPr>
              <a:t>ребенок </a:t>
            </a:r>
            <a:r>
              <a:rPr sz="2400">
                <a:latin typeface="Times New Roman"/>
                <a:cs typeface="Times New Roman"/>
              </a:rPr>
              <a:t>становится </a:t>
            </a:r>
            <a:r>
              <a:rPr sz="2400" spc="5">
                <a:latin typeface="Times New Roman"/>
                <a:cs typeface="Times New Roman"/>
              </a:rPr>
              <a:t> </a:t>
            </a:r>
            <a:r>
              <a:rPr sz="2400" spc="-15">
                <a:latin typeface="Times New Roman"/>
                <a:cs typeface="Times New Roman"/>
              </a:rPr>
              <a:t>партнером</a:t>
            </a:r>
            <a:r>
              <a:rPr sz="2400" spc="10">
                <a:latin typeface="Times New Roman"/>
                <a:cs typeface="Times New Roman"/>
              </a:rPr>
              <a:t> </a:t>
            </a:r>
            <a:r>
              <a:rPr sz="2400" spc="-20">
                <a:latin typeface="Times New Roman"/>
                <a:cs typeface="Times New Roman"/>
              </a:rPr>
              <a:t>другого.</a:t>
            </a:r>
            <a:endParaRPr sz="2400">
              <a:latin typeface="Times New Roman"/>
              <a:cs typeface="Times New Roman"/>
            </a:endParaRPr>
          </a:p>
        </p:txBody>
      </p:sp>
      <p:pic>
        <p:nvPicPr>
          <p:cNvPr id="8" name="object 8"/>
          <p:cNvPicPr/>
          <p:nvPr/>
        </p:nvPicPr>
        <p:blipFill>
          <a:blip r:embed="rId3"/>
          <a:stretch>
            <a:fillRect/>
          </a:stretch>
        </p:blipFill>
        <p:spPr>
          <a:xfrm>
            <a:off x="6400800" y="2590800"/>
            <a:ext cx="2444495" cy="3846576"/>
          </a:xfrm>
          <a:prstGeom prst="rect">
            <a:avLst/>
          </a:prstGeom>
        </p:spPr>
      </p:pic>
      <p:pic>
        <p:nvPicPr>
          <p:cNvPr id="10" name="Рисунок 9" descr="Снимок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0800" y="2590800"/>
            <a:ext cx="2438400" cy="3962400"/>
          </a:xfrm>
          <a:prstGeom prst="roundRect">
            <a:avLst>
              <a:gd name="adj" fmla="val 21286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0" name="Рисунок 9" descr="1613466715_44-p-fon-dlya-prezentatsii-delovoi-stil-detskii-5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895600" y="838200"/>
            <a:ext cx="4848225" cy="4222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600" b="1" i="1">
                <a:latin typeface="Times New Roman"/>
                <a:cs typeface="Times New Roman"/>
              </a:rPr>
              <a:t>Дифференциация</a:t>
            </a:r>
            <a:r>
              <a:rPr sz="2600" b="1" i="1" spc="-60">
                <a:latin typeface="Times New Roman"/>
                <a:cs typeface="Times New Roman"/>
              </a:rPr>
              <a:t> </a:t>
            </a:r>
            <a:r>
              <a:rPr sz="2600" b="1" i="1" spc="-15">
                <a:latin typeface="Times New Roman"/>
                <a:cs typeface="Times New Roman"/>
              </a:rPr>
              <a:t>детей</a:t>
            </a:r>
            <a:r>
              <a:rPr sz="2600" b="1" i="1" spc="-40">
                <a:latin typeface="Times New Roman"/>
                <a:cs typeface="Times New Roman"/>
              </a:rPr>
              <a:t> </a:t>
            </a:r>
            <a:r>
              <a:rPr sz="2600" b="1" i="1">
                <a:latin typeface="Times New Roman"/>
                <a:cs typeface="Times New Roman"/>
              </a:rPr>
              <a:t>в</a:t>
            </a:r>
            <a:r>
              <a:rPr sz="2600" b="1" i="1" spc="-35">
                <a:latin typeface="Times New Roman"/>
                <a:cs typeface="Times New Roman"/>
              </a:rPr>
              <a:t> </a:t>
            </a:r>
            <a:r>
              <a:rPr sz="2600" b="1" i="1" spc="-5">
                <a:latin typeface="Times New Roman"/>
                <a:cs typeface="Times New Roman"/>
              </a:rPr>
              <a:t>группе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905000" y="1371600"/>
            <a:ext cx="6553200" cy="831215"/>
          </a:xfrm>
          <a:prstGeom prst="rect">
            <a:avLst/>
          </a:prstGeom>
          <a:solidFill>
            <a:srgbClr val="FBD4B5"/>
          </a:solidFill>
        </p:spPr>
        <p:txBody>
          <a:bodyPr vert="horz" wrap="square" lIns="0" tIns="34925" rIns="0" bIns="0" rtlCol="0">
            <a:spAutoFit/>
          </a:bodyPr>
          <a:lstStyle/>
          <a:p>
            <a:pPr marL="434340" marR="1383665" indent="-343535">
              <a:lnSpc>
                <a:spcPct val="100000"/>
              </a:lnSpc>
              <a:spcBef>
                <a:spcPts val="275"/>
              </a:spcBef>
              <a:buFont typeface="Wingdings"/>
              <a:buChar char=""/>
              <a:tabLst>
                <a:tab pos="434975"/>
              </a:tabLst>
            </a:pPr>
            <a:r>
              <a:rPr sz="2400" spc="-20">
                <a:latin typeface="Times New Roman"/>
                <a:cs typeface="Times New Roman"/>
              </a:rPr>
              <a:t>одни</a:t>
            </a:r>
            <a:r>
              <a:rPr sz="2400">
                <a:latin typeface="Times New Roman"/>
                <a:cs typeface="Times New Roman"/>
              </a:rPr>
              <a:t> дети</a:t>
            </a:r>
            <a:r>
              <a:rPr sz="2400" spc="-15">
                <a:latin typeface="Times New Roman"/>
                <a:cs typeface="Times New Roman"/>
              </a:rPr>
              <a:t> </a:t>
            </a:r>
            <a:r>
              <a:rPr sz="2400" spc="-10">
                <a:latin typeface="Times New Roman"/>
                <a:cs typeface="Times New Roman"/>
              </a:rPr>
              <a:t>более</a:t>
            </a:r>
            <a:r>
              <a:rPr sz="2400" spc="-15">
                <a:latin typeface="Times New Roman"/>
                <a:cs typeface="Times New Roman"/>
              </a:rPr>
              <a:t> </a:t>
            </a:r>
            <a:r>
              <a:rPr sz="2400" spc="-10">
                <a:latin typeface="Times New Roman"/>
                <a:cs typeface="Times New Roman"/>
              </a:rPr>
              <a:t>предпочитаемы</a:t>
            </a:r>
            <a:r>
              <a:rPr sz="2400" spc="10">
                <a:latin typeface="Times New Roman"/>
                <a:cs typeface="Times New Roman"/>
              </a:rPr>
              <a:t> </a:t>
            </a:r>
            <a:r>
              <a:rPr sz="2400">
                <a:latin typeface="Times New Roman"/>
                <a:cs typeface="Times New Roman"/>
              </a:rPr>
              <a:t>для </a:t>
            </a:r>
            <a:r>
              <a:rPr sz="2400" spc="-585">
                <a:latin typeface="Times New Roman"/>
                <a:cs typeface="Times New Roman"/>
              </a:rPr>
              <a:t> </a:t>
            </a:r>
            <a:r>
              <a:rPr sz="2400" spc="-15">
                <a:latin typeface="Times New Roman"/>
                <a:cs typeface="Times New Roman"/>
              </a:rPr>
              <a:t>большинства</a:t>
            </a:r>
            <a:r>
              <a:rPr sz="2400" spc="30">
                <a:latin typeface="Times New Roman"/>
                <a:cs typeface="Times New Roman"/>
              </a:rPr>
              <a:t> </a:t>
            </a:r>
            <a:r>
              <a:rPr sz="2400" spc="-15">
                <a:latin typeface="Times New Roman"/>
                <a:cs typeface="Times New Roman"/>
              </a:rPr>
              <a:t>сверстников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57694" y="2270861"/>
            <a:ext cx="6769100" cy="462280"/>
          </a:xfrm>
          <a:prstGeom prst="rect">
            <a:avLst/>
          </a:prstGeom>
          <a:solidFill>
            <a:srgbClr val="FBD4B5"/>
          </a:solidFill>
        </p:spPr>
        <p:txBody>
          <a:bodyPr vert="horz" wrap="square" lIns="0" tIns="35560" rIns="0" bIns="0" rtlCol="0">
            <a:spAutoFit/>
          </a:bodyPr>
          <a:lstStyle/>
          <a:p>
            <a:pPr marL="377825" indent="-287020">
              <a:lnSpc>
                <a:spcPct val="100000"/>
              </a:lnSpc>
              <a:spcBef>
                <a:spcPts val="280"/>
              </a:spcBef>
              <a:buFont typeface="Wingdings"/>
              <a:buChar char=""/>
              <a:tabLst>
                <a:tab pos="378460"/>
              </a:tabLst>
            </a:pPr>
            <a:r>
              <a:rPr sz="2400" spc="-5">
                <a:latin typeface="Times New Roman"/>
                <a:cs typeface="Times New Roman"/>
              </a:rPr>
              <a:t>другие</a:t>
            </a:r>
            <a:r>
              <a:rPr sz="2400" spc="-20">
                <a:latin typeface="Times New Roman"/>
                <a:cs typeface="Times New Roman"/>
              </a:rPr>
              <a:t> </a:t>
            </a:r>
            <a:r>
              <a:rPr sz="2400">
                <a:latin typeface="Times New Roman"/>
                <a:cs typeface="Times New Roman"/>
              </a:rPr>
              <a:t>–</a:t>
            </a:r>
            <a:r>
              <a:rPr sz="2400" spc="-10">
                <a:latin typeface="Times New Roman"/>
                <a:cs typeface="Times New Roman"/>
              </a:rPr>
              <a:t> </a:t>
            </a:r>
            <a:r>
              <a:rPr sz="2400" spc="-5">
                <a:latin typeface="Times New Roman"/>
                <a:cs typeface="Times New Roman"/>
              </a:rPr>
              <a:t>не</a:t>
            </a:r>
            <a:r>
              <a:rPr sz="2400" spc="-15">
                <a:latin typeface="Times New Roman"/>
                <a:cs typeface="Times New Roman"/>
              </a:rPr>
              <a:t> пользуются</a:t>
            </a:r>
            <a:r>
              <a:rPr sz="2400" spc="-10">
                <a:latin typeface="Times New Roman"/>
                <a:cs typeface="Times New Roman"/>
              </a:rPr>
              <a:t> </a:t>
            </a:r>
            <a:r>
              <a:rPr sz="2400" spc="10">
                <a:latin typeface="Times New Roman"/>
                <a:cs typeface="Times New Roman"/>
              </a:rPr>
              <a:t>особой</a:t>
            </a:r>
            <a:r>
              <a:rPr sz="2400" spc="-5">
                <a:latin typeface="Times New Roman"/>
                <a:cs typeface="Times New Roman"/>
              </a:rPr>
              <a:t> популярностью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676400" y="2819400"/>
            <a:ext cx="2096135" cy="462280"/>
          </a:xfrm>
          <a:prstGeom prst="rect">
            <a:avLst/>
          </a:prstGeom>
          <a:solidFill>
            <a:srgbClr val="FBD4B5"/>
          </a:solidFill>
        </p:spPr>
        <p:txBody>
          <a:bodyPr vert="horz" wrap="square" lIns="0" tIns="35560" rIns="0" bIns="0" rtlCol="0">
            <a:spAutoFit/>
          </a:bodyPr>
          <a:lstStyle/>
          <a:p>
            <a:pPr marL="377825" indent="-287020">
              <a:lnSpc>
                <a:spcPct val="100000"/>
              </a:lnSpc>
              <a:spcBef>
                <a:spcPts val="280"/>
              </a:spcBef>
              <a:buFont typeface="Wingdings"/>
              <a:buChar char=""/>
              <a:tabLst>
                <a:tab pos="378460"/>
              </a:tabLst>
            </a:pPr>
            <a:r>
              <a:rPr sz="2400" spc="-10">
                <a:latin typeface="Times New Roman"/>
                <a:cs typeface="Times New Roman"/>
              </a:rPr>
              <a:t>отвергаются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495800" y="2819400"/>
            <a:ext cx="3840479" cy="462280"/>
          </a:xfrm>
          <a:prstGeom prst="rect">
            <a:avLst/>
          </a:prstGeom>
          <a:solidFill>
            <a:srgbClr val="FBD4B5"/>
          </a:solidFill>
        </p:spPr>
        <p:txBody>
          <a:bodyPr vert="horz" wrap="square" lIns="0" tIns="35560" rIns="0" bIns="0" rtlCol="0">
            <a:spAutoFit/>
          </a:bodyPr>
          <a:lstStyle/>
          <a:p>
            <a:pPr marL="378460" indent="-287655">
              <a:lnSpc>
                <a:spcPct val="100000"/>
              </a:lnSpc>
              <a:spcBef>
                <a:spcPts val="280"/>
              </a:spcBef>
              <a:buFont typeface="Wingdings"/>
              <a:buChar char=""/>
              <a:tabLst>
                <a:tab pos="379095"/>
              </a:tabLst>
            </a:pPr>
            <a:r>
              <a:rPr sz="2400" spc="5">
                <a:latin typeface="Times New Roman"/>
                <a:cs typeface="Times New Roman"/>
              </a:rPr>
              <a:t>остаются</a:t>
            </a:r>
            <a:r>
              <a:rPr sz="2400" spc="-10">
                <a:latin typeface="Times New Roman"/>
                <a:cs typeface="Times New Roman"/>
              </a:rPr>
              <a:t> </a:t>
            </a:r>
            <a:r>
              <a:rPr sz="2400" spc="-5">
                <a:latin typeface="Times New Roman"/>
                <a:cs typeface="Times New Roman"/>
              </a:rPr>
              <a:t>незамеченными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129276" y="3336163"/>
            <a:ext cx="3153410" cy="29521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0320" marR="12065" algn="ctr">
              <a:lnSpc>
                <a:spcPct val="100000"/>
              </a:lnSpc>
              <a:spcBef>
                <a:spcPts val="100"/>
              </a:spcBef>
            </a:pPr>
            <a:r>
              <a:rPr sz="2400" spc="-5">
                <a:latin typeface="Times New Roman"/>
                <a:cs typeface="Times New Roman"/>
              </a:rPr>
              <a:t>Опыт первых </a:t>
            </a:r>
            <a:r>
              <a:rPr sz="2400" spc="-25">
                <a:latin typeface="Times New Roman"/>
                <a:cs typeface="Times New Roman"/>
              </a:rPr>
              <a:t>контактов </a:t>
            </a:r>
            <a:r>
              <a:rPr sz="2400" spc="-585">
                <a:latin typeface="Times New Roman"/>
                <a:cs typeface="Times New Roman"/>
              </a:rPr>
              <a:t> </a:t>
            </a:r>
            <a:r>
              <a:rPr sz="2400">
                <a:latin typeface="Times New Roman"/>
                <a:cs typeface="Times New Roman"/>
              </a:rPr>
              <a:t>со</a:t>
            </a:r>
            <a:r>
              <a:rPr sz="2400" spc="-10">
                <a:latin typeface="Times New Roman"/>
                <a:cs typeface="Times New Roman"/>
              </a:rPr>
              <a:t> </a:t>
            </a:r>
            <a:r>
              <a:rPr sz="2400" spc="-5">
                <a:latin typeface="Times New Roman"/>
                <a:cs typeface="Times New Roman"/>
              </a:rPr>
              <a:t>сверстниками</a:t>
            </a:r>
            <a:endParaRPr sz="2400">
              <a:latin typeface="Times New Roman"/>
              <a:cs typeface="Times New Roman"/>
            </a:endParaRPr>
          </a:p>
          <a:p>
            <a:pPr marL="12065" marR="5080" indent="-1270" algn="ctr">
              <a:lnSpc>
                <a:spcPct val="100000"/>
              </a:lnSpc>
            </a:pPr>
            <a:r>
              <a:rPr sz="2400">
                <a:latin typeface="Times New Roman"/>
                <a:cs typeface="Times New Roman"/>
              </a:rPr>
              <a:t>становится</a:t>
            </a:r>
            <a:r>
              <a:rPr sz="2400" spc="15">
                <a:latin typeface="Times New Roman"/>
                <a:cs typeface="Times New Roman"/>
              </a:rPr>
              <a:t> </a:t>
            </a:r>
            <a:r>
              <a:rPr sz="2400" spc="-5">
                <a:latin typeface="Times New Roman"/>
                <a:cs typeface="Times New Roman"/>
              </a:rPr>
              <a:t>тем </a:t>
            </a:r>
            <a:r>
              <a:rPr sz="2400">
                <a:latin typeface="Times New Roman"/>
                <a:cs typeface="Times New Roman"/>
              </a:rPr>
              <a:t> </a:t>
            </a:r>
            <a:r>
              <a:rPr sz="2400" spc="-15">
                <a:latin typeface="Times New Roman"/>
                <a:cs typeface="Times New Roman"/>
              </a:rPr>
              <a:t>фундаментом, </a:t>
            </a:r>
            <a:r>
              <a:rPr sz="2400" spc="-5">
                <a:latin typeface="Times New Roman"/>
                <a:cs typeface="Times New Roman"/>
              </a:rPr>
              <a:t>на </a:t>
            </a:r>
            <a:r>
              <a:rPr sz="2400">
                <a:latin typeface="Times New Roman"/>
                <a:cs typeface="Times New Roman"/>
              </a:rPr>
              <a:t> </a:t>
            </a:r>
            <a:r>
              <a:rPr sz="2400" spc="-40">
                <a:latin typeface="Times New Roman"/>
                <a:cs typeface="Times New Roman"/>
              </a:rPr>
              <a:t>котором</a:t>
            </a:r>
            <a:r>
              <a:rPr sz="2400" spc="-15">
                <a:latin typeface="Times New Roman"/>
                <a:cs typeface="Times New Roman"/>
              </a:rPr>
              <a:t> </a:t>
            </a:r>
            <a:r>
              <a:rPr sz="2400" spc="-5">
                <a:latin typeface="Times New Roman"/>
                <a:cs typeface="Times New Roman"/>
              </a:rPr>
              <a:t>надстраивается </a:t>
            </a:r>
            <a:r>
              <a:rPr sz="2400" spc="-585">
                <a:latin typeface="Times New Roman"/>
                <a:cs typeface="Times New Roman"/>
              </a:rPr>
              <a:t> </a:t>
            </a:r>
            <a:r>
              <a:rPr sz="2400" spc="-5">
                <a:latin typeface="Times New Roman"/>
                <a:cs typeface="Times New Roman"/>
              </a:rPr>
              <a:t>дальнейшее </a:t>
            </a:r>
            <a:r>
              <a:rPr sz="2400">
                <a:latin typeface="Times New Roman"/>
                <a:cs typeface="Times New Roman"/>
              </a:rPr>
              <a:t>социальное </a:t>
            </a:r>
            <a:r>
              <a:rPr sz="2400" spc="-585">
                <a:latin typeface="Times New Roman"/>
                <a:cs typeface="Times New Roman"/>
              </a:rPr>
              <a:t> </a:t>
            </a:r>
            <a:r>
              <a:rPr sz="2400">
                <a:latin typeface="Times New Roman"/>
                <a:cs typeface="Times New Roman"/>
              </a:rPr>
              <a:t>и </a:t>
            </a:r>
            <a:r>
              <a:rPr sz="2400" spc="-5">
                <a:latin typeface="Times New Roman"/>
                <a:cs typeface="Times New Roman"/>
              </a:rPr>
              <a:t>нравственное </a:t>
            </a:r>
            <a:r>
              <a:rPr sz="2400">
                <a:latin typeface="Times New Roman"/>
                <a:cs typeface="Times New Roman"/>
              </a:rPr>
              <a:t> </a:t>
            </a:r>
            <a:r>
              <a:rPr sz="2400" spc="-5">
                <a:latin typeface="Times New Roman"/>
                <a:cs typeface="Times New Roman"/>
              </a:rPr>
              <a:t>развитие</a:t>
            </a:r>
            <a:r>
              <a:rPr sz="2400" spc="5">
                <a:latin typeface="Times New Roman"/>
                <a:cs typeface="Times New Roman"/>
              </a:rPr>
              <a:t> </a:t>
            </a:r>
            <a:r>
              <a:rPr sz="2400" spc="-10">
                <a:latin typeface="Times New Roman"/>
                <a:cs typeface="Times New Roman"/>
              </a:rPr>
              <a:t>ребенка.</a:t>
            </a:r>
            <a:endParaRPr sz="2400">
              <a:latin typeface="Times New Roman"/>
              <a:cs typeface="Times New Roman"/>
            </a:endParaRPr>
          </a:p>
        </p:txBody>
      </p:sp>
      <p:pic>
        <p:nvPicPr>
          <p:cNvPr id="9" name="object 9"/>
          <p:cNvPicPr/>
          <p:nvPr/>
        </p:nvPicPr>
        <p:blipFill>
          <a:blip r:embed="rId3"/>
          <a:stretch>
            <a:fillRect/>
          </a:stretch>
        </p:blipFill>
        <p:spPr>
          <a:xfrm>
            <a:off x="647700" y="3308603"/>
            <a:ext cx="4363212" cy="3078480"/>
          </a:xfrm>
          <a:prstGeom prst="rect">
            <a:avLst/>
          </a:prstGeom>
        </p:spPr>
      </p:pic>
      <p:pic>
        <p:nvPicPr>
          <p:cNvPr id="11" name="Рисунок 10" descr="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276600"/>
            <a:ext cx="4843511" cy="3352800"/>
          </a:xfrm>
          <a:prstGeom prst="roundRect">
            <a:avLst>
              <a:gd name="adj" fmla="val 3092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5" name="Рисунок 4" descr="1613466715_44-p-fon-dlya-prezentatsii-delovoi-stil-detskii-5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object 2"/>
          <p:cNvPicPr/>
          <p:nvPr/>
        </p:nvPicPr>
        <p:blipFill>
          <a:blip r:embed="rId3"/>
          <a:stretch>
            <a:fillRect/>
          </a:stretch>
        </p:blipFill>
        <p:spPr>
          <a:xfrm>
            <a:off x="4572000" y="2667000"/>
            <a:ext cx="4328160" cy="2985516"/>
          </a:xfrm>
          <a:prstGeom prst="rect">
            <a:avLst/>
          </a:prstGeom>
        </p:spPr>
      </p:pic>
      <p:sp>
        <p:nvSpPr>
          <p:cNvPr id="3" name="object 3"/>
          <p:cNvSpPr txBox="1"/>
          <p:nvPr/>
        </p:nvSpPr>
        <p:spPr>
          <a:xfrm>
            <a:off x="1447800" y="914400"/>
            <a:ext cx="7065645" cy="528606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2400" spc="-5">
                <a:latin typeface="Times New Roman"/>
                <a:cs typeface="Times New Roman"/>
              </a:rPr>
              <a:t>Общение</a:t>
            </a:r>
            <a:r>
              <a:rPr sz="2400" spc="5">
                <a:latin typeface="Times New Roman"/>
                <a:cs typeface="Times New Roman"/>
              </a:rPr>
              <a:t> </a:t>
            </a:r>
            <a:r>
              <a:rPr sz="2400">
                <a:latin typeface="Times New Roman"/>
                <a:cs typeface="Times New Roman"/>
              </a:rPr>
              <a:t>со</a:t>
            </a:r>
            <a:r>
              <a:rPr sz="2400" spc="-15">
                <a:latin typeface="Times New Roman"/>
                <a:cs typeface="Times New Roman"/>
              </a:rPr>
              <a:t> </a:t>
            </a:r>
            <a:r>
              <a:rPr sz="2400" spc="-5">
                <a:latin typeface="Times New Roman"/>
                <a:cs typeface="Times New Roman"/>
              </a:rPr>
              <a:t>сверстниками </a:t>
            </a:r>
            <a:r>
              <a:rPr sz="2400" spc="-25">
                <a:latin typeface="Times New Roman"/>
                <a:cs typeface="Times New Roman"/>
              </a:rPr>
              <a:t>происходит</a:t>
            </a:r>
            <a:r>
              <a:rPr sz="2400" spc="15">
                <a:latin typeface="Times New Roman"/>
                <a:cs typeface="Times New Roman"/>
              </a:rPr>
              <a:t> </a:t>
            </a:r>
            <a:r>
              <a:rPr sz="2400">
                <a:latin typeface="Times New Roman"/>
                <a:cs typeface="Times New Roman"/>
              </a:rPr>
              <a:t>в </a:t>
            </a:r>
            <a:r>
              <a:rPr sz="2400" spc="5">
                <a:latin typeface="Times New Roman"/>
                <a:cs typeface="Times New Roman"/>
              </a:rPr>
              <a:t> </a:t>
            </a:r>
            <a:r>
              <a:rPr sz="2400" spc="-5">
                <a:latin typeface="Times New Roman"/>
                <a:cs typeface="Times New Roman"/>
              </a:rPr>
              <a:t>различных</a:t>
            </a:r>
            <a:r>
              <a:rPr sz="2400" spc="-10">
                <a:latin typeface="Times New Roman"/>
                <a:cs typeface="Times New Roman"/>
              </a:rPr>
              <a:t> </a:t>
            </a:r>
            <a:r>
              <a:rPr sz="2400" spc="-5">
                <a:latin typeface="Times New Roman"/>
                <a:cs typeface="Times New Roman"/>
              </a:rPr>
              <a:t>видах</a:t>
            </a:r>
            <a:r>
              <a:rPr sz="2400" spc="-10">
                <a:latin typeface="Times New Roman"/>
                <a:cs typeface="Times New Roman"/>
              </a:rPr>
              <a:t> </a:t>
            </a:r>
            <a:r>
              <a:rPr sz="2400" spc="5">
                <a:latin typeface="Times New Roman"/>
                <a:cs typeface="Times New Roman"/>
              </a:rPr>
              <a:t>деятельности</a:t>
            </a:r>
            <a:r>
              <a:rPr sz="2400">
                <a:latin typeface="Times New Roman"/>
                <a:cs typeface="Times New Roman"/>
              </a:rPr>
              <a:t> детей,</a:t>
            </a:r>
            <a:r>
              <a:rPr sz="2400" spc="-10">
                <a:latin typeface="Times New Roman"/>
                <a:cs typeface="Times New Roman"/>
              </a:rPr>
              <a:t> </a:t>
            </a:r>
            <a:r>
              <a:rPr sz="2400">
                <a:latin typeface="Times New Roman"/>
                <a:cs typeface="Times New Roman"/>
              </a:rPr>
              <a:t>в </a:t>
            </a:r>
            <a:r>
              <a:rPr sz="2400" spc="-35">
                <a:latin typeface="Times New Roman"/>
                <a:cs typeface="Times New Roman"/>
              </a:rPr>
              <a:t>том</a:t>
            </a:r>
            <a:r>
              <a:rPr sz="2400" spc="25">
                <a:latin typeface="Times New Roman"/>
                <a:cs typeface="Times New Roman"/>
              </a:rPr>
              <a:t> </a:t>
            </a:r>
            <a:r>
              <a:rPr sz="2400">
                <a:latin typeface="Times New Roman"/>
                <a:cs typeface="Times New Roman"/>
              </a:rPr>
              <a:t>числе </a:t>
            </a:r>
            <a:r>
              <a:rPr sz="2400" spc="-585">
                <a:latin typeface="Times New Roman"/>
                <a:cs typeface="Times New Roman"/>
              </a:rPr>
              <a:t> </a:t>
            </a:r>
            <a:r>
              <a:rPr sz="2400">
                <a:latin typeface="Times New Roman"/>
                <a:cs typeface="Times New Roman"/>
              </a:rPr>
              <a:t>и</a:t>
            </a:r>
            <a:r>
              <a:rPr sz="2400" spc="-10">
                <a:latin typeface="Times New Roman"/>
                <a:cs typeface="Times New Roman"/>
              </a:rPr>
              <a:t> </a:t>
            </a:r>
            <a:r>
              <a:rPr sz="2400" spc="-5">
                <a:latin typeface="Times New Roman"/>
                <a:cs typeface="Times New Roman"/>
              </a:rPr>
              <a:t>музыкальной.</a:t>
            </a:r>
            <a:endParaRPr sz="2400">
              <a:latin typeface="Times New Roman"/>
              <a:cs typeface="Times New Roman"/>
            </a:endParaRPr>
          </a:p>
          <a:p>
            <a:pPr marL="81280">
              <a:lnSpc>
                <a:spcPct val="100000"/>
              </a:lnSpc>
              <a:spcBef>
                <a:spcPts val="830"/>
              </a:spcBef>
            </a:pPr>
            <a:r>
              <a:rPr sz="2400">
                <a:latin typeface="Times New Roman"/>
                <a:cs typeface="Times New Roman"/>
              </a:rPr>
              <a:t>В</a:t>
            </a:r>
            <a:r>
              <a:rPr sz="2400" spc="-20">
                <a:latin typeface="Times New Roman"/>
                <a:cs typeface="Times New Roman"/>
              </a:rPr>
              <a:t> </a:t>
            </a:r>
            <a:r>
              <a:rPr sz="2400" spc="5">
                <a:latin typeface="Times New Roman"/>
                <a:cs typeface="Times New Roman"/>
              </a:rPr>
              <a:t>процессе</a:t>
            </a:r>
            <a:r>
              <a:rPr sz="2400" spc="-25">
                <a:latin typeface="Times New Roman"/>
                <a:cs typeface="Times New Roman"/>
              </a:rPr>
              <a:t> </a:t>
            </a:r>
            <a:r>
              <a:rPr sz="2400">
                <a:latin typeface="Times New Roman"/>
                <a:cs typeface="Times New Roman"/>
              </a:rPr>
              <a:t>музыкально</a:t>
            </a:r>
            <a:r>
              <a:rPr sz="2400" spc="-55">
                <a:latin typeface="Times New Roman"/>
                <a:cs typeface="Times New Roman"/>
              </a:rPr>
              <a:t> </a:t>
            </a:r>
            <a:r>
              <a:rPr sz="2400">
                <a:latin typeface="Times New Roman"/>
                <a:cs typeface="Times New Roman"/>
              </a:rPr>
              <a:t>–</a:t>
            </a:r>
          </a:p>
          <a:p>
            <a:pPr marL="81280" marR="3365500">
              <a:lnSpc>
                <a:spcPct val="100000"/>
              </a:lnSpc>
            </a:pPr>
            <a:r>
              <a:rPr sz="2400" spc="-10">
                <a:latin typeface="Times New Roman"/>
                <a:cs typeface="Times New Roman"/>
              </a:rPr>
              <a:t>ритмического</a:t>
            </a:r>
            <a:r>
              <a:rPr sz="2400" spc="-105">
                <a:latin typeface="Times New Roman"/>
                <a:cs typeface="Times New Roman"/>
              </a:rPr>
              <a:t> </a:t>
            </a:r>
            <a:r>
              <a:rPr sz="2400" spc="-10">
                <a:latin typeface="Times New Roman"/>
                <a:cs typeface="Times New Roman"/>
              </a:rPr>
              <a:t>обучения </a:t>
            </a:r>
            <a:r>
              <a:rPr sz="2400" spc="-585">
                <a:latin typeface="Times New Roman"/>
                <a:cs typeface="Times New Roman"/>
              </a:rPr>
              <a:t> </a:t>
            </a:r>
            <a:r>
              <a:rPr sz="2400">
                <a:latin typeface="Times New Roman"/>
                <a:cs typeface="Times New Roman"/>
              </a:rPr>
              <a:t>дети</a:t>
            </a:r>
            <a:r>
              <a:rPr sz="2400" spc="-35">
                <a:latin typeface="Times New Roman"/>
                <a:cs typeface="Times New Roman"/>
              </a:rPr>
              <a:t> </a:t>
            </a:r>
            <a:r>
              <a:rPr sz="2400" spc="5">
                <a:latin typeface="Times New Roman"/>
                <a:cs typeface="Times New Roman"/>
              </a:rPr>
              <a:t>могут</a:t>
            </a:r>
            <a:r>
              <a:rPr sz="2400" spc="-45">
                <a:latin typeface="Times New Roman"/>
                <a:cs typeface="Times New Roman"/>
              </a:rPr>
              <a:t> </a:t>
            </a:r>
            <a:r>
              <a:rPr sz="2400" spc="-10">
                <a:latin typeface="Times New Roman"/>
                <a:cs typeface="Times New Roman"/>
              </a:rPr>
              <a:t>научиться:</a:t>
            </a:r>
            <a:endParaRPr sz="2400">
              <a:latin typeface="Times New Roman"/>
              <a:cs typeface="Times New Roman"/>
            </a:endParaRPr>
          </a:p>
          <a:p>
            <a:pPr marL="81280" marR="3405504">
              <a:lnSpc>
                <a:spcPct val="100000"/>
              </a:lnSpc>
              <a:buFont typeface="Wingdings"/>
              <a:buChar char=""/>
              <a:tabLst>
                <a:tab pos="424180"/>
                <a:tab pos="424815"/>
              </a:tabLst>
            </a:pPr>
            <a:endParaRPr lang="ru-RU" sz="2400" spc="-10" smtClean="0">
              <a:latin typeface="Times New Roman"/>
              <a:cs typeface="Times New Roman"/>
            </a:endParaRPr>
          </a:p>
          <a:p>
            <a:pPr marL="81280" marR="3405504">
              <a:lnSpc>
                <a:spcPct val="100000"/>
              </a:lnSpc>
              <a:buFont typeface="Wingdings"/>
              <a:buChar char=""/>
              <a:tabLst>
                <a:tab pos="424180"/>
                <a:tab pos="424815"/>
              </a:tabLst>
            </a:pPr>
            <a:r>
              <a:rPr sz="2400" spc="-10" err="1" smtClean="0">
                <a:latin typeface="Times New Roman"/>
                <a:cs typeface="Times New Roman"/>
              </a:rPr>
              <a:t>понимать </a:t>
            </a:r>
            <a:r>
              <a:rPr sz="2400" spc="-5">
                <a:latin typeface="Times New Roman"/>
                <a:cs typeface="Times New Roman"/>
              </a:rPr>
              <a:t>намерения </a:t>
            </a:r>
            <a:r>
              <a:rPr sz="2400" spc="-590">
                <a:latin typeface="Times New Roman"/>
                <a:cs typeface="Times New Roman"/>
              </a:rPr>
              <a:t> </a:t>
            </a:r>
            <a:r>
              <a:rPr sz="2400" spc="-20">
                <a:latin typeface="Times New Roman"/>
                <a:cs typeface="Times New Roman"/>
              </a:rPr>
              <a:t>другого </a:t>
            </a:r>
            <a:r>
              <a:rPr sz="2400" spc="-10">
                <a:latin typeface="Times New Roman"/>
                <a:cs typeface="Times New Roman"/>
              </a:rPr>
              <a:t>ребенка;</a:t>
            </a:r>
            <a:endParaRPr sz="2400">
              <a:latin typeface="Times New Roman"/>
              <a:cs typeface="Times New Roman"/>
            </a:endParaRPr>
          </a:p>
          <a:p>
            <a:pPr marL="500380" indent="-419734">
              <a:lnSpc>
                <a:spcPct val="100000"/>
              </a:lnSpc>
              <a:spcBef>
                <a:spcPts val="5"/>
              </a:spcBef>
              <a:buFont typeface="Wingdings"/>
              <a:buChar char=""/>
              <a:tabLst>
                <a:tab pos="500380"/>
                <a:tab pos="501015"/>
              </a:tabLst>
            </a:pPr>
            <a:r>
              <a:rPr sz="2400" spc="-10">
                <a:latin typeface="Times New Roman"/>
                <a:cs typeface="Times New Roman"/>
              </a:rPr>
              <a:t>узнавать</a:t>
            </a:r>
            <a:endParaRPr sz="2400">
              <a:latin typeface="Times New Roman"/>
              <a:cs typeface="Times New Roman"/>
            </a:endParaRPr>
          </a:p>
          <a:p>
            <a:pPr marL="81280" marR="3536315" indent="76200">
              <a:lnSpc>
                <a:spcPct val="100000"/>
              </a:lnSpc>
            </a:pPr>
            <a:r>
              <a:rPr sz="2400" spc="-5">
                <a:latin typeface="Times New Roman"/>
                <a:cs typeface="Times New Roman"/>
              </a:rPr>
              <a:t>по </a:t>
            </a:r>
            <a:r>
              <a:rPr sz="2400" spc="5">
                <a:latin typeface="Times New Roman"/>
                <a:cs typeface="Times New Roman"/>
              </a:rPr>
              <a:t>жестам </a:t>
            </a:r>
            <a:r>
              <a:rPr sz="2400">
                <a:latin typeface="Times New Roman"/>
                <a:cs typeface="Times New Roman"/>
              </a:rPr>
              <a:t>о </a:t>
            </a:r>
            <a:r>
              <a:rPr sz="2400" spc="-20">
                <a:latin typeface="Times New Roman"/>
                <a:cs typeface="Times New Roman"/>
              </a:rPr>
              <a:t>его </a:t>
            </a:r>
            <a:r>
              <a:rPr sz="2400" spc="-15">
                <a:latin typeface="Times New Roman"/>
                <a:cs typeface="Times New Roman"/>
              </a:rPr>
              <a:t> </a:t>
            </a:r>
            <a:r>
              <a:rPr sz="2400" spc="-10">
                <a:latin typeface="Times New Roman"/>
                <a:cs typeface="Times New Roman"/>
              </a:rPr>
              <a:t>готовности</a:t>
            </a:r>
            <a:r>
              <a:rPr sz="2400" spc="-5">
                <a:latin typeface="Times New Roman"/>
                <a:cs typeface="Times New Roman"/>
              </a:rPr>
              <a:t> </a:t>
            </a:r>
            <a:r>
              <a:rPr sz="2400" spc="-10">
                <a:latin typeface="Times New Roman"/>
                <a:cs typeface="Times New Roman"/>
              </a:rPr>
              <a:t>вступить </a:t>
            </a:r>
            <a:r>
              <a:rPr sz="2400">
                <a:latin typeface="Times New Roman"/>
                <a:cs typeface="Times New Roman"/>
              </a:rPr>
              <a:t>в </a:t>
            </a:r>
            <a:r>
              <a:rPr sz="2400" spc="-585">
                <a:latin typeface="Times New Roman"/>
                <a:cs typeface="Times New Roman"/>
              </a:rPr>
              <a:t> </a:t>
            </a:r>
            <a:r>
              <a:rPr sz="2400" spc="-20" err="1">
                <a:latin typeface="Times New Roman"/>
                <a:cs typeface="Times New Roman"/>
              </a:rPr>
              <a:t>контакт</a:t>
            </a:r>
            <a:r>
              <a:rPr sz="2400" spc="-20" smtClean="0">
                <a:latin typeface="Times New Roman"/>
                <a:cs typeface="Times New Roman"/>
              </a:rPr>
              <a:t>;</a:t>
            </a:r>
            <a:endParaRPr sz="2400">
              <a:latin typeface="Times New Roman"/>
              <a:cs typeface="Times New Roman"/>
            </a:endParaRPr>
          </a:p>
          <a:p>
            <a:pPr marL="424180" indent="-343535">
              <a:lnSpc>
                <a:spcPct val="100000"/>
              </a:lnSpc>
              <a:buFont typeface="Wingdings"/>
              <a:buChar char=""/>
              <a:tabLst>
                <a:tab pos="424180"/>
                <a:tab pos="424815"/>
              </a:tabLst>
            </a:pPr>
            <a:r>
              <a:rPr sz="2400">
                <a:latin typeface="Times New Roman"/>
                <a:cs typeface="Times New Roman"/>
              </a:rPr>
              <a:t>по</a:t>
            </a:r>
            <a:r>
              <a:rPr sz="2400" spc="-20">
                <a:latin typeface="Times New Roman"/>
                <a:cs typeface="Times New Roman"/>
              </a:rPr>
              <a:t> </a:t>
            </a:r>
            <a:r>
              <a:rPr sz="2400" spc="-5">
                <a:latin typeface="Times New Roman"/>
                <a:cs typeface="Times New Roman"/>
              </a:rPr>
              <a:t>позе</a:t>
            </a:r>
            <a:r>
              <a:rPr sz="2400" spc="-20">
                <a:latin typeface="Times New Roman"/>
                <a:cs typeface="Times New Roman"/>
              </a:rPr>
              <a:t> </a:t>
            </a:r>
            <a:r>
              <a:rPr sz="2400">
                <a:latin typeface="Times New Roman"/>
                <a:cs typeface="Times New Roman"/>
              </a:rPr>
              <a:t>–</a:t>
            </a:r>
            <a:r>
              <a:rPr sz="2400" spc="-15">
                <a:latin typeface="Times New Roman"/>
                <a:cs typeface="Times New Roman"/>
              </a:rPr>
              <a:t> </a:t>
            </a:r>
            <a:r>
              <a:rPr sz="2400">
                <a:latin typeface="Times New Roman"/>
                <a:cs typeface="Times New Roman"/>
              </a:rPr>
              <a:t>об</a:t>
            </a:r>
            <a:r>
              <a:rPr sz="2400" spc="-15">
                <a:latin typeface="Times New Roman"/>
                <a:cs typeface="Times New Roman"/>
              </a:rPr>
              <a:t> </a:t>
            </a:r>
            <a:r>
              <a:rPr sz="2400" spc="-5">
                <a:latin typeface="Times New Roman"/>
                <a:cs typeface="Times New Roman"/>
              </a:rPr>
              <a:t>эмоциональном</a:t>
            </a:r>
            <a:r>
              <a:rPr sz="2400" spc="10">
                <a:latin typeface="Times New Roman"/>
                <a:cs typeface="Times New Roman"/>
              </a:rPr>
              <a:t> </a:t>
            </a:r>
            <a:r>
              <a:rPr sz="2400" spc="5">
                <a:latin typeface="Times New Roman"/>
                <a:cs typeface="Times New Roman"/>
              </a:rPr>
              <a:t>настрое.</a:t>
            </a:r>
            <a:endParaRPr sz="2400">
              <a:latin typeface="Times New Roman"/>
              <a:cs typeface="Times New Roman"/>
            </a:endParaRPr>
          </a:p>
        </p:txBody>
      </p:sp>
      <p:pic>
        <p:nvPicPr>
          <p:cNvPr id="6" name="Рисунок 5" descr="Снимок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8200" y="2667000"/>
            <a:ext cx="4267200" cy="2971800"/>
          </a:xfrm>
          <a:prstGeom prst="roundRect">
            <a:avLst>
              <a:gd name="adj" fmla="val 22197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Рисунок 7" descr="1613466715_44-p-fon-dlya-prezentatsii-delovoi-stil-detskii-5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438400" y="609600"/>
            <a:ext cx="589534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/>
              <a:t>Невербальное</a:t>
            </a:r>
            <a:r>
              <a:rPr spc="5"/>
              <a:t> </a:t>
            </a:r>
            <a:r>
              <a:rPr/>
              <a:t>общение и</a:t>
            </a:r>
            <a:r>
              <a:rPr spc="-5"/>
              <a:t> </a:t>
            </a:r>
            <a:r>
              <a:rPr/>
              <a:t>танец</a:t>
            </a:r>
            <a:r>
              <a:rPr spc="10"/>
              <a:t> </a:t>
            </a:r>
            <a:r>
              <a:rPr spc="-10"/>
              <a:t>имеют</a:t>
            </a:r>
            <a:r>
              <a:rPr/>
              <a:t> </a:t>
            </a:r>
            <a:r>
              <a:rPr spc="-15"/>
              <a:t>много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038600" y="1066800"/>
            <a:ext cx="237490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>
                <a:latin typeface="Times New Roman"/>
                <a:cs typeface="Times New Roman"/>
              </a:rPr>
              <a:t>общих</a:t>
            </a:r>
            <a:r>
              <a:rPr sz="2400" spc="-70">
                <a:latin typeface="Times New Roman"/>
                <a:cs typeface="Times New Roman"/>
              </a:rPr>
              <a:t> </a:t>
            </a:r>
            <a:r>
              <a:rPr sz="2400" spc="-10">
                <a:latin typeface="Times New Roman"/>
                <a:cs typeface="Times New Roman"/>
              </a:rPr>
              <a:t>элементов: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895600" y="1600200"/>
            <a:ext cx="4534535" cy="462280"/>
          </a:xfrm>
          <a:prstGeom prst="rect">
            <a:avLst/>
          </a:prstGeom>
          <a:solidFill>
            <a:srgbClr val="FBD4B5"/>
          </a:solidFill>
        </p:spPr>
        <p:txBody>
          <a:bodyPr vert="horz" wrap="square" lIns="0" tIns="35560" rIns="0" bIns="0" rtlCol="0">
            <a:spAutoFit/>
          </a:bodyPr>
          <a:lstStyle/>
          <a:p>
            <a:pPr marL="377825" indent="-287020">
              <a:lnSpc>
                <a:spcPct val="100000"/>
              </a:lnSpc>
              <a:spcBef>
                <a:spcPts val="280"/>
              </a:spcBef>
              <a:buFont typeface="Wingdings"/>
              <a:buChar char=""/>
              <a:tabLst>
                <a:tab pos="378460"/>
              </a:tabLst>
            </a:pPr>
            <a:r>
              <a:rPr sz="2400" spc="-5">
                <a:latin typeface="Times New Roman"/>
                <a:cs typeface="Times New Roman"/>
              </a:rPr>
              <a:t>невербальные</a:t>
            </a:r>
            <a:r>
              <a:rPr sz="2400" spc="-10">
                <a:latin typeface="Times New Roman"/>
                <a:cs typeface="Times New Roman"/>
              </a:rPr>
              <a:t> </a:t>
            </a:r>
            <a:r>
              <a:rPr sz="2400">
                <a:latin typeface="Times New Roman"/>
                <a:cs typeface="Times New Roman"/>
              </a:rPr>
              <a:t>сигналы</a:t>
            </a:r>
            <a:r>
              <a:rPr sz="2400" spc="-5">
                <a:latin typeface="Times New Roman"/>
                <a:cs typeface="Times New Roman"/>
              </a:rPr>
              <a:t> </a:t>
            </a:r>
            <a:r>
              <a:rPr sz="2400">
                <a:latin typeface="Times New Roman"/>
                <a:cs typeface="Times New Roman"/>
              </a:rPr>
              <a:t>и</a:t>
            </a:r>
            <a:r>
              <a:rPr sz="2400" spc="-15">
                <a:latin typeface="Times New Roman"/>
                <a:cs typeface="Times New Roman"/>
              </a:rPr>
              <a:t> </a:t>
            </a:r>
            <a:r>
              <a:rPr sz="2400">
                <a:latin typeface="Times New Roman"/>
                <a:cs typeface="Times New Roman"/>
              </a:rPr>
              <a:t>знаки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362200" y="2209800"/>
            <a:ext cx="5691505" cy="462280"/>
          </a:xfrm>
          <a:prstGeom prst="rect">
            <a:avLst/>
          </a:prstGeom>
          <a:solidFill>
            <a:srgbClr val="FBD4B5"/>
          </a:solidFill>
        </p:spPr>
        <p:txBody>
          <a:bodyPr vert="horz" wrap="square" lIns="0" tIns="35560" rIns="0" bIns="0" rtlCol="0">
            <a:spAutoFit/>
          </a:bodyPr>
          <a:lstStyle/>
          <a:p>
            <a:pPr marL="377825" indent="-287020">
              <a:lnSpc>
                <a:spcPct val="100000"/>
              </a:lnSpc>
              <a:spcBef>
                <a:spcPts val="280"/>
              </a:spcBef>
              <a:buFont typeface="Wingdings"/>
              <a:buChar char=""/>
              <a:tabLst>
                <a:tab pos="378460"/>
              </a:tabLst>
            </a:pPr>
            <a:r>
              <a:rPr sz="2400">
                <a:latin typeface="Times New Roman"/>
                <a:cs typeface="Times New Roman"/>
              </a:rPr>
              <a:t>пространственно-временную</a:t>
            </a:r>
            <a:r>
              <a:rPr sz="2400" spc="-15">
                <a:latin typeface="Times New Roman"/>
                <a:cs typeface="Times New Roman"/>
              </a:rPr>
              <a:t> структуру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447800" y="2895600"/>
            <a:ext cx="6600190" cy="462280"/>
          </a:xfrm>
          <a:prstGeom prst="rect">
            <a:avLst/>
          </a:prstGeom>
          <a:solidFill>
            <a:srgbClr val="FBD4B5"/>
          </a:solidFill>
        </p:spPr>
        <p:txBody>
          <a:bodyPr vert="horz" wrap="square" lIns="0" tIns="35560" rIns="0" bIns="0" rtlCol="0">
            <a:spAutoFit/>
          </a:bodyPr>
          <a:lstStyle/>
          <a:p>
            <a:pPr marL="377825" indent="-287020">
              <a:lnSpc>
                <a:spcPct val="100000"/>
              </a:lnSpc>
              <a:spcBef>
                <a:spcPts val="280"/>
              </a:spcBef>
              <a:buFont typeface="Wingdings"/>
              <a:buChar char=""/>
              <a:tabLst>
                <a:tab pos="378460"/>
              </a:tabLst>
            </a:pPr>
            <a:r>
              <a:rPr sz="2400" spc="-5">
                <a:latin typeface="Times New Roman"/>
                <a:cs typeface="Times New Roman"/>
              </a:rPr>
              <a:t>установление</a:t>
            </a:r>
            <a:r>
              <a:rPr sz="2400" spc="-20">
                <a:latin typeface="Times New Roman"/>
                <a:cs typeface="Times New Roman"/>
              </a:rPr>
              <a:t> </a:t>
            </a:r>
            <a:r>
              <a:rPr sz="2400">
                <a:latin typeface="Times New Roman"/>
                <a:cs typeface="Times New Roman"/>
              </a:rPr>
              <a:t>и</a:t>
            </a:r>
            <a:r>
              <a:rPr sz="2400" spc="-10">
                <a:latin typeface="Times New Roman"/>
                <a:cs typeface="Times New Roman"/>
              </a:rPr>
              <a:t> </a:t>
            </a:r>
            <a:r>
              <a:rPr sz="2400" spc="-15">
                <a:latin typeface="Times New Roman"/>
                <a:cs typeface="Times New Roman"/>
              </a:rPr>
              <a:t>регуляцию</a:t>
            </a:r>
            <a:r>
              <a:rPr sz="2400" spc="-30">
                <a:latin typeface="Times New Roman"/>
                <a:cs typeface="Times New Roman"/>
              </a:rPr>
              <a:t> </a:t>
            </a:r>
            <a:r>
              <a:rPr sz="2400" spc="-5">
                <a:latin typeface="Times New Roman"/>
                <a:cs typeface="Times New Roman"/>
              </a:rPr>
              <a:t>взаимоотношений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66800" y="3581400"/>
            <a:ext cx="7083425" cy="2722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065" marR="5080" indent="2540" algn="ctr">
              <a:lnSpc>
                <a:spcPct val="100000"/>
              </a:lnSpc>
              <a:spcBef>
                <a:spcPts val="100"/>
              </a:spcBef>
            </a:pPr>
            <a:r>
              <a:rPr sz="2400" spc="-5">
                <a:latin typeface="Times New Roman"/>
                <a:cs typeface="Times New Roman"/>
              </a:rPr>
              <a:t>Невербальные</a:t>
            </a:r>
            <a:r>
              <a:rPr sz="2400" spc="10">
                <a:latin typeface="Times New Roman"/>
                <a:cs typeface="Times New Roman"/>
              </a:rPr>
              <a:t> </a:t>
            </a:r>
            <a:r>
              <a:rPr sz="2400" spc="-10">
                <a:latin typeface="Times New Roman"/>
                <a:cs typeface="Times New Roman"/>
              </a:rPr>
              <a:t>средства</a:t>
            </a:r>
            <a:r>
              <a:rPr sz="2400">
                <a:latin typeface="Times New Roman"/>
                <a:cs typeface="Times New Roman"/>
              </a:rPr>
              <a:t> общения в танце</a:t>
            </a:r>
            <a:r>
              <a:rPr sz="2400" spc="10">
                <a:latin typeface="Times New Roman"/>
                <a:cs typeface="Times New Roman"/>
              </a:rPr>
              <a:t> </a:t>
            </a:r>
            <a:r>
              <a:rPr sz="2400" spc="-5">
                <a:latin typeface="Times New Roman"/>
                <a:cs typeface="Times New Roman"/>
              </a:rPr>
              <a:t>не</a:t>
            </a:r>
            <a:r>
              <a:rPr sz="2400" spc="-15">
                <a:latin typeface="Times New Roman"/>
                <a:cs typeface="Times New Roman"/>
              </a:rPr>
              <a:t> </a:t>
            </a:r>
            <a:r>
              <a:rPr sz="2400" spc="-40">
                <a:latin typeface="Times New Roman"/>
                <a:cs typeface="Times New Roman"/>
              </a:rPr>
              <a:t>только </a:t>
            </a:r>
            <a:r>
              <a:rPr sz="2400" spc="-35">
                <a:latin typeface="Times New Roman"/>
                <a:cs typeface="Times New Roman"/>
              </a:rPr>
              <a:t> </a:t>
            </a:r>
            <a:r>
              <a:rPr sz="2400" spc="-15">
                <a:latin typeface="Times New Roman"/>
                <a:cs typeface="Times New Roman"/>
              </a:rPr>
              <a:t>облегчают</a:t>
            </a:r>
            <a:r>
              <a:rPr sz="2400" spc="-5">
                <a:latin typeface="Times New Roman"/>
                <a:cs typeface="Times New Roman"/>
              </a:rPr>
              <a:t> </a:t>
            </a:r>
            <a:r>
              <a:rPr sz="2400" spc="-10">
                <a:latin typeface="Times New Roman"/>
                <a:cs typeface="Times New Roman"/>
              </a:rPr>
              <a:t>взаимодействие</a:t>
            </a:r>
            <a:r>
              <a:rPr sz="2400" spc="20">
                <a:latin typeface="Times New Roman"/>
                <a:cs typeface="Times New Roman"/>
              </a:rPr>
              <a:t> </a:t>
            </a:r>
            <a:r>
              <a:rPr sz="2400">
                <a:latin typeface="Times New Roman"/>
                <a:cs typeface="Times New Roman"/>
              </a:rPr>
              <a:t>и</a:t>
            </a:r>
            <a:r>
              <a:rPr sz="2400" spc="-10">
                <a:latin typeface="Times New Roman"/>
                <a:cs typeface="Times New Roman"/>
              </a:rPr>
              <a:t> </a:t>
            </a:r>
            <a:r>
              <a:rPr sz="2400" spc="-5">
                <a:latin typeface="Times New Roman"/>
                <a:cs typeface="Times New Roman"/>
              </a:rPr>
              <a:t>взаимопонимание </a:t>
            </a:r>
            <a:r>
              <a:rPr sz="2400">
                <a:latin typeface="Times New Roman"/>
                <a:cs typeface="Times New Roman"/>
              </a:rPr>
              <a:t> </a:t>
            </a:r>
            <a:r>
              <a:rPr sz="2400" spc="-10">
                <a:latin typeface="Times New Roman"/>
                <a:cs typeface="Times New Roman"/>
              </a:rPr>
              <a:t>партнеров,</a:t>
            </a:r>
            <a:r>
              <a:rPr sz="2400" spc="10">
                <a:latin typeface="Times New Roman"/>
                <a:cs typeface="Times New Roman"/>
              </a:rPr>
              <a:t> </a:t>
            </a:r>
            <a:r>
              <a:rPr sz="2400" spc="-5">
                <a:latin typeface="Times New Roman"/>
                <a:cs typeface="Times New Roman"/>
              </a:rPr>
              <a:t>но</a:t>
            </a:r>
            <a:r>
              <a:rPr sz="2400" spc="10">
                <a:latin typeface="Times New Roman"/>
                <a:cs typeface="Times New Roman"/>
              </a:rPr>
              <a:t> </a:t>
            </a:r>
            <a:r>
              <a:rPr sz="2400">
                <a:latin typeface="Times New Roman"/>
                <a:cs typeface="Times New Roman"/>
              </a:rPr>
              <a:t>и </a:t>
            </a:r>
            <a:r>
              <a:rPr sz="2400" spc="-10">
                <a:latin typeface="Times New Roman"/>
                <a:cs typeface="Times New Roman"/>
              </a:rPr>
              <a:t>являются</a:t>
            </a:r>
            <a:r>
              <a:rPr sz="2400" spc="15">
                <a:latin typeface="Times New Roman"/>
                <a:cs typeface="Times New Roman"/>
              </a:rPr>
              <a:t> </a:t>
            </a:r>
            <a:r>
              <a:rPr sz="2400" spc="-10">
                <a:latin typeface="Times New Roman"/>
                <a:cs typeface="Times New Roman"/>
              </a:rPr>
              <a:t>средствами</a:t>
            </a:r>
            <a:r>
              <a:rPr sz="2400" spc="10">
                <a:latin typeface="Times New Roman"/>
                <a:cs typeface="Times New Roman"/>
              </a:rPr>
              <a:t> </a:t>
            </a:r>
            <a:r>
              <a:rPr sz="2400" spc="-25">
                <a:latin typeface="Times New Roman"/>
                <a:cs typeface="Times New Roman"/>
              </a:rPr>
              <a:t>художественной </a:t>
            </a:r>
            <a:r>
              <a:rPr sz="2400" spc="-585">
                <a:latin typeface="Times New Roman"/>
                <a:cs typeface="Times New Roman"/>
              </a:rPr>
              <a:t> </a:t>
            </a:r>
            <a:r>
              <a:rPr sz="2400">
                <a:latin typeface="Times New Roman"/>
                <a:cs typeface="Times New Roman"/>
              </a:rPr>
              <a:t>выразительности.</a:t>
            </a:r>
          </a:p>
          <a:p>
            <a:pPr marL="282575" marR="144145" algn="ctr">
              <a:lnSpc>
                <a:spcPct val="100000"/>
              </a:lnSpc>
              <a:spcBef>
                <a:spcPts val="840"/>
              </a:spcBef>
            </a:pPr>
            <a:r>
              <a:rPr sz="2400" spc="-15">
                <a:latin typeface="Times New Roman"/>
                <a:cs typeface="Times New Roman"/>
              </a:rPr>
              <a:t>Поэтому</a:t>
            </a:r>
            <a:r>
              <a:rPr sz="2400" spc="20">
                <a:latin typeface="Times New Roman"/>
                <a:cs typeface="Times New Roman"/>
              </a:rPr>
              <a:t> </a:t>
            </a:r>
            <a:r>
              <a:rPr sz="2400" spc="5">
                <a:latin typeface="Times New Roman"/>
                <a:cs typeface="Times New Roman"/>
              </a:rPr>
              <a:t>стало</a:t>
            </a:r>
            <a:r>
              <a:rPr sz="2400" spc="-5">
                <a:latin typeface="Times New Roman"/>
                <a:cs typeface="Times New Roman"/>
              </a:rPr>
              <a:t> </a:t>
            </a:r>
            <a:r>
              <a:rPr sz="2400" spc="-15">
                <a:latin typeface="Times New Roman"/>
                <a:cs typeface="Times New Roman"/>
              </a:rPr>
              <a:t>возможным</a:t>
            </a:r>
            <a:r>
              <a:rPr sz="2400" spc="25">
                <a:latin typeface="Times New Roman"/>
                <a:cs typeface="Times New Roman"/>
              </a:rPr>
              <a:t> </a:t>
            </a:r>
            <a:r>
              <a:rPr sz="2400" spc="-15">
                <a:latin typeface="Times New Roman"/>
                <a:cs typeface="Times New Roman"/>
              </a:rPr>
              <a:t>появление</a:t>
            </a:r>
            <a:r>
              <a:rPr sz="2400" spc="10">
                <a:latin typeface="Times New Roman"/>
                <a:cs typeface="Times New Roman"/>
              </a:rPr>
              <a:t> </a:t>
            </a:r>
            <a:r>
              <a:rPr sz="2400">
                <a:latin typeface="Times New Roman"/>
                <a:cs typeface="Times New Roman"/>
              </a:rPr>
              <a:t>в </a:t>
            </a:r>
            <a:r>
              <a:rPr sz="2400" spc="-20">
                <a:latin typeface="Times New Roman"/>
                <a:cs typeface="Times New Roman"/>
              </a:rPr>
              <a:t>педагогике </a:t>
            </a:r>
            <a:r>
              <a:rPr sz="2400" spc="-585">
                <a:latin typeface="Times New Roman"/>
                <a:cs typeface="Times New Roman"/>
              </a:rPr>
              <a:t> </a:t>
            </a:r>
            <a:r>
              <a:rPr sz="2400" spc="-10">
                <a:latin typeface="Times New Roman"/>
                <a:cs typeface="Times New Roman"/>
              </a:rPr>
              <a:t>музыкального</a:t>
            </a:r>
            <a:r>
              <a:rPr sz="2400" spc="-20">
                <a:latin typeface="Times New Roman"/>
                <a:cs typeface="Times New Roman"/>
              </a:rPr>
              <a:t> </a:t>
            </a:r>
            <a:r>
              <a:rPr sz="2400" spc="-5">
                <a:latin typeface="Times New Roman"/>
                <a:cs typeface="Times New Roman"/>
              </a:rPr>
              <a:t>образования</a:t>
            </a:r>
            <a:r>
              <a:rPr sz="2400" spc="10">
                <a:latin typeface="Times New Roman"/>
                <a:cs typeface="Times New Roman"/>
              </a:rPr>
              <a:t> </a:t>
            </a:r>
            <a:r>
              <a:rPr sz="2400" spc="-5">
                <a:latin typeface="Times New Roman"/>
                <a:cs typeface="Times New Roman"/>
              </a:rPr>
              <a:t>понятия</a:t>
            </a:r>
            <a:endParaRPr sz="2400">
              <a:latin typeface="Times New Roman"/>
              <a:cs typeface="Times New Roman"/>
            </a:endParaRPr>
          </a:p>
          <a:p>
            <a:pPr marL="129539" algn="ctr">
              <a:lnSpc>
                <a:spcPts val="3115"/>
              </a:lnSpc>
            </a:pPr>
            <a:r>
              <a:rPr sz="2600" b="1" i="1" spc="-20">
                <a:latin typeface="Times New Roman"/>
                <a:cs typeface="Times New Roman"/>
              </a:rPr>
              <a:t>«коммуникативный</a:t>
            </a:r>
            <a:r>
              <a:rPr sz="2600" b="1" i="1" spc="-60">
                <a:latin typeface="Times New Roman"/>
                <a:cs typeface="Times New Roman"/>
              </a:rPr>
              <a:t> </a:t>
            </a:r>
            <a:r>
              <a:rPr sz="2600" b="1" i="1" spc="-5">
                <a:latin typeface="Times New Roman"/>
                <a:cs typeface="Times New Roman"/>
              </a:rPr>
              <a:t>танец»</a:t>
            </a:r>
            <a:endParaRPr sz="26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1" name="Рисунок 10" descr="1613466715_44-p-fon-dlya-prezentatsii-delovoi-stil-detskii-5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352800" y="533400"/>
            <a:ext cx="3732529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500" b="1" i="1" spc="-25">
                <a:solidFill>
                  <a:srgbClr val="C00000"/>
                </a:solidFill>
                <a:latin typeface="Times New Roman"/>
                <a:cs typeface="Times New Roman"/>
              </a:rPr>
              <a:t>Коммуникативный</a:t>
            </a:r>
            <a:r>
              <a:rPr sz="2500" b="1" i="1" spc="2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500" b="1" i="1" spc="-5">
                <a:solidFill>
                  <a:srgbClr val="C00000"/>
                </a:solidFill>
                <a:latin typeface="Times New Roman"/>
                <a:cs typeface="Times New Roman"/>
              </a:rPr>
              <a:t>танец</a:t>
            </a:r>
            <a:endParaRPr sz="25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752600" y="1295400"/>
            <a:ext cx="6421755" cy="831215"/>
          </a:xfrm>
          <a:prstGeom prst="rect">
            <a:avLst/>
          </a:prstGeom>
          <a:solidFill>
            <a:srgbClr val="F1DCDB"/>
          </a:solidFill>
        </p:spPr>
        <p:txBody>
          <a:bodyPr vert="horz" wrap="square" lIns="0" tIns="35560" rIns="0" bIns="0" rtlCol="0">
            <a:spAutoFit/>
          </a:bodyPr>
          <a:lstStyle/>
          <a:p>
            <a:pPr marL="434340" marR="409575" indent="-342900">
              <a:lnSpc>
                <a:spcPct val="100000"/>
              </a:lnSpc>
              <a:spcBef>
                <a:spcPts val="280"/>
              </a:spcBef>
              <a:buFont typeface="Wingdings"/>
              <a:buChar char=""/>
              <a:tabLst>
                <a:tab pos="434975"/>
              </a:tabLst>
            </a:pPr>
            <a:r>
              <a:rPr sz="2400" spc="-5">
                <a:latin typeface="Times New Roman"/>
                <a:cs typeface="Times New Roman"/>
              </a:rPr>
              <a:t>не </a:t>
            </a:r>
            <a:r>
              <a:rPr sz="2400" spc="-15">
                <a:latin typeface="Times New Roman"/>
                <a:cs typeface="Times New Roman"/>
              </a:rPr>
              <a:t>требует </a:t>
            </a:r>
            <a:r>
              <a:rPr sz="2400">
                <a:latin typeface="Times New Roman"/>
                <a:cs typeface="Times New Roman"/>
              </a:rPr>
              <a:t>специальной</a:t>
            </a:r>
            <a:r>
              <a:rPr sz="2400" spc="15">
                <a:latin typeface="Times New Roman"/>
                <a:cs typeface="Times New Roman"/>
              </a:rPr>
              <a:t> </a:t>
            </a:r>
            <a:r>
              <a:rPr sz="2400" spc="-15">
                <a:latin typeface="Times New Roman"/>
                <a:cs typeface="Times New Roman"/>
              </a:rPr>
              <a:t>хореографической </a:t>
            </a:r>
            <a:r>
              <a:rPr sz="2400" spc="-585">
                <a:latin typeface="Times New Roman"/>
                <a:cs typeface="Times New Roman"/>
              </a:rPr>
              <a:t> </a:t>
            </a:r>
            <a:r>
              <a:rPr sz="2400" spc="-25">
                <a:latin typeface="Times New Roman"/>
                <a:cs typeface="Times New Roman"/>
              </a:rPr>
              <a:t>подготовки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20598" y="2251798"/>
            <a:ext cx="7501890" cy="831215"/>
          </a:xfrm>
          <a:prstGeom prst="rect">
            <a:avLst/>
          </a:prstGeom>
          <a:solidFill>
            <a:srgbClr val="F1DCDB"/>
          </a:solidFill>
        </p:spPr>
        <p:txBody>
          <a:bodyPr vert="horz" wrap="square" lIns="0" tIns="35560" rIns="0" bIns="0" rtlCol="0">
            <a:spAutoFit/>
          </a:bodyPr>
          <a:lstStyle/>
          <a:p>
            <a:pPr marL="434340" indent="-343535">
              <a:lnSpc>
                <a:spcPct val="100000"/>
              </a:lnSpc>
              <a:spcBef>
                <a:spcPts val="280"/>
              </a:spcBef>
              <a:buFont typeface="Wingdings"/>
              <a:buChar char=""/>
              <a:tabLst>
                <a:tab pos="434975"/>
              </a:tabLst>
            </a:pPr>
            <a:r>
              <a:rPr sz="2400">
                <a:latin typeface="Times New Roman"/>
                <a:cs typeface="Times New Roman"/>
              </a:rPr>
              <a:t>доступен</a:t>
            </a:r>
            <a:r>
              <a:rPr sz="2400" spc="-20">
                <a:latin typeface="Times New Roman"/>
                <a:cs typeface="Times New Roman"/>
              </a:rPr>
              <a:t> </a:t>
            </a:r>
            <a:r>
              <a:rPr sz="2400" spc="-15">
                <a:latin typeface="Times New Roman"/>
                <a:cs typeface="Times New Roman"/>
              </a:rPr>
              <a:t>любому</a:t>
            </a:r>
            <a:r>
              <a:rPr sz="2400">
                <a:latin typeface="Times New Roman"/>
                <a:cs typeface="Times New Roman"/>
              </a:rPr>
              <a:t> </a:t>
            </a:r>
            <a:r>
              <a:rPr sz="2400" spc="-10">
                <a:latin typeface="Times New Roman"/>
                <a:cs typeface="Times New Roman"/>
              </a:rPr>
              <a:t>ребенку</a:t>
            </a:r>
            <a:r>
              <a:rPr sz="2400" spc="-5">
                <a:latin typeface="Times New Roman"/>
                <a:cs typeface="Times New Roman"/>
              </a:rPr>
              <a:t> при </a:t>
            </a:r>
            <a:r>
              <a:rPr sz="2400" spc="-10">
                <a:latin typeface="Times New Roman"/>
                <a:cs typeface="Times New Roman"/>
              </a:rPr>
              <a:t>введении</a:t>
            </a:r>
            <a:r>
              <a:rPr sz="2400" spc="20">
                <a:latin typeface="Times New Roman"/>
                <a:cs typeface="Times New Roman"/>
              </a:rPr>
              <a:t> </a:t>
            </a:r>
            <a:r>
              <a:rPr sz="2400" spc="-20">
                <a:latin typeface="Times New Roman"/>
                <a:cs typeface="Times New Roman"/>
              </a:rPr>
              <a:t>его</a:t>
            </a:r>
            <a:r>
              <a:rPr sz="2400" spc="-5">
                <a:latin typeface="Times New Roman"/>
                <a:cs typeface="Times New Roman"/>
              </a:rPr>
              <a:t> </a:t>
            </a:r>
            <a:r>
              <a:rPr sz="2400">
                <a:latin typeface="Times New Roman"/>
                <a:cs typeface="Times New Roman"/>
              </a:rPr>
              <a:t>в</a:t>
            </a:r>
            <a:endParaRPr sz="2400">
              <a:latin typeface="Times New Roman"/>
              <a:cs typeface="Times New Roman"/>
            </a:endParaRPr>
          </a:p>
          <a:p>
            <a:pPr marL="434340">
              <a:lnSpc>
                <a:spcPct val="100000"/>
              </a:lnSpc>
            </a:pPr>
            <a:r>
              <a:rPr sz="2400" spc="5">
                <a:latin typeface="Times New Roman"/>
                <a:cs typeface="Times New Roman"/>
              </a:rPr>
              <a:t>процесс</a:t>
            </a:r>
            <a:r>
              <a:rPr sz="2400" spc="-30">
                <a:latin typeface="Times New Roman"/>
                <a:cs typeface="Times New Roman"/>
              </a:rPr>
              <a:t> </a:t>
            </a:r>
            <a:r>
              <a:rPr sz="2400" spc="-5">
                <a:latin typeface="Times New Roman"/>
                <a:cs typeface="Times New Roman"/>
              </a:rPr>
              <a:t>музыкально-ритмической</a:t>
            </a:r>
            <a:r>
              <a:rPr sz="2400" spc="-35">
                <a:latin typeface="Times New Roman"/>
                <a:cs typeface="Times New Roman"/>
              </a:rPr>
              <a:t> </a:t>
            </a:r>
            <a:r>
              <a:rPr sz="2400" spc="5">
                <a:latin typeface="Times New Roman"/>
                <a:cs typeface="Times New Roman"/>
              </a:rPr>
              <a:t>деятельности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557274" y="3023742"/>
            <a:ext cx="5828030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707514" marR="5080" indent="-1695450">
              <a:lnSpc>
                <a:spcPct val="100000"/>
              </a:lnSpc>
              <a:spcBef>
                <a:spcPts val="100"/>
              </a:spcBef>
            </a:pPr>
            <a:r>
              <a:rPr sz="2400" b="1" i="1">
                <a:solidFill>
                  <a:srgbClr val="C00000"/>
                </a:solidFill>
                <a:latin typeface="Times New Roman"/>
                <a:cs typeface="Times New Roman"/>
              </a:rPr>
              <a:t>В </a:t>
            </a:r>
            <a:r>
              <a:rPr sz="2400" b="1" i="1" spc="-15">
                <a:solidFill>
                  <a:srgbClr val="C00000"/>
                </a:solidFill>
                <a:latin typeface="Times New Roman"/>
                <a:cs typeface="Times New Roman"/>
              </a:rPr>
              <a:t>этих </a:t>
            </a:r>
            <a:r>
              <a:rPr sz="2400" b="1" i="1">
                <a:solidFill>
                  <a:srgbClr val="C00000"/>
                </a:solidFill>
                <a:latin typeface="Times New Roman"/>
                <a:cs typeface="Times New Roman"/>
              </a:rPr>
              <a:t>танцах </a:t>
            </a:r>
            <a:r>
              <a:rPr sz="2400" b="1" i="1" spc="-5">
                <a:solidFill>
                  <a:srgbClr val="C00000"/>
                </a:solidFill>
                <a:latin typeface="Times New Roman"/>
                <a:cs typeface="Times New Roman"/>
              </a:rPr>
              <a:t>развивается </a:t>
            </a:r>
            <a:r>
              <a:rPr sz="2400" b="1" i="1" spc="-15">
                <a:solidFill>
                  <a:srgbClr val="C00000"/>
                </a:solidFill>
                <a:latin typeface="Times New Roman"/>
                <a:cs typeface="Times New Roman"/>
              </a:rPr>
              <a:t>динамическая </a:t>
            </a:r>
            <a:r>
              <a:rPr sz="2400" b="1" i="1" spc="-585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sz="2400" b="1" i="1" spc="-5">
                <a:solidFill>
                  <a:srgbClr val="C00000"/>
                </a:solidFill>
                <a:latin typeface="Times New Roman"/>
                <a:cs typeface="Times New Roman"/>
              </a:rPr>
              <a:t>сторона </a:t>
            </a:r>
            <a:r>
              <a:rPr sz="2400" b="1" i="1">
                <a:solidFill>
                  <a:srgbClr val="C00000"/>
                </a:solidFill>
                <a:latin typeface="Times New Roman"/>
                <a:cs typeface="Times New Roman"/>
              </a:rPr>
              <a:t>общения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720598" y="3831818"/>
            <a:ext cx="4472305" cy="462280"/>
          </a:xfrm>
          <a:prstGeom prst="rect">
            <a:avLst/>
          </a:prstGeom>
          <a:solidFill>
            <a:srgbClr val="F1DCDB"/>
          </a:solidFill>
        </p:spPr>
        <p:txBody>
          <a:bodyPr vert="horz" wrap="square" lIns="0" tIns="35560" rIns="0" bIns="0" rtlCol="0">
            <a:spAutoFit/>
          </a:bodyPr>
          <a:lstStyle/>
          <a:p>
            <a:pPr marL="377825" indent="-287020">
              <a:lnSpc>
                <a:spcPct val="100000"/>
              </a:lnSpc>
              <a:spcBef>
                <a:spcPts val="280"/>
              </a:spcBef>
              <a:buFont typeface="Wingdings"/>
              <a:buChar char=""/>
              <a:tabLst>
                <a:tab pos="378460"/>
              </a:tabLst>
            </a:pPr>
            <a:r>
              <a:rPr sz="2400" spc="-10">
                <a:latin typeface="Times New Roman"/>
                <a:cs typeface="Times New Roman"/>
              </a:rPr>
              <a:t>легкость</a:t>
            </a:r>
            <a:r>
              <a:rPr sz="2400" spc="-15">
                <a:latin typeface="Times New Roman"/>
                <a:cs typeface="Times New Roman"/>
              </a:rPr>
              <a:t> </a:t>
            </a:r>
            <a:r>
              <a:rPr sz="2400" spc="-10">
                <a:latin typeface="Times New Roman"/>
                <a:cs typeface="Times New Roman"/>
              </a:rPr>
              <a:t>вступления</a:t>
            </a:r>
            <a:r>
              <a:rPr sz="2400" spc="-20">
                <a:latin typeface="Times New Roman"/>
                <a:cs typeface="Times New Roman"/>
              </a:rPr>
              <a:t> </a:t>
            </a:r>
            <a:r>
              <a:rPr sz="2400">
                <a:latin typeface="Times New Roman"/>
                <a:cs typeface="Times New Roman"/>
              </a:rPr>
              <a:t>в</a:t>
            </a:r>
            <a:r>
              <a:rPr sz="2400" spc="-10">
                <a:latin typeface="Times New Roman"/>
                <a:cs typeface="Times New Roman"/>
              </a:rPr>
              <a:t> </a:t>
            </a:r>
            <a:r>
              <a:rPr sz="2400" spc="-25">
                <a:latin typeface="Times New Roman"/>
                <a:cs typeface="Times New Roman"/>
              </a:rPr>
              <a:t>контакт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472810" y="3831818"/>
            <a:ext cx="2669540" cy="462280"/>
          </a:xfrm>
          <a:prstGeom prst="rect">
            <a:avLst/>
          </a:prstGeom>
          <a:solidFill>
            <a:srgbClr val="F1DCDB"/>
          </a:solidFill>
        </p:spPr>
        <p:txBody>
          <a:bodyPr vert="horz" wrap="square" lIns="0" tIns="35560" rIns="0" bIns="0" rtlCol="0">
            <a:spAutoFit/>
          </a:bodyPr>
          <a:lstStyle/>
          <a:p>
            <a:pPr marL="434975" indent="-343535">
              <a:lnSpc>
                <a:spcPct val="100000"/>
              </a:lnSpc>
              <a:spcBef>
                <a:spcPts val="280"/>
              </a:spcBef>
              <a:buFont typeface="Wingdings"/>
              <a:buChar char=""/>
              <a:tabLst>
                <a:tab pos="435609"/>
              </a:tabLst>
            </a:pPr>
            <a:r>
              <a:rPr sz="2400" spc="-5">
                <a:latin typeface="Times New Roman"/>
                <a:cs typeface="Times New Roman"/>
              </a:rPr>
              <a:t>инициативность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20598" y="4391634"/>
            <a:ext cx="3458210" cy="462280"/>
          </a:xfrm>
          <a:prstGeom prst="rect">
            <a:avLst/>
          </a:prstGeom>
          <a:solidFill>
            <a:srgbClr val="F1DCDB"/>
          </a:solidFill>
        </p:spPr>
        <p:txBody>
          <a:bodyPr vert="horz" wrap="square" lIns="0" tIns="36195" rIns="0" bIns="0" rtlCol="0">
            <a:spAutoFit/>
          </a:bodyPr>
          <a:lstStyle/>
          <a:p>
            <a:pPr marL="377825" indent="-287020">
              <a:lnSpc>
                <a:spcPct val="100000"/>
              </a:lnSpc>
              <a:spcBef>
                <a:spcPts val="285"/>
              </a:spcBef>
              <a:buFont typeface="Wingdings"/>
              <a:buChar char=""/>
              <a:tabLst>
                <a:tab pos="378460"/>
              </a:tabLst>
            </a:pPr>
            <a:r>
              <a:rPr sz="2400" spc="-10">
                <a:latin typeface="Times New Roman"/>
                <a:cs typeface="Times New Roman"/>
              </a:rPr>
              <a:t>готовность</a:t>
            </a:r>
            <a:r>
              <a:rPr sz="2400" spc="-5">
                <a:latin typeface="Times New Roman"/>
                <a:cs typeface="Times New Roman"/>
              </a:rPr>
              <a:t> </a:t>
            </a:r>
            <a:r>
              <a:rPr sz="2400">
                <a:latin typeface="Times New Roman"/>
                <a:cs typeface="Times New Roman"/>
              </a:rPr>
              <a:t>к</a:t>
            </a:r>
            <a:r>
              <a:rPr sz="2400" spc="-30">
                <a:latin typeface="Times New Roman"/>
                <a:cs typeface="Times New Roman"/>
              </a:rPr>
              <a:t> </a:t>
            </a:r>
            <a:r>
              <a:rPr sz="2400">
                <a:latin typeface="Times New Roman"/>
                <a:cs typeface="Times New Roman"/>
              </a:rPr>
              <a:t>общению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20598" y="4969992"/>
            <a:ext cx="6058535" cy="462280"/>
          </a:xfrm>
          <a:prstGeom prst="rect">
            <a:avLst/>
          </a:prstGeom>
          <a:solidFill>
            <a:srgbClr val="F1DCDB"/>
          </a:solidFill>
        </p:spPr>
        <p:txBody>
          <a:bodyPr vert="horz" wrap="square" lIns="0" tIns="36195" rIns="0" bIns="0" rtlCol="0">
            <a:spAutoFit/>
          </a:bodyPr>
          <a:lstStyle/>
          <a:p>
            <a:pPr marL="377825" indent="-287020">
              <a:lnSpc>
                <a:spcPct val="100000"/>
              </a:lnSpc>
              <a:spcBef>
                <a:spcPts val="285"/>
              </a:spcBef>
              <a:buFont typeface="Wingdings"/>
              <a:buChar char=""/>
              <a:tabLst>
                <a:tab pos="378460"/>
              </a:tabLst>
            </a:pPr>
            <a:r>
              <a:rPr sz="2400" spc="-5">
                <a:latin typeface="Times New Roman"/>
                <a:cs typeface="Times New Roman"/>
              </a:rPr>
              <a:t>развитие</a:t>
            </a:r>
            <a:r>
              <a:rPr sz="2400" spc="5">
                <a:latin typeface="Times New Roman"/>
                <a:cs typeface="Times New Roman"/>
              </a:rPr>
              <a:t> </a:t>
            </a:r>
            <a:r>
              <a:rPr sz="2400" spc="-15">
                <a:latin typeface="Times New Roman"/>
                <a:cs typeface="Times New Roman"/>
              </a:rPr>
              <a:t>эмпатии</a:t>
            </a:r>
            <a:r>
              <a:rPr sz="2400" spc="5">
                <a:latin typeface="Times New Roman"/>
                <a:cs typeface="Times New Roman"/>
              </a:rPr>
              <a:t> </a:t>
            </a:r>
            <a:r>
              <a:rPr sz="2400">
                <a:latin typeface="Times New Roman"/>
                <a:cs typeface="Times New Roman"/>
              </a:rPr>
              <a:t>и</a:t>
            </a:r>
            <a:r>
              <a:rPr sz="2400" spc="-5">
                <a:latin typeface="Times New Roman"/>
                <a:cs typeface="Times New Roman"/>
              </a:rPr>
              <a:t> </a:t>
            </a:r>
            <a:r>
              <a:rPr sz="2400" spc="-10">
                <a:latin typeface="Times New Roman"/>
                <a:cs typeface="Times New Roman"/>
              </a:rPr>
              <a:t>сочувствие </a:t>
            </a:r>
            <a:r>
              <a:rPr sz="2400">
                <a:latin typeface="Times New Roman"/>
                <a:cs typeface="Times New Roman"/>
              </a:rPr>
              <a:t>к</a:t>
            </a:r>
            <a:r>
              <a:rPr sz="2400" spc="5">
                <a:latin typeface="Times New Roman"/>
                <a:cs typeface="Times New Roman"/>
              </a:rPr>
              <a:t> </a:t>
            </a:r>
            <a:r>
              <a:rPr sz="2400" spc="-15">
                <a:latin typeface="Times New Roman"/>
                <a:cs typeface="Times New Roman"/>
              </a:rPr>
              <a:t>партнеру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95058" y="5510796"/>
            <a:ext cx="7416800" cy="831215"/>
          </a:xfrm>
          <a:prstGeom prst="rect">
            <a:avLst/>
          </a:prstGeom>
          <a:solidFill>
            <a:srgbClr val="F1DCDB"/>
          </a:solidFill>
        </p:spPr>
        <p:txBody>
          <a:bodyPr vert="horz" wrap="square" lIns="0" tIns="36195" rIns="0" bIns="0" rtlCol="0">
            <a:spAutoFit/>
          </a:bodyPr>
          <a:lstStyle/>
          <a:p>
            <a:pPr marL="434340" marR="256540" indent="-342900">
              <a:lnSpc>
                <a:spcPct val="100000"/>
              </a:lnSpc>
              <a:spcBef>
                <a:spcPts val="285"/>
              </a:spcBef>
              <a:buFont typeface="Wingdings"/>
              <a:buChar char=""/>
              <a:tabLst>
                <a:tab pos="434975"/>
              </a:tabLst>
            </a:pPr>
            <a:r>
              <a:rPr sz="2400">
                <a:latin typeface="Times New Roman"/>
                <a:cs typeface="Times New Roman"/>
              </a:rPr>
              <a:t>эмоциональность</a:t>
            </a:r>
            <a:r>
              <a:rPr sz="2400" spc="20">
                <a:latin typeface="Times New Roman"/>
                <a:cs typeface="Times New Roman"/>
              </a:rPr>
              <a:t> </a:t>
            </a:r>
            <a:r>
              <a:rPr sz="2400">
                <a:latin typeface="Times New Roman"/>
                <a:cs typeface="Times New Roman"/>
              </a:rPr>
              <a:t>и выразительность</a:t>
            </a:r>
            <a:r>
              <a:rPr sz="2400" spc="40">
                <a:latin typeface="Times New Roman"/>
                <a:cs typeface="Times New Roman"/>
              </a:rPr>
              <a:t> </a:t>
            </a:r>
            <a:r>
              <a:rPr sz="2400" spc="-5">
                <a:latin typeface="Times New Roman"/>
                <a:cs typeface="Times New Roman"/>
              </a:rPr>
              <a:t>невербальных </a:t>
            </a:r>
            <a:r>
              <a:rPr sz="2400" spc="-585">
                <a:latin typeface="Times New Roman"/>
                <a:cs typeface="Times New Roman"/>
              </a:rPr>
              <a:t> </a:t>
            </a:r>
            <a:r>
              <a:rPr sz="2400" spc="-5">
                <a:latin typeface="Times New Roman"/>
                <a:cs typeface="Times New Roman"/>
              </a:rPr>
              <a:t>средств </a:t>
            </a:r>
            <a:r>
              <a:rPr sz="2400">
                <a:latin typeface="Times New Roman"/>
                <a:cs typeface="Times New Roman"/>
              </a:rPr>
              <a:t>общения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12" name="Рисунок 11" descr="1613466715_44-p-fon-dlya-prezentatsii-delovoi-stil-detskii-5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438400" y="762000"/>
            <a:ext cx="5198110" cy="40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500" spc="-25">
                <a:solidFill>
                  <a:srgbClr val="C00000"/>
                </a:solidFill>
              </a:rPr>
              <a:t>Компоненты</a:t>
            </a:r>
            <a:r>
              <a:rPr sz="2500" spc="-10">
                <a:solidFill>
                  <a:srgbClr val="C00000"/>
                </a:solidFill>
              </a:rPr>
              <a:t> </a:t>
            </a:r>
            <a:r>
              <a:rPr sz="2500" spc="-25">
                <a:solidFill>
                  <a:srgbClr val="C00000"/>
                </a:solidFill>
              </a:rPr>
              <a:t>коммуникативного</a:t>
            </a:r>
            <a:r>
              <a:rPr sz="2500" spc="-10">
                <a:solidFill>
                  <a:srgbClr val="C00000"/>
                </a:solidFill>
              </a:rPr>
              <a:t> </a:t>
            </a:r>
            <a:r>
              <a:rPr sz="2500">
                <a:solidFill>
                  <a:srgbClr val="C00000"/>
                </a:solidFill>
              </a:rPr>
              <a:t>танца</a:t>
            </a:r>
            <a:endParaRPr sz="2500"/>
          </a:p>
        </p:txBody>
      </p:sp>
      <p:sp>
        <p:nvSpPr>
          <p:cNvPr id="4" name="object 4"/>
          <p:cNvSpPr txBox="1"/>
          <p:nvPr/>
        </p:nvSpPr>
        <p:spPr>
          <a:xfrm>
            <a:off x="1981200" y="1371600"/>
            <a:ext cx="762000" cy="462280"/>
          </a:xfrm>
          <a:prstGeom prst="rect">
            <a:avLst/>
          </a:prstGeom>
          <a:solidFill>
            <a:srgbClr val="FBD4B5"/>
          </a:solidFill>
          <a:ln w="9525">
            <a:solidFill>
              <a:srgbClr val="F79546"/>
            </a:solidFill>
          </a:ln>
        </p:spPr>
        <p:txBody>
          <a:bodyPr vert="horz" wrap="square" lIns="0" tIns="35560" rIns="0" bIns="0" rtlCol="0">
            <a:spAutoFit/>
          </a:bodyPr>
          <a:lstStyle/>
          <a:p>
            <a:pPr marL="167640">
              <a:lnSpc>
                <a:spcPct val="100000"/>
              </a:lnSpc>
              <a:spcBef>
                <a:spcPts val="280"/>
              </a:spcBef>
            </a:pPr>
            <a:r>
              <a:rPr sz="2400">
                <a:solidFill>
                  <a:srgbClr val="375F92"/>
                </a:solidFill>
                <a:latin typeface="Times New Roman"/>
                <a:cs typeface="Times New Roman"/>
              </a:rPr>
              <a:t>шаг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437639" y="1988794"/>
            <a:ext cx="600710" cy="462280"/>
          </a:xfrm>
          <a:prstGeom prst="rect">
            <a:avLst/>
          </a:prstGeom>
          <a:solidFill>
            <a:srgbClr val="FBD4B5"/>
          </a:solidFill>
          <a:ln w="9525">
            <a:solidFill>
              <a:srgbClr val="F79546"/>
            </a:solidFill>
          </a:ln>
        </p:spPr>
        <p:txBody>
          <a:bodyPr vert="horz" wrap="square" lIns="0" tIns="35560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80"/>
              </a:spcBef>
            </a:pPr>
            <a:r>
              <a:rPr sz="2400" spc="-15">
                <a:solidFill>
                  <a:srgbClr val="375F92"/>
                </a:solidFill>
                <a:latin typeface="Times New Roman"/>
                <a:cs typeface="Times New Roman"/>
              </a:rPr>
              <a:t>бег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25715" y="3212693"/>
            <a:ext cx="1711325" cy="462280"/>
          </a:xfrm>
          <a:prstGeom prst="rect">
            <a:avLst/>
          </a:prstGeom>
          <a:solidFill>
            <a:srgbClr val="FBD4B5"/>
          </a:solidFill>
          <a:ln w="9525">
            <a:solidFill>
              <a:srgbClr val="F79546"/>
            </a:solidFill>
          </a:ln>
        </p:spPr>
        <p:txBody>
          <a:bodyPr vert="horz" wrap="square" lIns="0" tIns="35560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80"/>
              </a:spcBef>
            </a:pPr>
            <a:r>
              <a:rPr sz="2400" spc="-25">
                <a:solidFill>
                  <a:srgbClr val="375F92"/>
                </a:solidFill>
                <a:latin typeface="Times New Roman"/>
                <a:cs typeface="Times New Roman"/>
              </a:rPr>
              <a:t>скольжение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720979" y="3872585"/>
            <a:ext cx="2250440" cy="462280"/>
          </a:xfrm>
          <a:custGeom>
            <a:rect l="l" t="t" r="r" b="b"/>
            <a:pathLst>
              <a:path w="2250440" h="462279">
                <a:moveTo>
                  <a:pt x="2250313" y="0"/>
                </a:moveTo>
                <a:lnTo>
                  <a:pt x="0" y="0"/>
                </a:lnTo>
                <a:lnTo>
                  <a:pt x="0" y="461670"/>
                </a:lnTo>
                <a:lnTo>
                  <a:pt x="2250313" y="461670"/>
                </a:lnTo>
                <a:lnTo>
                  <a:pt x="2250313" y="0"/>
                </a:lnTo>
                <a:close/>
              </a:path>
            </a:pathLst>
          </a:custGeom>
          <a:solidFill>
            <a:srgbClr val="FBD4B5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 txBox="1"/>
          <p:nvPr/>
        </p:nvSpPr>
        <p:spPr>
          <a:xfrm>
            <a:off x="720979" y="3872585"/>
            <a:ext cx="2250440" cy="462280"/>
          </a:xfrm>
          <a:prstGeom prst="rect">
            <a:avLst/>
          </a:prstGeom>
          <a:ln w="9525">
            <a:solidFill>
              <a:srgbClr val="F79546"/>
            </a:solidFill>
          </a:ln>
        </p:spPr>
        <p:txBody>
          <a:bodyPr vert="horz" wrap="square" lIns="0" tIns="35560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80"/>
              </a:spcBef>
            </a:pPr>
            <a:r>
              <a:rPr sz="2400" spc="-10">
                <a:solidFill>
                  <a:srgbClr val="375F92"/>
                </a:solidFill>
                <a:latin typeface="Times New Roman"/>
                <a:cs typeface="Times New Roman"/>
              </a:rPr>
              <a:t>подпрыгивание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1058570" y="2591409"/>
            <a:ext cx="1445895" cy="462280"/>
          </a:xfrm>
          <a:prstGeom prst="rect">
            <a:avLst/>
          </a:prstGeom>
          <a:solidFill>
            <a:srgbClr val="FBD4B5"/>
          </a:solidFill>
          <a:ln w="9525">
            <a:solidFill>
              <a:srgbClr val="F79546"/>
            </a:solidFill>
          </a:ln>
        </p:spPr>
        <p:txBody>
          <a:bodyPr vert="horz" wrap="square" lIns="0" tIns="35560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80"/>
              </a:spcBef>
            </a:pPr>
            <a:r>
              <a:rPr sz="2400" spc="-15">
                <a:solidFill>
                  <a:srgbClr val="375F92"/>
                </a:solidFill>
                <a:latin typeface="Times New Roman"/>
                <a:cs typeface="Times New Roman"/>
              </a:rPr>
              <a:t>кружение</a:t>
            </a:r>
            <a:endParaRPr sz="2400">
              <a:latin typeface="Times New Roman"/>
              <a:cs typeface="Times New Roman"/>
            </a:endParaRPr>
          </a:p>
        </p:txBody>
      </p:sp>
      <p:pic>
        <p:nvPicPr>
          <p:cNvPr id="10" name="object 10"/>
          <p:cNvPicPr/>
          <p:nvPr/>
        </p:nvPicPr>
        <p:blipFill>
          <a:blip r:embed="rId3"/>
          <a:stretch>
            <a:fillRect/>
          </a:stretch>
        </p:blipFill>
        <p:spPr>
          <a:xfrm>
            <a:off x="2656332" y="1274063"/>
            <a:ext cx="5376672" cy="3096768"/>
          </a:xfrm>
          <a:prstGeom prst="rect">
            <a:avLst/>
          </a:prstGeom>
        </p:spPr>
      </p:pic>
      <p:sp>
        <p:nvSpPr>
          <p:cNvPr id="11" name="object 11"/>
          <p:cNvSpPr txBox="1"/>
          <p:nvPr/>
        </p:nvSpPr>
        <p:spPr>
          <a:xfrm>
            <a:off x="990600" y="4419600"/>
            <a:ext cx="7385532" cy="185948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396240" marR="385445" indent="-1270" algn="ctr">
              <a:lnSpc>
                <a:spcPct val="100000"/>
              </a:lnSpc>
              <a:spcBef>
                <a:spcPts val="100"/>
              </a:spcBef>
            </a:pPr>
            <a:r>
              <a:rPr sz="2400" b="1" i="1" spc="-25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Танцуя,</a:t>
            </a:r>
            <a:r>
              <a:rPr sz="2400" b="1" i="1" spc="-1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дети</a:t>
            </a:r>
            <a:r>
              <a:rPr sz="2400" b="1" i="1" spc="-5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2400" b="1" i="1" spc="-1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внимательно</a:t>
            </a:r>
            <a:r>
              <a:rPr sz="2400" b="1" i="1" spc="-15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2400" b="1" i="1" spc="-5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прислушиваются</a:t>
            </a:r>
            <a:r>
              <a:rPr sz="2400" b="1" i="1" spc="-15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2400" b="1" i="1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к </a:t>
            </a:r>
            <a:r>
              <a:rPr sz="2400" b="1" i="1" spc="5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2400" b="1" i="1" spc="-1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различным</a:t>
            </a:r>
            <a:r>
              <a:rPr sz="2400" b="1" i="1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2400" b="1" i="1" spc="-1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элементам</a:t>
            </a:r>
            <a:r>
              <a:rPr sz="2400" b="1" i="1" spc="5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2400" b="1" i="1" spc="-1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музыкальной</a:t>
            </a:r>
            <a:r>
              <a:rPr sz="2400" b="1" i="1" spc="-15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2400" b="1" i="1" spc="-2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структуры.</a:t>
            </a:r>
            <a:endParaRPr sz="2400" b="1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  <a:p>
            <a:pPr marL="12700" marR="5080" algn="ctr">
              <a:lnSpc>
                <a:spcPct val="100000"/>
              </a:lnSpc>
              <a:spcBef>
                <a:spcPts val="30"/>
              </a:spcBef>
            </a:pPr>
            <a:r>
              <a:rPr sz="2400" b="1" i="1" spc="-25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Поскольку</a:t>
            </a:r>
            <a:r>
              <a:rPr sz="2400" b="1" i="1" spc="-5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2400" b="1" i="1" spc="-2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музыка</a:t>
            </a:r>
            <a:r>
              <a:rPr sz="2400" b="1" i="1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2400" b="1" i="1" spc="-1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повторяется</a:t>
            </a:r>
            <a:r>
              <a:rPr sz="2400" b="1" i="1" spc="5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2400" b="1" i="1" spc="-5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много </a:t>
            </a:r>
            <a:r>
              <a:rPr sz="2400" b="1" i="1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раз, </a:t>
            </a:r>
            <a:r>
              <a:rPr sz="2400" b="1" i="1" spc="-5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дети</a:t>
            </a:r>
            <a:r>
              <a:rPr sz="2400" b="1" i="1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2400" b="1" i="1" spc="-1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легко </a:t>
            </a:r>
            <a:r>
              <a:rPr sz="2400" b="1" i="1" spc="-585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2400" b="1" i="1" spc="-15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осознают</a:t>
            </a:r>
            <a:r>
              <a:rPr sz="2400" b="1" i="1" spc="-1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2400" b="1" i="1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ее </a:t>
            </a:r>
            <a:r>
              <a:rPr sz="2400" b="1" i="1" spc="-35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форму</a:t>
            </a:r>
            <a:r>
              <a:rPr sz="2400" b="1" i="1" spc="-15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2400" b="1" i="1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и </a:t>
            </a:r>
            <a:r>
              <a:rPr sz="2400" b="1" i="1" spc="-5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могут</a:t>
            </a:r>
            <a:r>
              <a:rPr sz="2400" b="1" i="1" spc="-1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предвидеть </a:t>
            </a:r>
            <a:r>
              <a:rPr sz="2400" b="1" i="1" spc="-2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каждую </a:t>
            </a:r>
            <a:r>
              <a:rPr sz="2400" b="1" i="1" spc="-15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2400" b="1" i="1" spc="-5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новую</a:t>
            </a:r>
            <a:r>
              <a:rPr sz="2400" b="1" i="1" spc="-15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sz="2400" b="1" i="1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или </a:t>
            </a:r>
            <a:r>
              <a:rPr sz="2400" b="1" i="1" spc="-10"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повторяющуюся часть.</a:t>
            </a:r>
            <a:endParaRPr sz="2400" b="1">
              <a:solidFill>
                <a:schemeClr val="tx2">
                  <a:lumMod val="50000"/>
                </a:schemeClr>
              </a:solidFill>
              <a:latin typeface="Times New Roman"/>
              <a:cs typeface="Times New Roman"/>
            </a:endParaRPr>
          </a:p>
        </p:txBody>
      </p:sp>
      <p:pic>
        <p:nvPicPr>
          <p:cNvPr id="13" name="Рисунок 12" descr="Снимок3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3200" y="1295400"/>
            <a:ext cx="5715000" cy="3048000"/>
          </a:xfrm>
          <a:prstGeom prst="roundRect">
            <a:avLst>
              <a:gd name="adj" fmla="val 41561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8" name="Рисунок 7" descr="1613466715_44-p-fon-dlya-prezentatsii-delovoi-stil-detskii-5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524000" y="762000"/>
            <a:ext cx="7011035" cy="78290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35280" marR="5080" indent="-323215">
              <a:lnSpc>
                <a:spcPct val="100000"/>
              </a:lnSpc>
              <a:spcBef>
                <a:spcPts val="105"/>
              </a:spcBef>
            </a:pPr>
            <a:r>
              <a:rPr lang="ru-RU" sz="2600" b="1" i="1" spc="-20" smtClean="0">
                <a:solidFill>
                  <a:srgbClr val="C00000"/>
                </a:solidFill>
                <a:latin typeface="Times New Roman"/>
                <a:cs typeface="Times New Roman"/>
              </a:rPr>
              <a:t>                    </a:t>
            </a:r>
            <a:r>
              <a:rPr sz="2600" b="1" i="1" spc="-20" err="1" smtClean="0">
                <a:solidFill>
                  <a:srgbClr val="C00000"/>
                </a:solidFill>
                <a:latin typeface="Times New Roman"/>
                <a:cs typeface="Times New Roman"/>
              </a:rPr>
              <a:t>Коммуникативный </a:t>
            </a:r>
            <a:r>
              <a:rPr sz="2600" b="1" i="1" spc="-5" err="1">
                <a:solidFill>
                  <a:srgbClr val="C00000"/>
                </a:solidFill>
                <a:latin typeface="Times New Roman"/>
                <a:cs typeface="Times New Roman"/>
              </a:rPr>
              <a:t>танец </a:t>
            </a:r>
            <a:br>
              <a:rPr lang="ru-RU" sz="2600" b="1" i="1" spc="-5" smtClean="0">
                <a:solidFill>
                  <a:srgbClr val="C00000"/>
                </a:solidFill>
                <a:latin typeface="Times New Roman"/>
                <a:cs typeface="Times New Roman"/>
              </a:rPr>
            </a:br>
            <a:r>
              <a:rPr spc="-15" err="1" smtClean="0"/>
              <a:t>используют </a:t>
            </a:r>
            <a:r>
              <a:rPr spc="-585" smtClean="0"/>
              <a:t> </a:t>
            </a:r>
            <a:r>
              <a:rPr/>
              <a:t>в</a:t>
            </a:r>
            <a:r>
              <a:rPr spc="-10"/>
              <a:t> </a:t>
            </a:r>
            <a:r>
              <a:rPr spc="-5"/>
              <a:t>различных</a:t>
            </a:r>
            <a:r>
              <a:rPr spc="5"/>
              <a:t> </a:t>
            </a:r>
            <a:r>
              <a:rPr spc="-10"/>
              <a:t>формах</a:t>
            </a:r>
            <a:r>
              <a:rPr spc="-25"/>
              <a:t> </a:t>
            </a:r>
            <a:r>
              <a:rPr spc="-10"/>
              <a:t>работы</a:t>
            </a:r>
            <a:r>
              <a:rPr spc="-5"/>
              <a:t> </a:t>
            </a:r>
            <a:r>
              <a:rPr/>
              <a:t>с</a:t>
            </a:r>
            <a:r>
              <a:rPr spc="-15"/>
              <a:t> </a:t>
            </a:r>
            <a:r>
              <a:rPr/>
              <a:t>детьми:</a:t>
            </a:r>
            <a:endParaRPr sz="260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13030" rIns="0" bIns="0" rtlCol="0">
            <a:spAutoFit/>
          </a:bodyPr>
          <a:lstStyle/>
          <a:p>
            <a:pPr marL="360680" indent="-344170">
              <a:lnSpc>
                <a:spcPct val="100000"/>
              </a:lnSpc>
              <a:spcBef>
                <a:spcPts val="890"/>
              </a:spcBef>
              <a:buFont typeface="Wingdings"/>
              <a:buChar char=""/>
              <a:tabLst>
                <a:tab pos="361315"/>
              </a:tabLst>
            </a:pPr>
            <a:r>
              <a:rPr spc="-5"/>
              <a:t>на</a:t>
            </a:r>
            <a:r>
              <a:rPr spc="-25"/>
              <a:t> </a:t>
            </a:r>
            <a:r>
              <a:rPr spc="-15"/>
              <a:t>музыкальных </a:t>
            </a:r>
            <a:r>
              <a:rPr spc="-5"/>
              <a:t>занятиях</a:t>
            </a:r>
          </a:p>
          <a:p>
            <a:pPr marL="379095" indent="-343535">
              <a:lnSpc>
                <a:spcPct val="100000"/>
              </a:lnSpc>
              <a:spcBef>
                <a:spcPts val="790"/>
              </a:spcBef>
              <a:buFont typeface="Wingdings"/>
              <a:buChar char=""/>
              <a:tabLst>
                <a:tab pos="379730"/>
              </a:tabLst>
            </a:pPr>
            <a:r>
              <a:rPr spc="-5"/>
              <a:t>на</a:t>
            </a:r>
            <a:r>
              <a:rPr spc="-50"/>
              <a:t> </a:t>
            </a:r>
            <a:r>
              <a:rPr spc="-10"/>
              <a:t>праздниках</a:t>
            </a:r>
          </a:p>
          <a:p>
            <a:pPr marL="355600" indent="-342900">
              <a:lnSpc>
                <a:spcPct val="100000"/>
              </a:lnSpc>
              <a:spcBef>
                <a:spcPts val="755"/>
              </a:spcBef>
              <a:buFont typeface="Wingdings"/>
              <a:buChar char=""/>
              <a:tabLst>
                <a:tab pos="355600"/>
              </a:tabLst>
            </a:pPr>
            <a:r>
              <a:rPr/>
              <a:t>в</a:t>
            </a:r>
            <a:r>
              <a:rPr spc="-20"/>
              <a:t> свободной</a:t>
            </a:r>
            <a:r>
              <a:rPr spc="-5"/>
              <a:t> </a:t>
            </a:r>
            <a:r>
              <a:rPr spc="-10"/>
              <a:t>деятельности</a:t>
            </a: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2100"/>
          </a:p>
          <a:p>
            <a:pPr marL="36195">
              <a:lnSpc>
                <a:spcPct val="100000"/>
              </a:lnSpc>
            </a:pPr>
            <a:r>
              <a:rPr i="0" spc="-10">
                <a:latin typeface="Times New Roman"/>
                <a:cs typeface="Times New Roman"/>
              </a:rPr>
              <a:t>Разучивание</a:t>
            </a:r>
            <a:r>
              <a:rPr i="0" spc="114">
                <a:latin typeface="Times New Roman"/>
                <a:cs typeface="Times New Roman"/>
              </a:rPr>
              <a:t> </a:t>
            </a:r>
            <a:r>
              <a:rPr i="0">
                <a:latin typeface="Times New Roman"/>
                <a:cs typeface="Times New Roman"/>
              </a:rPr>
              <a:t>танца</a:t>
            </a:r>
            <a:r>
              <a:rPr i="0" spc="110">
                <a:latin typeface="Times New Roman"/>
                <a:cs typeface="Times New Roman"/>
              </a:rPr>
              <a:t> </a:t>
            </a:r>
            <a:r>
              <a:rPr i="0" spc="-5">
                <a:latin typeface="Times New Roman"/>
                <a:cs typeface="Times New Roman"/>
              </a:rPr>
              <a:t>не</a:t>
            </a:r>
            <a:r>
              <a:rPr i="0" spc="110">
                <a:latin typeface="Times New Roman"/>
                <a:cs typeface="Times New Roman"/>
              </a:rPr>
              <a:t> </a:t>
            </a:r>
            <a:r>
              <a:rPr i="0">
                <a:latin typeface="Times New Roman"/>
                <a:cs typeface="Times New Roman"/>
              </a:rPr>
              <a:t>занимает</a:t>
            </a:r>
            <a:r>
              <a:rPr i="0" spc="100">
                <a:latin typeface="Times New Roman"/>
                <a:cs typeface="Times New Roman"/>
              </a:rPr>
              <a:t> </a:t>
            </a:r>
            <a:r>
              <a:rPr i="0" spc="-15">
                <a:latin typeface="Times New Roman"/>
                <a:cs typeface="Times New Roman"/>
              </a:rPr>
              <a:t>много</a:t>
            </a:r>
            <a:r>
              <a:rPr i="0" spc="105">
                <a:latin typeface="Times New Roman"/>
                <a:cs typeface="Times New Roman"/>
              </a:rPr>
              <a:t> </a:t>
            </a:r>
            <a:r>
              <a:rPr i="0" spc="-5">
                <a:latin typeface="Times New Roman"/>
                <a:cs typeface="Times New Roman"/>
              </a:rPr>
              <a:t>времени,</a:t>
            </a:r>
            <a:r>
              <a:rPr i="0" spc="110">
                <a:latin typeface="Times New Roman"/>
                <a:cs typeface="Times New Roman"/>
              </a:rPr>
              <a:t> </a:t>
            </a:r>
            <a:r>
              <a:rPr i="0" spc="5">
                <a:latin typeface="Times New Roman"/>
                <a:cs typeface="Times New Roman"/>
              </a:rPr>
              <a:t>так</a:t>
            </a:r>
            <a:r>
              <a:rPr i="0" spc="110">
                <a:latin typeface="Times New Roman"/>
                <a:cs typeface="Times New Roman"/>
              </a:rPr>
              <a:t> </a:t>
            </a:r>
            <a:r>
              <a:rPr i="0" spc="-15">
                <a:latin typeface="Times New Roman"/>
                <a:cs typeface="Times New Roman"/>
              </a:rPr>
              <a:t>как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904443" y="3811904"/>
            <a:ext cx="728027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170430"/>
                <a:tab pos="3792220"/>
                <a:tab pos="5091430"/>
                <a:tab pos="5604510"/>
              </a:tabLst>
            </a:pPr>
            <a:r>
              <a:rPr sz="2400" spc="-5">
                <a:latin typeface="Times New Roman"/>
                <a:cs typeface="Times New Roman"/>
              </a:rPr>
              <a:t>танцевальные	движения	</a:t>
            </a:r>
            <a:r>
              <a:rPr sz="2400" spc="5">
                <a:latin typeface="Times New Roman"/>
                <a:cs typeface="Times New Roman"/>
              </a:rPr>
              <a:t>просты	</a:t>
            </a:r>
            <a:r>
              <a:rPr sz="2400">
                <a:latin typeface="Times New Roman"/>
                <a:cs typeface="Times New Roman"/>
              </a:rPr>
              <a:t>и	</a:t>
            </a:r>
            <a:r>
              <a:rPr sz="2400" spc="-15">
                <a:latin typeface="Times New Roman"/>
                <a:cs typeface="Times New Roman"/>
              </a:rPr>
              <a:t>повторяются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85240" y="3972559"/>
            <a:ext cx="7279640" cy="11671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9050">
              <a:lnSpc>
                <a:spcPct val="156100"/>
              </a:lnSpc>
              <a:spcBef>
                <a:spcPts val="100"/>
              </a:spcBef>
            </a:pPr>
            <a:r>
              <a:rPr sz="2400" spc="-30">
                <a:latin typeface="Times New Roman"/>
                <a:cs typeface="Times New Roman"/>
              </a:rPr>
              <a:t>несколько</a:t>
            </a:r>
            <a:r>
              <a:rPr sz="2400">
                <a:latin typeface="Times New Roman"/>
                <a:cs typeface="Times New Roman"/>
              </a:rPr>
              <a:t> раз, </a:t>
            </a:r>
            <a:r>
              <a:rPr sz="2400" spc="-5">
                <a:latin typeface="Times New Roman"/>
                <a:cs typeface="Times New Roman"/>
              </a:rPr>
              <a:t>но</a:t>
            </a:r>
            <a:r>
              <a:rPr sz="2400">
                <a:latin typeface="Times New Roman"/>
                <a:cs typeface="Times New Roman"/>
              </a:rPr>
              <a:t> </a:t>
            </a:r>
            <a:r>
              <a:rPr sz="2400" spc="-15">
                <a:latin typeface="Times New Roman"/>
                <a:cs typeface="Times New Roman"/>
              </a:rPr>
              <a:t>обязательно</a:t>
            </a:r>
            <a:r>
              <a:rPr sz="2400" spc="-5">
                <a:latin typeface="Times New Roman"/>
                <a:cs typeface="Times New Roman"/>
              </a:rPr>
              <a:t> </a:t>
            </a:r>
            <a:r>
              <a:rPr sz="2400">
                <a:latin typeface="Times New Roman"/>
                <a:cs typeface="Times New Roman"/>
              </a:rPr>
              <a:t>с </a:t>
            </a:r>
            <a:r>
              <a:rPr sz="2400" spc="-5">
                <a:latin typeface="Times New Roman"/>
                <a:cs typeface="Times New Roman"/>
              </a:rPr>
              <a:t>новым</a:t>
            </a:r>
            <a:r>
              <a:rPr sz="2400" spc="20">
                <a:latin typeface="Times New Roman"/>
                <a:cs typeface="Times New Roman"/>
              </a:rPr>
              <a:t> </a:t>
            </a:r>
            <a:r>
              <a:rPr sz="2400" spc="-10">
                <a:latin typeface="Times New Roman"/>
                <a:cs typeface="Times New Roman"/>
              </a:rPr>
              <a:t>партнером. </a:t>
            </a:r>
            <a:r>
              <a:rPr sz="2400" spc="-5">
                <a:latin typeface="Times New Roman"/>
                <a:cs typeface="Times New Roman"/>
              </a:rPr>
              <a:t> </a:t>
            </a:r>
            <a:r>
              <a:rPr sz="2400" spc="-25">
                <a:latin typeface="Times New Roman"/>
                <a:cs typeface="Times New Roman"/>
              </a:rPr>
              <a:t>Можно</a:t>
            </a:r>
            <a:r>
              <a:rPr sz="2400" spc="345">
                <a:latin typeface="Times New Roman"/>
                <a:cs typeface="Times New Roman"/>
              </a:rPr>
              <a:t> </a:t>
            </a:r>
            <a:r>
              <a:rPr sz="2400" spc="-10">
                <a:latin typeface="Times New Roman"/>
                <a:cs typeface="Times New Roman"/>
              </a:rPr>
              <a:t>предложить</a:t>
            </a:r>
            <a:r>
              <a:rPr sz="2400" spc="370">
                <a:latin typeface="Times New Roman"/>
                <a:cs typeface="Times New Roman"/>
              </a:rPr>
              <a:t> </a:t>
            </a:r>
            <a:r>
              <a:rPr sz="2400" spc="-25">
                <a:latin typeface="Times New Roman"/>
                <a:cs typeface="Times New Roman"/>
              </a:rPr>
              <a:t>некоторым</a:t>
            </a:r>
            <a:r>
              <a:rPr sz="2400" spc="365">
                <a:latin typeface="Times New Roman"/>
                <a:cs typeface="Times New Roman"/>
              </a:rPr>
              <a:t> </a:t>
            </a:r>
            <a:r>
              <a:rPr sz="2400" spc="-5">
                <a:latin typeface="Times New Roman"/>
                <a:cs typeface="Times New Roman"/>
              </a:rPr>
              <a:t>участникам</a:t>
            </a:r>
            <a:r>
              <a:rPr sz="2400" spc="365">
                <a:latin typeface="Times New Roman"/>
                <a:cs typeface="Times New Roman"/>
              </a:rPr>
              <a:t> </a:t>
            </a:r>
            <a:r>
              <a:rPr sz="2400" spc="-10">
                <a:latin typeface="Times New Roman"/>
                <a:cs typeface="Times New Roman"/>
              </a:rPr>
              <a:t>исполнить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85240" y="5114290"/>
            <a:ext cx="7283450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  <a:tabLst>
                <a:tab pos="2339975"/>
                <a:tab pos="3425190"/>
                <a:tab pos="4074795"/>
                <a:tab pos="5656580"/>
                <a:tab pos="6172200"/>
              </a:tabLst>
            </a:pPr>
            <a:r>
              <a:rPr sz="2400">
                <a:latin typeface="Times New Roman"/>
                <a:cs typeface="Times New Roman"/>
              </a:rPr>
              <a:t>ак</a:t>
            </a:r>
            <a:r>
              <a:rPr sz="2400" spc="-125">
                <a:latin typeface="Times New Roman"/>
                <a:cs typeface="Times New Roman"/>
              </a:rPr>
              <a:t>к</a:t>
            </a:r>
            <a:r>
              <a:rPr sz="2400" spc="-50">
                <a:latin typeface="Times New Roman"/>
                <a:cs typeface="Times New Roman"/>
              </a:rPr>
              <a:t>о</a:t>
            </a:r>
            <a:r>
              <a:rPr sz="2400">
                <a:latin typeface="Times New Roman"/>
                <a:cs typeface="Times New Roman"/>
              </a:rPr>
              <a:t>мп</a:t>
            </a:r>
            <a:r>
              <a:rPr sz="2400" spc="5">
                <a:latin typeface="Times New Roman"/>
                <a:cs typeface="Times New Roman"/>
              </a:rPr>
              <a:t>а</a:t>
            </a:r>
            <a:r>
              <a:rPr sz="2400" spc="-5">
                <a:latin typeface="Times New Roman"/>
                <a:cs typeface="Times New Roman"/>
              </a:rPr>
              <a:t>немен</a:t>
            </a:r>
            <a:r>
              <a:rPr sz="2400">
                <a:latin typeface="Times New Roman"/>
                <a:cs typeface="Times New Roman"/>
              </a:rPr>
              <a:t>т	</a:t>
            </a:r>
            <a:r>
              <a:rPr sz="2400" spc="15">
                <a:latin typeface="Times New Roman"/>
                <a:cs typeface="Times New Roman"/>
              </a:rPr>
              <a:t>т</a:t>
            </a:r>
            <a:r>
              <a:rPr sz="2400">
                <a:latin typeface="Times New Roman"/>
                <a:cs typeface="Times New Roman"/>
              </a:rPr>
              <a:t>а</a:t>
            </a:r>
            <a:r>
              <a:rPr sz="2400" spc="10">
                <a:latin typeface="Times New Roman"/>
                <a:cs typeface="Times New Roman"/>
              </a:rPr>
              <a:t>н</a:t>
            </a:r>
            <a:r>
              <a:rPr sz="2400" spc="-5">
                <a:latin typeface="Times New Roman"/>
                <a:cs typeface="Times New Roman"/>
              </a:rPr>
              <a:t>ц</a:t>
            </a:r>
            <a:r>
              <a:rPr sz="2400">
                <a:latin typeface="Times New Roman"/>
                <a:cs typeface="Times New Roman"/>
              </a:rPr>
              <a:t>а	</a:t>
            </a:r>
            <a:r>
              <a:rPr sz="2400" spc="-5">
                <a:latin typeface="Times New Roman"/>
                <a:cs typeface="Times New Roman"/>
              </a:rPr>
              <a:t>н</a:t>
            </a:r>
            <a:r>
              <a:rPr sz="2400">
                <a:latin typeface="Times New Roman"/>
                <a:cs typeface="Times New Roman"/>
              </a:rPr>
              <a:t>а	ш</a:t>
            </a:r>
            <a:r>
              <a:rPr sz="2400" spc="-25">
                <a:latin typeface="Times New Roman"/>
                <a:cs typeface="Times New Roman"/>
              </a:rPr>
              <a:t>у</a:t>
            </a:r>
            <a:r>
              <a:rPr sz="2400">
                <a:latin typeface="Times New Roman"/>
                <a:cs typeface="Times New Roman"/>
              </a:rPr>
              <a:t>мовых	и	</a:t>
            </a:r>
            <a:r>
              <a:rPr sz="2400" spc="-135">
                <a:latin typeface="Times New Roman"/>
                <a:cs typeface="Times New Roman"/>
              </a:rPr>
              <a:t>у</a:t>
            </a:r>
            <a:r>
              <a:rPr sz="2400" spc="-10">
                <a:latin typeface="Times New Roman"/>
                <a:cs typeface="Times New Roman"/>
              </a:rPr>
              <a:t>д</a:t>
            </a:r>
            <a:r>
              <a:rPr sz="2400">
                <a:latin typeface="Times New Roman"/>
                <a:cs typeface="Times New Roman"/>
              </a:rPr>
              <a:t>арных  </a:t>
            </a:r>
            <a:r>
              <a:rPr sz="2400" spc="-5">
                <a:latin typeface="Times New Roman"/>
                <a:cs typeface="Times New Roman"/>
              </a:rPr>
              <a:t>инструментах.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6" name="Рисунок 5" descr="1613466715_44-p-fon-dlya-prezentatsii-delovoi-stil-detskii-5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286000" y="685800"/>
            <a:ext cx="5981700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pc="5"/>
              <a:t>Ценность </a:t>
            </a:r>
            <a:r>
              <a:rPr spc="-20"/>
              <a:t>коммуникативных</a:t>
            </a:r>
            <a:r>
              <a:rPr spc="-10"/>
              <a:t> </a:t>
            </a:r>
            <a:r>
              <a:rPr/>
              <a:t>танцев</a:t>
            </a:r>
            <a:r>
              <a:rPr spc="-10"/>
              <a:t> </a:t>
            </a:r>
            <a:r>
              <a:rPr spc="-5"/>
              <a:t>также</a:t>
            </a:r>
            <a:r>
              <a:rPr/>
              <a:t> и</a:t>
            </a:r>
            <a:r>
              <a:rPr spc="-15"/>
              <a:t> </a:t>
            </a:r>
            <a:r>
              <a:rPr/>
              <a:t>в</a:t>
            </a:r>
          </a:p>
          <a:p>
            <a:pPr algn="ctr">
              <a:lnSpc>
                <a:spcPct val="100000"/>
              </a:lnSpc>
            </a:pPr>
            <a:r>
              <a:rPr spc="-25"/>
              <a:t>том,</a:t>
            </a:r>
            <a:r>
              <a:rPr spc="5"/>
              <a:t> </a:t>
            </a:r>
            <a:r>
              <a:rPr spc="-15"/>
              <a:t>что</a:t>
            </a:r>
            <a:r>
              <a:rPr spc="-5"/>
              <a:t> </a:t>
            </a:r>
            <a:r>
              <a:rPr/>
              <a:t>они</a:t>
            </a:r>
            <a:r>
              <a:rPr spc="-5"/>
              <a:t> способствуют</a:t>
            </a:r>
            <a:r>
              <a:rPr spc="-25"/>
              <a:t> </a:t>
            </a:r>
            <a:r>
              <a:rPr spc="-10"/>
              <a:t>повышению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57400" y="1371600"/>
            <a:ext cx="637159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981710" marR="5080" indent="-969644">
              <a:lnSpc>
                <a:spcPct val="100000"/>
              </a:lnSpc>
              <a:spcBef>
                <a:spcPts val="100"/>
              </a:spcBef>
            </a:pPr>
            <a:r>
              <a:rPr sz="2400">
                <a:latin typeface="Times New Roman"/>
                <a:cs typeface="Times New Roman"/>
              </a:rPr>
              <a:t>самооценки</a:t>
            </a:r>
            <a:r>
              <a:rPr sz="2400" spc="-10">
                <a:latin typeface="Times New Roman"/>
                <a:cs typeface="Times New Roman"/>
              </a:rPr>
              <a:t> </a:t>
            </a:r>
            <a:r>
              <a:rPr sz="2400">
                <a:latin typeface="Times New Roman"/>
                <a:cs typeface="Times New Roman"/>
              </a:rPr>
              <a:t>у</a:t>
            </a:r>
            <a:r>
              <a:rPr sz="2400" spc="-10">
                <a:latin typeface="Times New Roman"/>
                <a:cs typeface="Times New Roman"/>
              </a:rPr>
              <a:t> </a:t>
            </a:r>
            <a:r>
              <a:rPr sz="2400" spc="-15">
                <a:latin typeface="Times New Roman"/>
                <a:cs typeface="Times New Roman"/>
              </a:rPr>
              <a:t>тех</a:t>
            </a:r>
            <a:r>
              <a:rPr sz="2400" spc="-5">
                <a:latin typeface="Times New Roman"/>
                <a:cs typeface="Times New Roman"/>
              </a:rPr>
              <a:t> </a:t>
            </a:r>
            <a:r>
              <a:rPr sz="2400">
                <a:latin typeface="Times New Roman"/>
                <a:cs typeface="Times New Roman"/>
              </a:rPr>
              <a:t>детей,</a:t>
            </a:r>
            <a:r>
              <a:rPr sz="2400" spc="-10">
                <a:latin typeface="Times New Roman"/>
                <a:cs typeface="Times New Roman"/>
              </a:rPr>
              <a:t> </a:t>
            </a:r>
            <a:r>
              <a:rPr sz="2400" spc="-30">
                <a:latin typeface="Times New Roman"/>
                <a:cs typeface="Times New Roman"/>
              </a:rPr>
              <a:t>которые</a:t>
            </a:r>
            <a:r>
              <a:rPr sz="2400">
                <a:latin typeface="Times New Roman"/>
                <a:cs typeface="Times New Roman"/>
              </a:rPr>
              <a:t> </a:t>
            </a:r>
            <a:r>
              <a:rPr sz="2400" spc="-15">
                <a:latin typeface="Times New Roman"/>
                <a:cs typeface="Times New Roman"/>
              </a:rPr>
              <a:t>чувствуют</a:t>
            </a:r>
            <a:r>
              <a:rPr sz="2400" spc="-25">
                <a:latin typeface="Times New Roman"/>
                <a:cs typeface="Times New Roman"/>
              </a:rPr>
              <a:t> </a:t>
            </a:r>
            <a:r>
              <a:rPr sz="2400" spc="-10">
                <a:latin typeface="Times New Roman"/>
                <a:cs typeface="Times New Roman"/>
              </a:rPr>
              <a:t>себя </a:t>
            </a:r>
            <a:r>
              <a:rPr sz="2400" spc="-585">
                <a:latin typeface="Times New Roman"/>
                <a:cs typeface="Times New Roman"/>
              </a:rPr>
              <a:t> </a:t>
            </a:r>
            <a:r>
              <a:rPr sz="2400" spc="-10">
                <a:latin typeface="Times New Roman"/>
                <a:cs typeface="Times New Roman"/>
              </a:rPr>
              <a:t>неуверенно</a:t>
            </a:r>
            <a:r>
              <a:rPr sz="2400" spc="-20">
                <a:latin typeface="Times New Roman"/>
                <a:cs typeface="Times New Roman"/>
              </a:rPr>
              <a:t> </a:t>
            </a:r>
            <a:r>
              <a:rPr sz="2400">
                <a:latin typeface="Times New Roman"/>
                <a:cs typeface="Times New Roman"/>
              </a:rPr>
              <a:t>в </a:t>
            </a:r>
            <a:r>
              <a:rPr sz="2400" spc="-25">
                <a:latin typeface="Times New Roman"/>
                <a:cs typeface="Times New Roman"/>
              </a:rPr>
              <a:t>детском</a:t>
            </a:r>
            <a:r>
              <a:rPr sz="2400">
                <a:latin typeface="Times New Roman"/>
                <a:cs typeface="Times New Roman"/>
              </a:rPr>
              <a:t> </a:t>
            </a:r>
            <a:r>
              <a:rPr sz="2400" spc="-25">
                <a:latin typeface="Times New Roman"/>
                <a:cs typeface="Times New Roman"/>
              </a:rPr>
              <a:t>коллективе.</a:t>
            </a:r>
            <a:endParaRPr sz="240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3"/>
          <a:stretch>
            <a:fillRect/>
          </a:stretch>
        </p:blipFill>
        <p:spPr>
          <a:xfrm>
            <a:off x="632459" y="2566416"/>
            <a:ext cx="4142232" cy="3157727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5410200" y="2362200"/>
            <a:ext cx="3384550" cy="3985895"/>
          </a:xfrm>
          <a:prstGeom prst="rect">
            <a:avLst/>
          </a:prstGeom>
          <a:solidFill>
            <a:srgbClr val="F1DCDB"/>
          </a:solidFill>
        </p:spPr>
        <p:txBody>
          <a:bodyPr vert="horz" wrap="square" lIns="0" tIns="36195" rIns="0" bIns="0" rtlCol="0">
            <a:spAutoFit/>
          </a:bodyPr>
          <a:lstStyle/>
          <a:p>
            <a:pPr marL="97155" marR="88900" indent="635" algn="ctr">
              <a:lnSpc>
                <a:spcPct val="100000"/>
              </a:lnSpc>
              <a:spcBef>
                <a:spcPts val="285"/>
              </a:spcBef>
            </a:pPr>
            <a:r>
              <a:rPr sz="2300" spc="-10">
                <a:latin typeface="Times New Roman"/>
                <a:cs typeface="Times New Roman"/>
              </a:rPr>
              <a:t>Тактильный </a:t>
            </a:r>
            <a:r>
              <a:rPr sz="2300" spc="-40">
                <a:latin typeface="Times New Roman"/>
                <a:cs typeface="Times New Roman"/>
              </a:rPr>
              <a:t>контакт, </a:t>
            </a:r>
            <a:r>
              <a:rPr sz="2300" spc="-35">
                <a:latin typeface="Times New Roman"/>
                <a:cs typeface="Times New Roman"/>
              </a:rPr>
              <a:t> </a:t>
            </a:r>
            <a:r>
              <a:rPr sz="2300">
                <a:latin typeface="Times New Roman"/>
                <a:cs typeface="Times New Roman"/>
              </a:rPr>
              <a:t>осуществляемый</a:t>
            </a:r>
            <a:r>
              <a:rPr sz="2300" spc="-40">
                <a:latin typeface="Times New Roman"/>
                <a:cs typeface="Times New Roman"/>
              </a:rPr>
              <a:t> </a:t>
            </a:r>
            <a:r>
              <a:rPr sz="2300">
                <a:latin typeface="Times New Roman"/>
                <a:cs typeface="Times New Roman"/>
              </a:rPr>
              <a:t>в</a:t>
            </a:r>
            <a:r>
              <a:rPr sz="2300" spc="-25">
                <a:latin typeface="Times New Roman"/>
                <a:cs typeface="Times New Roman"/>
              </a:rPr>
              <a:t> </a:t>
            </a:r>
            <a:r>
              <a:rPr sz="2300" spc="5">
                <a:latin typeface="Times New Roman"/>
                <a:cs typeface="Times New Roman"/>
              </a:rPr>
              <a:t>танце, </a:t>
            </a:r>
            <a:r>
              <a:rPr sz="2300" spc="-560">
                <a:latin typeface="Times New Roman"/>
                <a:cs typeface="Times New Roman"/>
              </a:rPr>
              <a:t> </a:t>
            </a:r>
            <a:r>
              <a:rPr sz="2300">
                <a:latin typeface="Times New Roman"/>
                <a:cs typeface="Times New Roman"/>
              </a:rPr>
              <a:t>ещё </a:t>
            </a:r>
            <a:r>
              <a:rPr sz="2300" spc="-10">
                <a:latin typeface="Times New Roman"/>
                <a:cs typeface="Times New Roman"/>
              </a:rPr>
              <a:t>более </a:t>
            </a:r>
            <a:r>
              <a:rPr sz="2300" spc="-5">
                <a:latin typeface="Times New Roman"/>
                <a:cs typeface="Times New Roman"/>
              </a:rPr>
              <a:t>способствует </a:t>
            </a:r>
            <a:r>
              <a:rPr sz="2300">
                <a:latin typeface="Times New Roman"/>
                <a:cs typeface="Times New Roman"/>
              </a:rPr>
              <a:t> развитию</a:t>
            </a:r>
          </a:p>
          <a:p>
            <a:pPr algn="ctr">
              <a:lnSpc>
                <a:spcPct val="100000"/>
              </a:lnSpc>
            </a:pPr>
            <a:r>
              <a:rPr sz="2300" spc="-10">
                <a:latin typeface="Times New Roman"/>
                <a:cs typeface="Times New Roman"/>
              </a:rPr>
              <a:t>доброжелательных</a:t>
            </a:r>
            <a:endParaRPr sz="23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sz="2300" spc="-5">
                <a:latin typeface="Times New Roman"/>
                <a:cs typeface="Times New Roman"/>
              </a:rPr>
              <a:t>отношений</a:t>
            </a:r>
            <a:r>
              <a:rPr sz="2300" spc="-65">
                <a:latin typeface="Times New Roman"/>
                <a:cs typeface="Times New Roman"/>
              </a:rPr>
              <a:t> </a:t>
            </a:r>
            <a:r>
              <a:rPr sz="2300">
                <a:latin typeface="Times New Roman"/>
                <a:cs typeface="Times New Roman"/>
              </a:rPr>
              <a:t>между</a:t>
            </a:r>
          </a:p>
          <a:p>
            <a:pPr marL="283210" marR="275590" algn="ctr">
              <a:lnSpc>
                <a:spcPct val="100000"/>
              </a:lnSpc>
              <a:tabLst>
                <a:tab pos="2197100"/>
              </a:tabLst>
            </a:pPr>
            <a:r>
              <a:rPr sz="2300">
                <a:latin typeface="Times New Roman"/>
                <a:cs typeface="Times New Roman"/>
              </a:rPr>
              <a:t>деть</a:t>
            </a:r>
            <a:r>
              <a:rPr sz="2300" spc="5">
                <a:latin typeface="Times New Roman"/>
                <a:cs typeface="Times New Roman"/>
              </a:rPr>
              <a:t>м</a:t>
            </a:r>
            <a:r>
              <a:rPr sz="2300">
                <a:latin typeface="Times New Roman"/>
                <a:cs typeface="Times New Roman"/>
              </a:rPr>
              <a:t>и</a:t>
            </a:r>
            <a:r>
              <a:rPr sz="2300" spc="-30">
                <a:latin typeface="Times New Roman"/>
                <a:cs typeface="Times New Roman"/>
              </a:rPr>
              <a:t> </a:t>
            </a:r>
            <a:r>
              <a:rPr sz="2300" spc="-5">
                <a:latin typeface="Times New Roman"/>
                <a:cs typeface="Times New Roman"/>
              </a:rPr>
              <a:t>и</a:t>
            </a:r>
            <a:r>
              <a:rPr sz="2300">
                <a:latin typeface="Times New Roman"/>
                <a:cs typeface="Times New Roman"/>
              </a:rPr>
              <a:t>,</a:t>
            </a:r>
            <a:r>
              <a:rPr sz="2300" spc="-10">
                <a:latin typeface="Times New Roman"/>
                <a:cs typeface="Times New Roman"/>
              </a:rPr>
              <a:t> </a:t>
            </a:r>
            <a:r>
              <a:rPr sz="2300" spc="-5">
                <a:latin typeface="Times New Roman"/>
                <a:cs typeface="Times New Roman"/>
              </a:rPr>
              <a:t>те</a:t>
            </a:r>
            <a:r>
              <a:rPr sz="2300">
                <a:latin typeface="Times New Roman"/>
                <a:cs typeface="Times New Roman"/>
              </a:rPr>
              <a:t>м	</a:t>
            </a:r>
            <a:r>
              <a:rPr sz="2300" spc="15">
                <a:latin typeface="Times New Roman"/>
                <a:cs typeface="Times New Roman"/>
              </a:rPr>
              <a:t>с</a:t>
            </a:r>
            <a:r>
              <a:rPr sz="2300">
                <a:latin typeface="Times New Roman"/>
                <a:cs typeface="Times New Roman"/>
              </a:rPr>
              <a:t>амы</a:t>
            </a:r>
            <a:r>
              <a:rPr sz="2300" spc="5">
                <a:latin typeface="Times New Roman"/>
                <a:cs typeface="Times New Roman"/>
              </a:rPr>
              <a:t>м</a:t>
            </a:r>
            <a:r>
              <a:rPr sz="2300">
                <a:latin typeface="Times New Roman"/>
                <a:cs typeface="Times New Roman"/>
              </a:rPr>
              <a:t>,  </a:t>
            </a:r>
            <a:r>
              <a:rPr sz="2300" spc="-5">
                <a:latin typeface="Times New Roman"/>
                <a:cs typeface="Times New Roman"/>
              </a:rPr>
              <a:t>нормализации</a:t>
            </a:r>
            <a:endParaRPr sz="2300">
              <a:latin typeface="Times New Roman"/>
              <a:cs typeface="Times New Roman"/>
            </a:endParaRPr>
          </a:p>
          <a:p>
            <a:pPr marL="1270" algn="ctr">
              <a:lnSpc>
                <a:spcPct val="100000"/>
              </a:lnSpc>
            </a:pPr>
            <a:r>
              <a:rPr sz="2300" spc="-5">
                <a:latin typeface="Times New Roman"/>
                <a:cs typeface="Times New Roman"/>
              </a:rPr>
              <a:t>социального</a:t>
            </a:r>
            <a:endParaRPr sz="2300">
              <a:latin typeface="Times New Roman"/>
              <a:cs typeface="Times New Roman"/>
            </a:endParaRPr>
          </a:p>
          <a:p>
            <a:pPr marL="174625" marR="167640" algn="ctr">
              <a:lnSpc>
                <a:spcPct val="100000"/>
              </a:lnSpc>
              <a:spcBef>
                <a:spcPts val="5"/>
              </a:spcBef>
            </a:pPr>
            <a:r>
              <a:rPr sz="2300" spc="-10">
                <a:latin typeface="Times New Roman"/>
                <a:cs typeface="Times New Roman"/>
              </a:rPr>
              <a:t>микроклимата</a:t>
            </a:r>
            <a:r>
              <a:rPr sz="2300" spc="-50">
                <a:latin typeface="Times New Roman"/>
                <a:cs typeface="Times New Roman"/>
              </a:rPr>
              <a:t> </a:t>
            </a:r>
            <a:r>
              <a:rPr sz="2300">
                <a:latin typeface="Times New Roman"/>
                <a:cs typeface="Times New Roman"/>
              </a:rPr>
              <a:t>в</a:t>
            </a:r>
            <a:r>
              <a:rPr sz="2300" spc="-30">
                <a:latin typeface="Times New Roman"/>
                <a:cs typeface="Times New Roman"/>
              </a:rPr>
              <a:t> </a:t>
            </a:r>
            <a:r>
              <a:rPr sz="2300" spc="-15">
                <a:latin typeface="Times New Roman"/>
                <a:cs typeface="Times New Roman"/>
              </a:rPr>
              <a:t>детской </a:t>
            </a:r>
            <a:r>
              <a:rPr sz="2300" spc="-560">
                <a:latin typeface="Times New Roman"/>
                <a:cs typeface="Times New Roman"/>
              </a:rPr>
              <a:t> </a:t>
            </a:r>
            <a:r>
              <a:rPr sz="2300" spc="-10">
                <a:latin typeface="Times New Roman"/>
                <a:cs typeface="Times New Roman"/>
              </a:rPr>
              <a:t>группе.</a:t>
            </a:r>
            <a:endParaRPr sz="2300">
              <a:latin typeface="Times New Roman"/>
              <a:cs typeface="Times New Roman"/>
            </a:endParaRPr>
          </a:p>
        </p:txBody>
      </p:sp>
      <p:pic>
        <p:nvPicPr>
          <p:cNvPr id="7" name="Рисунок 6" descr="Снимок2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2514600"/>
            <a:ext cx="5181600" cy="3352800"/>
          </a:xfrm>
          <a:prstGeom prst="roundRect">
            <a:avLst>
              <a:gd name="adj" fmla="val 2390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78</Paragraphs>
  <Slides>11</Slides>
  <Notes>0</Notes>
  <TotalTime>123</TotalTime>
  <HiddenSlides>0</HiddenSlides>
  <MMClips>0</MMClips>
  <ScaleCrop>0</ScaleCrop>
  <HeadingPairs>
    <vt:vector baseType="variant" size="6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baseType="lpstr" size="16">
      <vt:lpstr>Arial</vt:lpstr>
      <vt:lpstr>Calibri</vt:lpstr>
      <vt:lpstr>Times New Roman</vt:lpstr>
      <vt:lpstr>Wingdings</vt:lpstr>
      <vt:lpstr>Office Theme</vt:lpstr>
      <vt:lpstr>PowerPoint Presentation</vt:lpstr>
      <vt:lpstr>Общение является важным условием  психологического развития человека, формирования  его личности, его социализации.</vt:lpstr>
      <vt:lpstr>Дифференциация детей в группе</vt:lpstr>
      <vt:lpstr>PowerPoint Presentation</vt:lpstr>
      <vt:lpstr>Невербальное общение и танец имеют много</vt:lpstr>
      <vt:lpstr>Коммуникативный танец</vt:lpstr>
      <vt:lpstr>Компоненты коммуникативного танца</vt:lpstr>
      <vt:lpstr>                    Коммуникативный танец используют  в различных формах работы с детьми:</vt:lpstr>
      <vt:lpstr>Ценность коммуникативных танцев также и в
том, что они способствуют повышению</vt:lpstr>
      <vt:lpstr>PowerPoint Presentation</vt:lpstr>
      <vt:lpstr>Спасибо  за
внимание!</vt:lpstr>
    </vt:vector>
  </TitlesOfParts>
  <LinksUpToDate>0</LinksUpToDate>
  <SharedDoc>0</SharedDoc>
  <HyperlinksChanged>0</HyperlinksChanged>
  <Application>Aspose.Slides for .NET</Application>
  <AppVersion>19.1200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Презентация PowerPoint</dc:title>
  <dc:creator>пк</dc:creator>
  <cp:lastModifiedBy>SAMSUNG</cp:lastModifiedBy>
  <cp:revision>13</cp:revision>
  <dcterms:created xsi:type="dcterms:W3CDTF">2021-12-01T10:14:25Z</dcterms:created>
  <dcterms:modified xsi:type="dcterms:W3CDTF">2023-01-31T11:27:27Z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Created">
    <vt:filetime>2019-05-08T00:00:00Z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2021-12-01T00:00:00Z</vt:filetime>
  </property>
</Properties>
</file>