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56" autoAdjust="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DB88950E-6880-474C-B333-2B84A8BAB7D1}" type="datetimeFigureOut">
              <a:rPr lang="ru-RU" smtClean="0"/>
              <a:t>16.11.2022</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D13290A7-CEEA-482C-B3A5-D0B5F61D210C}"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B88950E-6880-474C-B333-2B84A8BAB7D1}" type="datetimeFigureOut">
              <a:rPr lang="ru-RU" smtClean="0"/>
              <a:t>16.11.2022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13290A7-CEEA-482C-B3A5-D0B5F61D210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B88950E-6880-474C-B333-2B84A8BAB7D1}" type="datetimeFigureOut">
              <a:rPr lang="ru-RU" smtClean="0"/>
              <a:t>16.11.2022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13290A7-CEEA-482C-B3A5-D0B5F61D210C}"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B88950E-6880-474C-B333-2B84A8BAB7D1}" type="datetimeFigureOut">
              <a:rPr lang="ru-RU" smtClean="0"/>
              <a:t>16.11.2022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13290A7-CEEA-482C-B3A5-D0B5F61D210C}"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DB88950E-6880-474C-B333-2B84A8BAB7D1}" type="datetimeFigureOut">
              <a:rPr lang="ru-RU" smtClean="0"/>
              <a:t>16.11.2022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13290A7-CEEA-482C-B3A5-D0B5F61D210C}"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B88950E-6880-474C-B333-2B84A8BAB7D1}" type="datetimeFigureOut">
              <a:rPr lang="ru-RU" smtClean="0"/>
              <a:t>16.11.2022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13290A7-CEEA-482C-B3A5-D0B5F61D210C}"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B88950E-6880-474C-B333-2B84A8BAB7D1}" type="datetimeFigureOut">
              <a:rPr lang="ru-RU" smtClean="0"/>
              <a:t>16.11.2022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13290A7-CEEA-482C-B3A5-D0B5F61D210C}"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DB88950E-6880-474C-B333-2B84A8BAB7D1}" type="datetimeFigureOut">
              <a:rPr lang="ru-RU" smtClean="0"/>
              <a:t>16.11.2022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13290A7-CEEA-482C-B3A5-D0B5F61D210C}"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DB88950E-6880-474C-B333-2B84A8BAB7D1}" type="datetimeFigureOut">
              <a:rPr lang="ru-RU" smtClean="0"/>
              <a:t>16.11.2022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D13290A7-CEEA-482C-B3A5-D0B5F61D210C}"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B88950E-6880-474C-B333-2B84A8BAB7D1}" type="datetimeFigureOut">
              <a:rPr lang="ru-RU" smtClean="0"/>
              <a:t>16.11.2022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13290A7-CEEA-482C-B3A5-D0B5F61D210C}"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DB88950E-6880-474C-B333-2B84A8BAB7D1}" type="datetimeFigureOut">
              <a:rPr lang="ru-RU" smtClean="0"/>
              <a:t>16.11.2022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13290A7-CEEA-482C-B3A5-D0B5F61D210C}"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B88950E-6880-474C-B333-2B84A8BAB7D1}" type="datetimeFigureOut">
              <a:rPr lang="ru-RU" smtClean="0"/>
              <a:t>16.11.2022</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13290A7-CEEA-482C-B3A5-D0B5F61D210C}"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1772816"/>
            <a:ext cx="7406640" cy="1472184"/>
          </a:xfrm>
        </p:spPr>
        <p:txBody>
          <a:bodyPr/>
          <a:lstStyle/>
          <a:p>
            <a:r>
              <a:rPr lang="ru-RU" dirty="0" smtClean="0">
                <a:latin typeface="Times New Roman" pitchFamily="18" charset="0"/>
                <a:cs typeface="Times New Roman" pitchFamily="18" charset="0"/>
              </a:rPr>
              <a:t>Красная книга Ростовской области</a:t>
            </a:r>
            <a:endParaRPr lang="ru-RU" dirty="0"/>
          </a:p>
        </p:txBody>
      </p:sp>
      <p:sp>
        <p:nvSpPr>
          <p:cNvPr id="3" name="Подзаголовок 2"/>
          <p:cNvSpPr>
            <a:spLocks noGrp="1"/>
          </p:cNvSpPr>
          <p:nvPr>
            <p:ph type="subTitle" idx="1"/>
          </p:nvPr>
        </p:nvSpPr>
        <p:spPr>
          <a:xfrm>
            <a:off x="5292080" y="4005064"/>
            <a:ext cx="3475112" cy="1752600"/>
          </a:xfrm>
        </p:spPr>
        <p:txBody>
          <a:bodyPr/>
          <a:lstStyle/>
          <a:p>
            <a:r>
              <a:rPr lang="ru-RU" dirty="0" smtClean="0">
                <a:latin typeface="Times New Roman" pitchFamily="18" charset="0"/>
                <a:cs typeface="Times New Roman" pitchFamily="18" charset="0"/>
              </a:rPr>
              <a:t>Выполнила студентка группы ПНК-3.1 Баркова Марина</a:t>
            </a: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87624" y="2636912"/>
            <a:ext cx="7498080" cy="1143000"/>
          </a:xfrm>
        </p:spPr>
        <p:txBody>
          <a:bodyPr>
            <a:normAutofit fontScale="90000"/>
          </a:bodyPr>
          <a:lstStyle/>
          <a:p>
            <a:pPr algn="ctr"/>
            <a:r>
              <a:rPr lang="ru-RU" dirty="0" smtClean="0"/>
              <a:t>Растения Красной книги</a:t>
            </a:r>
            <a:br>
              <a:rPr lang="ru-RU" dirty="0" smtClean="0"/>
            </a:br>
            <a:r>
              <a:rPr lang="ru-RU" dirty="0" smtClean="0"/>
              <a:t>Статус: редкие</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0"/>
            <a:ext cx="7890080" cy="1417320"/>
          </a:xfrm>
        </p:spPr>
        <p:txBody>
          <a:bodyPr>
            <a:noAutofit/>
          </a:bodyPr>
          <a:lstStyle/>
          <a:p>
            <a:r>
              <a:rPr lang="ru-RU" sz="1800" b="1" dirty="0" smtClean="0">
                <a:effectLst/>
                <a:latin typeface="Times New Roman" pitchFamily="18" charset="0"/>
                <a:cs typeface="Times New Roman" pitchFamily="18" charset="0"/>
              </a:rPr>
              <a:t>Шалфей австрийский</a:t>
            </a:r>
            <a:r>
              <a:rPr lang="ru-RU" sz="1800" dirty="0" smtClean="0">
                <a:effectLst/>
                <a:latin typeface="Times New Roman" pitchFamily="18" charset="0"/>
                <a:cs typeface="Times New Roman" pitchFamily="18" charset="0"/>
              </a:rPr>
              <a:t> </a:t>
            </a:r>
            <a:br>
              <a:rPr lang="ru-RU" sz="1800" dirty="0" smtClean="0">
                <a:effectLst/>
                <a:latin typeface="Times New Roman" pitchFamily="18" charset="0"/>
                <a:cs typeface="Times New Roman" pitchFamily="18" charset="0"/>
              </a:rPr>
            </a:br>
            <a:r>
              <a:rPr lang="ru-RU" sz="1800" dirty="0" smtClean="0">
                <a:effectLst/>
                <a:latin typeface="Times New Roman" pitchFamily="18" charset="0"/>
                <a:cs typeface="Times New Roman" pitchFamily="18" charset="0"/>
              </a:rPr>
              <a:t>Многолетнее растение</a:t>
            </a:r>
            <a:r>
              <a:rPr lang="ru-RU" sz="1800" dirty="0" smtClean="0">
                <a:effectLst/>
                <a:latin typeface="Times New Roman" pitchFamily="18" charset="0"/>
                <a:cs typeface="Times New Roman" pitchFamily="18" charset="0"/>
              </a:rPr>
              <a:t>, вид рода </a:t>
            </a:r>
            <a:r>
              <a:rPr lang="ru-RU" sz="1800" dirty="0" smtClean="0">
                <a:effectLst/>
                <a:latin typeface="Times New Roman" pitchFamily="18" charset="0"/>
                <a:cs typeface="Times New Roman" pitchFamily="18" charset="0"/>
              </a:rPr>
              <a:t>Шалфей</a:t>
            </a:r>
            <a:r>
              <a:rPr lang="ru-RU" sz="1800" dirty="0" smtClean="0">
                <a:effectLst/>
                <a:latin typeface="Times New Roman" pitchFamily="18" charset="0"/>
                <a:cs typeface="Times New Roman" pitchFamily="18" charset="0"/>
              </a:rPr>
              <a:t> семейства </a:t>
            </a:r>
            <a:r>
              <a:rPr lang="ru-RU" sz="1800" dirty="0" err="1" smtClean="0">
                <a:effectLst/>
                <a:latin typeface="Times New Roman" pitchFamily="18" charset="0"/>
                <a:cs typeface="Times New Roman" pitchFamily="18" charset="0"/>
              </a:rPr>
              <a:t>Яснотковые</a:t>
            </a:r>
            <a:r>
              <a:rPr lang="ru-RU" sz="1800" dirty="0" smtClean="0">
                <a:effectLst/>
                <a:latin typeface="Times New Roman" pitchFamily="18" charset="0"/>
                <a:cs typeface="Times New Roman" pitchFamily="18" charset="0"/>
              </a:rPr>
              <a:t>.</a:t>
            </a:r>
            <a:r>
              <a:rPr lang="ru-RU" sz="1800" dirty="0" smtClean="0">
                <a:effectLst/>
                <a:latin typeface="Times New Roman" pitchFamily="18" charset="0"/>
                <a:cs typeface="Times New Roman" pitchFamily="18" charset="0"/>
              </a:rPr>
              <a:t> </a:t>
            </a:r>
            <a:r>
              <a:rPr lang="ru-RU" sz="1800" dirty="0" smtClean="0">
                <a:effectLst/>
                <a:latin typeface="Times New Roman" pitchFamily="18" charset="0"/>
                <a:cs typeface="Times New Roman" pitchFamily="18" charset="0"/>
              </a:rPr>
              <a:t>Является </a:t>
            </a:r>
            <a:r>
              <a:rPr lang="ru-RU" sz="1800" dirty="0" smtClean="0">
                <a:effectLst/>
                <a:latin typeface="Times New Roman" pitchFamily="18" charset="0"/>
                <a:cs typeface="Times New Roman" pitchFamily="18" charset="0"/>
              </a:rPr>
              <a:t>ценным медоносным растением</a:t>
            </a:r>
            <a:r>
              <a:rPr lang="ru-RU" sz="1800" dirty="0" smtClean="0">
                <a:effectLst/>
                <a:latin typeface="Times New Roman" pitchFamily="18" charset="0"/>
                <a:cs typeface="Times New Roman" pitchFamily="18" charset="0"/>
              </a:rPr>
              <a:t>. </a:t>
            </a:r>
            <a:r>
              <a:rPr lang="ru-RU" sz="1800" dirty="0" smtClean="0">
                <a:effectLst/>
                <a:latin typeface="Times New Roman" pitchFamily="18" charset="0"/>
                <a:cs typeface="Times New Roman" pitchFamily="18" charset="0"/>
              </a:rPr>
              <a:t>Встречается в Центральной и Восточной </a:t>
            </a:r>
            <a:r>
              <a:rPr lang="ru-RU" sz="1800" dirty="0" smtClean="0">
                <a:effectLst/>
                <a:latin typeface="Times New Roman" pitchFamily="18" charset="0"/>
                <a:cs typeface="Times New Roman" pitchFamily="18" charset="0"/>
              </a:rPr>
              <a:t>Европе. Растёт </a:t>
            </a:r>
            <a:r>
              <a:rPr lang="ru-RU" sz="1800" dirty="0" smtClean="0">
                <a:effectLst/>
                <a:latin typeface="Times New Roman" pitchFamily="18" charset="0"/>
                <a:cs typeface="Times New Roman" pitchFamily="18" charset="0"/>
              </a:rPr>
              <a:t>в степях, на лугах, по окраинам полей</a:t>
            </a:r>
            <a:r>
              <a:rPr lang="ru-RU" sz="1800" dirty="0" smtClean="0">
                <a:effectLst/>
                <a:latin typeface="Times New Roman" pitchFamily="18" charset="0"/>
                <a:cs typeface="Times New Roman" pitchFamily="18" charset="0"/>
              </a:rPr>
              <a:t>.</a:t>
            </a:r>
            <a:endParaRPr lang="ru-RU" sz="1800" dirty="0">
              <a:effectLst/>
              <a:latin typeface="Times New Roman" pitchFamily="18" charset="0"/>
              <a:cs typeface="Times New Roman" pitchFamily="18" charset="0"/>
            </a:endParaRPr>
          </a:p>
        </p:txBody>
      </p:sp>
      <p:pic>
        <p:nvPicPr>
          <p:cNvPr id="22530" name="Picture 2" descr="Шалфей австрийский. Соцветие."/>
          <p:cNvPicPr>
            <a:picLocks noChangeAspect="1" noChangeArrowheads="1"/>
          </p:cNvPicPr>
          <p:nvPr/>
        </p:nvPicPr>
        <p:blipFill>
          <a:blip r:embed="rId2" cstate="print"/>
          <a:srcRect/>
          <a:stretch>
            <a:fillRect/>
          </a:stretch>
        </p:blipFill>
        <p:spPr bwMode="auto">
          <a:xfrm>
            <a:off x="2699792" y="1556792"/>
            <a:ext cx="3699495" cy="493714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74320"/>
            <a:ext cx="7890080" cy="1143000"/>
          </a:xfrm>
        </p:spPr>
        <p:txBody>
          <a:bodyPr>
            <a:normAutofit/>
          </a:bodyPr>
          <a:lstStyle/>
          <a:p>
            <a:r>
              <a:rPr lang="ru-RU" sz="1800" b="1" dirty="0" smtClean="0">
                <a:effectLst/>
                <a:latin typeface="Times New Roman" pitchFamily="18" charset="0"/>
                <a:cs typeface="Times New Roman" pitchFamily="18" charset="0"/>
              </a:rPr>
              <a:t>Пролеска осенняя</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ru-RU" sz="1800" dirty="0" smtClean="0">
                <a:effectLst/>
                <a:latin typeface="Times New Roman" pitchFamily="18" charset="0"/>
                <a:cs typeface="Times New Roman" pitchFamily="18" charset="0"/>
              </a:rPr>
              <a:t>Цветок </a:t>
            </a:r>
            <a:r>
              <a:rPr lang="ru-RU" sz="1800" dirty="0" smtClean="0">
                <a:effectLst/>
                <a:latin typeface="Times New Roman" pitchFamily="18" charset="0"/>
                <a:cs typeface="Times New Roman" pitchFamily="18" charset="0"/>
              </a:rPr>
              <a:t>пролеска </a:t>
            </a:r>
            <a:r>
              <a:rPr lang="ru-RU" sz="1800" dirty="0" smtClean="0">
                <a:effectLst/>
                <a:latin typeface="Times New Roman" pitchFamily="18" charset="0"/>
                <a:cs typeface="Times New Roman" pitchFamily="18" charset="0"/>
              </a:rPr>
              <a:t>осенняя— </a:t>
            </a:r>
            <a:r>
              <a:rPr lang="ru-RU" sz="1800" dirty="0" smtClean="0">
                <a:effectLst/>
                <a:latin typeface="Times New Roman" pitchFamily="18" charset="0"/>
                <a:cs typeface="Times New Roman" pitchFamily="18" charset="0"/>
              </a:rPr>
              <a:t>это красивое растение с фиолетовыми цветами, расцветающее с сентября по ноябрь на кипрских </a:t>
            </a:r>
            <a:r>
              <a:rPr lang="ru-RU" sz="1800" dirty="0" smtClean="0">
                <a:effectLst/>
                <a:latin typeface="Times New Roman" pitchFamily="18" charset="0"/>
                <a:cs typeface="Times New Roman" pitchFamily="18" charset="0"/>
              </a:rPr>
              <a:t>полях.</a:t>
            </a:r>
            <a:endParaRPr lang="ru-RU" sz="1800" dirty="0"/>
          </a:p>
        </p:txBody>
      </p:sp>
      <p:pic>
        <p:nvPicPr>
          <p:cNvPr id="24578" name="Picture 2" descr="Цветок октября: пролеска осенняя"/>
          <p:cNvPicPr>
            <a:picLocks noChangeAspect="1" noChangeArrowheads="1"/>
          </p:cNvPicPr>
          <p:nvPr/>
        </p:nvPicPr>
        <p:blipFill>
          <a:blip r:embed="rId2" cstate="print"/>
          <a:srcRect/>
          <a:stretch>
            <a:fillRect/>
          </a:stretch>
        </p:blipFill>
        <p:spPr bwMode="auto">
          <a:xfrm>
            <a:off x="1475656" y="1844824"/>
            <a:ext cx="6749208" cy="4184509"/>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0"/>
            <a:ext cx="7890080" cy="1556792"/>
          </a:xfrm>
        </p:spPr>
        <p:txBody>
          <a:bodyPr>
            <a:normAutofit/>
          </a:bodyPr>
          <a:lstStyle/>
          <a:p>
            <a:r>
              <a:rPr lang="ru-RU" sz="1800" b="1" dirty="0" smtClean="0">
                <a:effectLst/>
                <a:latin typeface="Times New Roman" pitchFamily="18" charset="0"/>
                <a:cs typeface="Times New Roman" pitchFamily="18" charset="0"/>
              </a:rPr>
              <a:t>Ковыль красивейший, или Ковыль </a:t>
            </a:r>
            <a:r>
              <a:rPr lang="ru-RU" sz="1800" b="1" dirty="0" err="1" smtClean="0">
                <a:effectLst/>
                <a:latin typeface="Times New Roman" pitchFamily="18" charset="0"/>
                <a:cs typeface="Times New Roman" pitchFamily="18" charset="0"/>
              </a:rPr>
              <a:t>Граффа</a:t>
            </a:r>
            <a:r>
              <a:rPr lang="ru-RU" sz="1800" dirty="0" smtClean="0">
                <a:effectLst/>
                <a:latin typeface="Times New Roman" pitchFamily="18" charset="0"/>
                <a:cs typeface="Times New Roman" pitchFamily="18" charset="0"/>
              </a:rPr>
              <a:t> </a:t>
            </a:r>
            <a:br>
              <a:rPr lang="ru-RU" sz="1800" dirty="0" smtClean="0">
                <a:effectLst/>
                <a:latin typeface="Times New Roman" pitchFamily="18" charset="0"/>
                <a:cs typeface="Times New Roman" pitchFamily="18" charset="0"/>
              </a:rPr>
            </a:br>
            <a:r>
              <a:rPr lang="ru-RU" sz="1800" dirty="0" smtClean="0">
                <a:effectLst/>
                <a:latin typeface="Times New Roman" pitchFamily="18" charset="0"/>
                <a:cs typeface="Times New Roman" pitchFamily="18" charset="0"/>
              </a:rPr>
              <a:t>Вид</a:t>
            </a:r>
            <a:r>
              <a:rPr lang="ru-RU" sz="1800" dirty="0" smtClean="0">
                <a:effectLst/>
                <a:latin typeface="Times New Roman" pitchFamily="18" charset="0"/>
                <a:cs typeface="Times New Roman" pitchFamily="18" charset="0"/>
              </a:rPr>
              <a:t> цветковых растений рода Ковыль </a:t>
            </a:r>
            <a:r>
              <a:rPr lang="ru-RU" sz="1800" dirty="0" smtClean="0">
                <a:effectLst/>
                <a:latin typeface="Times New Roman" pitchFamily="18" charset="0"/>
                <a:cs typeface="Times New Roman" pitchFamily="18" charset="0"/>
              </a:rPr>
              <a:t>семейства</a:t>
            </a:r>
            <a:r>
              <a:rPr lang="ru-RU" sz="1800" dirty="0" smtClean="0">
                <a:effectLst/>
                <a:latin typeface="Times New Roman" pitchFamily="18" charset="0"/>
                <a:cs typeface="Times New Roman" pitchFamily="18" charset="0"/>
              </a:rPr>
              <a:t> </a:t>
            </a:r>
            <a:r>
              <a:rPr lang="ru-RU" sz="1800" dirty="0" smtClean="0">
                <a:effectLst/>
                <a:latin typeface="Times New Roman" pitchFamily="18" charset="0"/>
                <a:cs typeface="Times New Roman" pitchFamily="18" charset="0"/>
              </a:rPr>
              <a:t>Злаки. Свое </a:t>
            </a:r>
            <a:r>
              <a:rPr lang="ru-RU" sz="1800" dirty="0" smtClean="0">
                <a:effectLst/>
                <a:latin typeface="Times New Roman" pitchFamily="18" charset="0"/>
                <a:cs typeface="Times New Roman" pitchFamily="18" charset="0"/>
              </a:rPr>
              <a:t>особенное название данный ковыль получил за счет великолепного цветения, которое приходится на май и продолжается приблизительно один месяц.</a:t>
            </a:r>
            <a:r>
              <a:rPr lang="ru-RU" sz="1800" dirty="0" smtClean="0"/>
              <a:t> </a:t>
            </a:r>
            <a:endParaRPr lang="ru-RU" sz="1800" dirty="0"/>
          </a:p>
        </p:txBody>
      </p:sp>
      <p:pic>
        <p:nvPicPr>
          <p:cNvPr id="25602" name="Picture 2" descr="Ковыль красивейший"/>
          <p:cNvPicPr>
            <a:picLocks noChangeAspect="1" noChangeArrowheads="1"/>
          </p:cNvPicPr>
          <p:nvPr/>
        </p:nvPicPr>
        <p:blipFill>
          <a:blip r:embed="rId2" cstate="print"/>
          <a:srcRect/>
          <a:stretch>
            <a:fillRect/>
          </a:stretch>
        </p:blipFill>
        <p:spPr bwMode="auto">
          <a:xfrm>
            <a:off x="2627784" y="1340768"/>
            <a:ext cx="4032448" cy="5373064"/>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0"/>
            <a:ext cx="7890080" cy="2636912"/>
          </a:xfrm>
        </p:spPr>
        <p:txBody>
          <a:bodyPr>
            <a:normAutofit/>
          </a:bodyPr>
          <a:lstStyle/>
          <a:p>
            <a:r>
              <a:rPr lang="ru-RU" sz="1800" b="1" dirty="0" smtClean="0">
                <a:effectLst/>
                <a:latin typeface="Times New Roman" pitchFamily="18" charset="0"/>
                <a:cs typeface="Times New Roman" pitchFamily="18" charset="0"/>
              </a:rPr>
              <a:t>Первоцвет весенний</a:t>
            </a:r>
            <a:r>
              <a:rPr lang="ru-RU" sz="1800" b="1" dirty="0" smtClean="0">
                <a:effectLst/>
                <a:latin typeface="Times New Roman" pitchFamily="18" charset="0"/>
                <a:cs typeface="Times New Roman" pitchFamily="18" charset="0"/>
              </a:rPr>
              <a:t>, или Первоцвет </a:t>
            </a:r>
            <a:r>
              <a:rPr lang="ru-RU" sz="1800" b="1" dirty="0" smtClean="0">
                <a:effectLst/>
                <a:latin typeface="Times New Roman" pitchFamily="18" charset="0"/>
                <a:cs typeface="Times New Roman" pitchFamily="18" charset="0"/>
              </a:rPr>
              <a:t>лекарственный</a:t>
            </a:r>
            <a:r>
              <a:rPr lang="ru-RU" sz="1800" b="1" dirty="0" smtClean="0">
                <a:effectLst/>
                <a:latin typeface="Times New Roman" pitchFamily="18" charset="0"/>
                <a:cs typeface="Times New Roman" pitchFamily="18" charset="0"/>
              </a:rPr>
              <a:t>, или Первоцвет </a:t>
            </a:r>
            <a:r>
              <a:rPr lang="ru-RU" sz="1800" b="1" dirty="0" smtClean="0">
                <a:effectLst/>
                <a:latin typeface="Times New Roman" pitchFamily="18" charset="0"/>
                <a:cs typeface="Times New Roman" pitchFamily="18" charset="0"/>
              </a:rPr>
              <a:t>настоящий</a:t>
            </a:r>
            <a:r>
              <a:rPr lang="ru-RU" sz="1800" b="1" dirty="0" smtClean="0">
                <a:effectLst/>
                <a:latin typeface="Times New Roman" pitchFamily="18" charset="0"/>
                <a:cs typeface="Times New Roman" pitchFamily="18" charset="0"/>
              </a:rPr>
              <a:t>, или </a:t>
            </a:r>
            <a:r>
              <a:rPr lang="ru-RU" sz="1800" b="1" dirty="0" smtClean="0">
                <a:effectLst/>
                <a:latin typeface="Times New Roman" pitchFamily="18" charset="0"/>
                <a:cs typeface="Times New Roman" pitchFamily="18" charset="0"/>
              </a:rPr>
              <a:t>Примула </a:t>
            </a:r>
            <a:r>
              <a:rPr lang="ru-RU" sz="1800" b="1" dirty="0" smtClean="0">
                <a:effectLst/>
                <a:latin typeface="Times New Roman" pitchFamily="18" charset="0"/>
                <a:cs typeface="Times New Roman" pitchFamily="18" charset="0"/>
              </a:rPr>
              <a:t>весенняя  </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ru-RU" sz="1800" dirty="0" smtClean="0">
                <a:effectLst/>
                <a:latin typeface="Times New Roman" pitchFamily="18" charset="0"/>
                <a:cs typeface="Times New Roman" pitchFamily="18" charset="0"/>
              </a:rPr>
              <a:t>Многолетнее</a:t>
            </a:r>
            <a:r>
              <a:rPr lang="ru-RU" sz="1800" dirty="0" smtClean="0">
                <a:effectLst/>
                <a:latin typeface="Times New Roman" pitchFamily="18" charset="0"/>
                <a:cs typeface="Times New Roman" pitchFamily="18" charset="0"/>
              </a:rPr>
              <a:t> травянистое растение, вид рода </a:t>
            </a:r>
            <a:r>
              <a:rPr lang="ru-RU" sz="1800" dirty="0" smtClean="0">
                <a:effectLst/>
                <a:latin typeface="Times New Roman" pitchFamily="18" charset="0"/>
                <a:cs typeface="Times New Roman" pitchFamily="18" charset="0"/>
              </a:rPr>
              <a:t>Первоцвет.</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ru-RU" sz="1800" dirty="0" smtClean="0">
                <a:effectLst/>
                <a:latin typeface="Times New Roman" pitchFamily="18" charset="0"/>
                <a:cs typeface="Times New Roman" pitchFamily="18" charset="0"/>
              </a:rPr>
              <a:t>Растение встречается в лесной и лесостепной зонах почти по всей Европе, в том числе в Европейской части России; растёт также на Кавказе, в Турции и Иране. Предпочитает луга, редкие леса, опушки, поляны, кустарники</a:t>
            </a:r>
            <a:r>
              <a:rPr lang="ru-RU" sz="1800" dirty="0" smtClean="0">
                <a:effectLst/>
                <a:latin typeface="Times New Roman" pitchFamily="18" charset="0"/>
                <a:cs typeface="Times New Roman" pitchFamily="18" charset="0"/>
              </a:rPr>
              <a:t>.</a:t>
            </a:r>
            <a:endParaRPr lang="ru-RU" sz="1800" dirty="0"/>
          </a:p>
        </p:txBody>
      </p:sp>
      <p:sp>
        <p:nvSpPr>
          <p:cNvPr id="26626" name="AutoShape 2" descr="Картинки по запросу первоцвет весенний краткое описание"/>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6628" name="AutoShape 4" descr="Картинки по запросу первоцвет весенний краткое описание"/>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6630" name="Picture 6" descr="Семена Орешка Первоцвет весенний Примула 20 шт. — купить по выгодной цене  на Яндекс Маркете"/>
          <p:cNvPicPr>
            <a:picLocks noChangeAspect="1" noChangeArrowheads="1"/>
          </p:cNvPicPr>
          <p:nvPr/>
        </p:nvPicPr>
        <p:blipFill>
          <a:blip r:embed="rId2" cstate="print"/>
          <a:srcRect/>
          <a:stretch>
            <a:fillRect/>
          </a:stretch>
        </p:blipFill>
        <p:spPr bwMode="auto">
          <a:xfrm>
            <a:off x="2411760" y="2393504"/>
            <a:ext cx="4464496" cy="446449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87624" y="2636912"/>
            <a:ext cx="7498080" cy="1143000"/>
          </a:xfrm>
        </p:spPr>
        <p:txBody>
          <a:bodyPr>
            <a:normAutofit fontScale="90000"/>
          </a:bodyPr>
          <a:lstStyle/>
          <a:p>
            <a:pPr algn="ctr"/>
            <a:r>
              <a:rPr lang="ru-RU" dirty="0" smtClean="0"/>
              <a:t>Грибы Красной книги</a:t>
            </a:r>
            <a:br>
              <a:rPr lang="ru-RU" dirty="0" smtClean="0"/>
            </a:br>
            <a:r>
              <a:rPr lang="ru-RU" dirty="0" smtClean="0"/>
              <a:t>Статус: редкие</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0"/>
            <a:ext cx="7890080" cy="1700808"/>
          </a:xfrm>
        </p:spPr>
        <p:txBody>
          <a:bodyPr>
            <a:noAutofit/>
          </a:bodyPr>
          <a:lstStyle/>
          <a:p>
            <a:r>
              <a:rPr lang="ru-RU" sz="1800" b="1" dirty="0" err="1" smtClean="0">
                <a:effectLst/>
              </a:rPr>
              <a:t>Сквамарина</a:t>
            </a:r>
            <a:r>
              <a:rPr lang="ru-RU" sz="1800" b="1" dirty="0" smtClean="0">
                <a:effectLst/>
              </a:rPr>
              <a:t> </a:t>
            </a:r>
            <a:r>
              <a:rPr lang="ru-RU" sz="1800" b="1" dirty="0" err="1" smtClean="0">
                <a:effectLst/>
              </a:rPr>
              <a:t>чечевиценосная</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ru-RU" sz="1800" dirty="0" smtClean="0">
                <a:effectLst/>
                <a:latin typeface="Times New Roman" pitchFamily="18" charset="0"/>
                <a:cs typeface="Times New Roman" pitchFamily="18" charset="0"/>
              </a:rPr>
              <a:t>В </a:t>
            </a:r>
            <a:r>
              <a:rPr lang="ru-RU" sz="1800" dirty="0" smtClean="0">
                <a:effectLst/>
                <a:latin typeface="Times New Roman" pitchFamily="18" charset="0"/>
                <a:cs typeface="Times New Roman" pitchFamily="18" charset="0"/>
              </a:rPr>
              <a:t>области растёт в сухих типчаково-ковыльных и пустынных </a:t>
            </a:r>
            <a:r>
              <a:rPr lang="ru-RU" sz="1800" dirty="0" err="1" smtClean="0">
                <a:effectLst/>
                <a:latin typeface="Times New Roman" pitchFamily="18" charset="0"/>
                <a:cs typeface="Times New Roman" pitchFamily="18" charset="0"/>
              </a:rPr>
              <a:t>полынно-типчаково-ковыльных</a:t>
            </a:r>
            <a:r>
              <a:rPr lang="ru-RU" sz="1800" dirty="0" smtClean="0">
                <a:effectLst/>
                <a:latin typeface="Times New Roman" pitchFamily="18" charset="0"/>
                <a:cs typeface="Times New Roman" pitchFamily="18" charset="0"/>
              </a:rPr>
              <a:t> степях на участках с разреженным травостоем, в каменистых степях на выходах известняка. Размножается спорами и </a:t>
            </a:r>
            <a:r>
              <a:rPr lang="ru-RU" sz="1800" dirty="0" smtClean="0">
                <a:effectLst/>
                <a:latin typeface="Times New Roman" pitchFamily="18" charset="0"/>
                <a:cs typeface="Times New Roman" pitchFamily="18" charset="0"/>
              </a:rPr>
              <a:t>вегетативно. </a:t>
            </a:r>
            <a:r>
              <a:rPr lang="ru-RU" sz="1800" dirty="0" smtClean="0">
                <a:effectLst/>
                <a:latin typeface="Times New Roman" pitchFamily="18" charset="0"/>
                <a:cs typeface="Times New Roman" pitchFamily="18" charset="0"/>
              </a:rPr>
              <a:t>Встречается небольшими группами или одиночно. Состояние популяций нуждается в дополнительном изучении.</a:t>
            </a:r>
            <a:endParaRPr lang="ru-RU" sz="1800" dirty="0">
              <a:effectLst/>
              <a:latin typeface="Times New Roman" pitchFamily="18" charset="0"/>
              <a:cs typeface="Times New Roman" pitchFamily="18" charset="0"/>
            </a:endParaRPr>
          </a:p>
        </p:txBody>
      </p:sp>
      <p:pic>
        <p:nvPicPr>
          <p:cNvPr id="27650" name="Picture 2" descr="Сквамарина чечевиценосная КК Ростовской области"/>
          <p:cNvPicPr>
            <a:picLocks noChangeAspect="1" noChangeArrowheads="1"/>
          </p:cNvPicPr>
          <p:nvPr/>
        </p:nvPicPr>
        <p:blipFill>
          <a:blip r:embed="rId2" cstate="print"/>
          <a:srcRect/>
          <a:stretch>
            <a:fillRect/>
          </a:stretch>
        </p:blipFill>
        <p:spPr bwMode="auto">
          <a:xfrm>
            <a:off x="2411760" y="2276872"/>
            <a:ext cx="4866747" cy="3207631"/>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0"/>
            <a:ext cx="7890080" cy="1988840"/>
          </a:xfrm>
        </p:spPr>
        <p:txBody>
          <a:bodyPr>
            <a:noAutofit/>
          </a:bodyPr>
          <a:lstStyle/>
          <a:p>
            <a:r>
              <a:rPr lang="ru-RU" sz="1800" b="1" dirty="0" smtClean="0">
                <a:effectLst/>
                <a:latin typeface="Times New Roman" pitchFamily="18" charset="0"/>
                <a:cs typeface="Times New Roman" pitchFamily="18" charset="0"/>
              </a:rPr>
              <a:t>Сморчок степной</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ru-RU" sz="1800" dirty="0" smtClean="0">
                <a:effectLst/>
                <a:latin typeface="Times New Roman" pitchFamily="18" charset="0"/>
                <a:cs typeface="Times New Roman" pitchFamily="18" charset="0"/>
              </a:rPr>
              <a:t>Растёт </a:t>
            </a:r>
            <a:r>
              <a:rPr lang="ru-RU" sz="1800" dirty="0" smtClean="0">
                <a:effectLst/>
                <a:latin typeface="Times New Roman" pitchFamily="18" charset="0"/>
                <a:cs typeface="Times New Roman" pitchFamily="18" charset="0"/>
              </a:rPr>
              <a:t>в разных типах зональных целинных степей, встречается в балках и понижениях </a:t>
            </a:r>
            <a:r>
              <a:rPr lang="ru-RU" sz="1800" dirty="0" smtClean="0">
                <a:effectLst/>
                <a:latin typeface="Times New Roman" pitchFamily="18" charset="0"/>
                <a:cs typeface="Times New Roman" pitchFamily="18" charset="0"/>
              </a:rPr>
              <a:t>рельефа. </a:t>
            </a:r>
            <a:r>
              <a:rPr lang="ru-RU" sz="1800" dirty="0" smtClean="0">
                <a:effectLst/>
                <a:latin typeface="Times New Roman" pitchFamily="18" charset="0"/>
                <a:cs typeface="Times New Roman" pitchFamily="18" charset="0"/>
              </a:rPr>
              <a:t>Растёт обычно группами. Численность популяций подвержена колебаниям в зависимости от погодных условий. В годы с высоким запасом почвенной влаги весной довольно обилен во всех известных местонахождениях, иногда плодоносит массово.</a:t>
            </a:r>
            <a:endParaRPr lang="ru-RU" sz="1800" dirty="0">
              <a:effectLst/>
              <a:latin typeface="Times New Roman" pitchFamily="18" charset="0"/>
              <a:cs typeface="Times New Roman" pitchFamily="18" charset="0"/>
            </a:endParaRPr>
          </a:p>
        </p:txBody>
      </p:sp>
      <p:pic>
        <p:nvPicPr>
          <p:cNvPr id="29698" name="Picture 2" descr="Сморчок степной: где растет, как выглядит, можно ли есть, правила сбора"/>
          <p:cNvPicPr>
            <a:picLocks noChangeAspect="1" noChangeArrowheads="1"/>
          </p:cNvPicPr>
          <p:nvPr/>
        </p:nvPicPr>
        <p:blipFill>
          <a:blip r:embed="rId2" cstate="print"/>
          <a:srcRect/>
          <a:stretch>
            <a:fillRect/>
          </a:stretch>
        </p:blipFill>
        <p:spPr bwMode="auto">
          <a:xfrm>
            <a:off x="2051720" y="2204863"/>
            <a:ext cx="5688632" cy="4269821"/>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0"/>
            <a:ext cx="7890080" cy="1916832"/>
          </a:xfrm>
        </p:spPr>
        <p:txBody>
          <a:bodyPr>
            <a:noAutofit/>
          </a:bodyPr>
          <a:lstStyle/>
          <a:p>
            <a:r>
              <a:rPr lang="ru-RU" sz="1800" b="1" dirty="0" smtClean="0">
                <a:effectLst/>
                <a:latin typeface="Times New Roman" pitchFamily="18" charset="0"/>
                <a:cs typeface="Times New Roman" pitchFamily="18" charset="0"/>
              </a:rPr>
              <a:t>Шампиньон прибрежный</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ru-RU" sz="1800" dirty="0" smtClean="0">
                <a:effectLst/>
                <a:latin typeface="Times New Roman" pitchFamily="18" charset="0"/>
                <a:cs typeface="Times New Roman" pitchFamily="18" charset="0"/>
              </a:rPr>
              <a:t>В </a:t>
            </a:r>
            <a:r>
              <a:rPr lang="ru-RU" sz="1800" dirty="0" smtClean="0">
                <a:effectLst/>
                <a:latin typeface="Times New Roman" pitchFamily="18" charset="0"/>
                <a:cs typeface="Times New Roman" pitchFamily="18" charset="0"/>
              </a:rPr>
              <a:t>области растёт в искусственных лесонасаждениях тополя, робинии </a:t>
            </a:r>
            <a:r>
              <a:rPr lang="ru-RU" sz="1800" dirty="0" err="1" smtClean="0">
                <a:effectLst/>
                <a:latin typeface="Times New Roman" pitchFamily="18" charset="0"/>
                <a:cs typeface="Times New Roman" pitchFamily="18" charset="0"/>
              </a:rPr>
              <a:t>ложноакациевой</a:t>
            </a:r>
            <a:r>
              <a:rPr lang="ru-RU" sz="1800" dirty="0" smtClean="0">
                <a:effectLst/>
                <a:latin typeface="Times New Roman" pitchFamily="18" charset="0"/>
                <a:cs typeface="Times New Roman" pitchFamily="18" charset="0"/>
              </a:rPr>
              <a:t> с клёном и абрикосом, реже в сосновых насаждениях; возможно нахождение в полынно-злаковых степях (при высоком уровне влагообеспеченности почв), на пастбищах, лугах, на песчаных почвах</a:t>
            </a:r>
            <a:r>
              <a:rPr lang="ru-RU" sz="1800" dirty="0" smtClean="0">
                <a:effectLst/>
                <a:latin typeface="Times New Roman" pitchFamily="18" charset="0"/>
                <a:cs typeface="Times New Roman" pitchFamily="18" charset="0"/>
              </a:rPr>
              <a:t>. </a:t>
            </a:r>
            <a:r>
              <a:rPr lang="ru-RU" sz="1800" dirty="0" smtClean="0">
                <a:effectLst/>
                <a:latin typeface="Times New Roman" pitchFamily="18" charset="0"/>
                <a:cs typeface="Times New Roman" pitchFamily="18" charset="0"/>
              </a:rPr>
              <a:t>Встречается группами. В годы с высокой влажностью в период плодоношения достигает значительной численности.</a:t>
            </a:r>
            <a:r>
              <a:rPr lang="ru-RU" sz="1800" dirty="0" smtClean="0"/>
              <a:t> </a:t>
            </a:r>
            <a:endParaRPr lang="ru-RU" sz="1800" dirty="0">
              <a:effectLst/>
              <a:latin typeface="Times New Roman" pitchFamily="18" charset="0"/>
              <a:cs typeface="Times New Roman" pitchFamily="18" charset="0"/>
            </a:endParaRPr>
          </a:p>
        </p:txBody>
      </p:sp>
      <p:pic>
        <p:nvPicPr>
          <p:cNvPr id="30722" name="Picture 2" descr="Шампиньон прибрежный КК Ростовской области "/>
          <p:cNvPicPr>
            <a:picLocks noChangeAspect="1" noChangeArrowheads="1"/>
          </p:cNvPicPr>
          <p:nvPr/>
        </p:nvPicPr>
        <p:blipFill>
          <a:blip r:embed="rId2" cstate="print"/>
          <a:srcRect/>
          <a:stretch>
            <a:fillRect/>
          </a:stretch>
        </p:blipFill>
        <p:spPr bwMode="auto">
          <a:xfrm>
            <a:off x="1979712" y="2276872"/>
            <a:ext cx="5591610" cy="3685382"/>
          </a:xfrm>
          <a:prstGeom prst="rect">
            <a:avLst/>
          </a:prstGeom>
          <a:noFill/>
        </p:spPr>
      </p:pic>
      <p:sp>
        <p:nvSpPr>
          <p:cNvPr id="30724" name="AutoShape 4" descr="Мир грибов Украины » Шампиньон прибрежный"/>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26" name="AutoShape 6" descr="Мир грибов Украины » Шампиньон прибрежный"/>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28" name="AutoShape 8" descr="Мир грибов Украины » Шампиньон прибрежный"/>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30" name="AutoShape 10" descr="Мир грибов Украины » Шампиньон прибрежный"/>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32" name="AutoShape 12" descr="Мир грибов Украины » Шампиньон прибрежный"/>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34" name="AutoShape 14" descr="Мир грибов Украины » Шампиньон прибрежный"/>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36" name="AutoShape 16" descr="Мир грибов Украины » Шампиньон прибрежный"/>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38" name="AutoShape 18" descr="Мир грибов Украины » Шампиньон прибрежный"/>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40" name="AutoShape 20" descr="Мир грибов Украины » Шампиньон прибрежный"/>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42" name="AutoShape 22" descr="Мир грибов Украины » Шампиньон прибрежный"/>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0"/>
            <a:ext cx="7890080" cy="1844824"/>
          </a:xfrm>
        </p:spPr>
        <p:txBody>
          <a:bodyPr>
            <a:noAutofit/>
          </a:bodyPr>
          <a:lstStyle/>
          <a:p>
            <a:r>
              <a:rPr lang="ru-RU" sz="1800" b="1" dirty="0" smtClean="0">
                <a:effectLst/>
                <a:latin typeface="Times New Roman" pitchFamily="18" charset="0"/>
                <a:cs typeface="Times New Roman" pitchFamily="18" charset="0"/>
              </a:rPr>
              <a:t>Гриб-зонтик </a:t>
            </a:r>
            <a:r>
              <a:rPr lang="ru-RU" sz="1800" b="1" dirty="0" smtClean="0">
                <a:effectLst/>
                <a:latin typeface="Times New Roman" pitchFamily="18" charset="0"/>
                <a:cs typeface="Times New Roman" pitchFamily="18" charset="0"/>
              </a:rPr>
              <a:t>оливье</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ru-RU" sz="1800" dirty="0" smtClean="0">
                <a:effectLst/>
                <a:latin typeface="Times New Roman" pitchFamily="18" charset="0"/>
                <a:cs typeface="Times New Roman" pitchFamily="18" charset="0"/>
              </a:rPr>
              <a:t>Растёт </a:t>
            </a:r>
            <a:r>
              <a:rPr lang="ru-RU" sz="1800" dirty="0" smtClean="0">
                <a:effectLst/>
                <a:latin typeface="Times New Roman" pitchFamily="18" charset="0"/>
                <a:cs typeface="Times New Roman" pitchFamily="18" charset="0"/>
              </a:rPr>
              <a:t>в лесополосах из дуба с примесью клёна, а также в </a:t>
            </a:r>
            <a:r>
              <a:rPr lang="ru-RU" sz="1800" dirty="0" err="1" smtClean="0">
                <a:effectLst/>
                <a:latin typeface="Times New Roman" pitchFamily="18" charset="0"/>
                <a:cs typeface="Times New Roman" pitchFamily="18" charset="0"/>
              </a:rPr>
              <a:t>робиниевых</a:t>
            </a:r>
            <a:r>
              <a:rPr lang="ru-RU" sz="1800" dirty="0" smtClean="0">
                <a:effectLst/>
                <a:latin typeface="Times New Roman" pitchFamily="18" charset="0"/>
                <a:cs typeface="Times New Roman" pitchFamily="18" charset="0"/>
              </a:rPr>
              <a:t> и </a:t>
            </a:r>
            <a:r>
              <a:rPr lang="ru-RU" sz="1800" dirty="0" err="1" smtClean="0">
                <a:effectLst/>
                <a:latin typeface="Times New Roman" pitchFamily="18" charset="0"/>
                <a:cs typeface="Times New Roman" pitchFamily="18" charset="0"/>
              </a:rPr>
              <a:t>кленово-робиниевых</a:t>
            </a:r>
            <a:r>
              <a:rPr lang="ru-RU" sz="1800" dirty="0" smtClean="0">
                <a:effectLst/>
                <a:latin typeface="Times New Roman" pitchFamily="18" charset="0"/>
                <a:cs typeface="Times New Roman" pitchFamily="18" charset="0"/>
              </a:rPr>
              <a:t> лесонасаждениях. Преимущественно встречается в парках и садах, часто в оранжереях, теплицах и парниках, на унавоженной почве. Плодоносит практически </a:t>
            </a:r>
            <a:r>
              <a:rPr lang="ru-RU" sz="1800" dirty="0" smtClean="0">
                <a:effectLst/>
                <a:latin typeface="Times New Roman" pitchFamily="18" charset="0"/>
                <a:cs typeface="Times New Roman" pitchFamily="18" charset="0"/>
              </a:rPr>
              <a:t>круглогодично. </a:t>
            </a:r>
            <a:r>
              <a:rPr lang="ru-RU" sz="1800" dirty="0" smtClean="0">
                <a:effectLst/>
                <a:latin typeface="Times New Roman" pitchFamily="18" charset="0"/>
                <a:cs typeface="Times New Roman" pitchFamily="18" charset="0"/>
              </a:rPr>
              <a:t>Популяции преимущественно малочисленные, произрастает одиночно или небольшими группами.</a:t>
            </a:r>
            <a:endParaRPr lang="ru-RU" sz="1800" dirty="0">
              <a:effectLst/>
              <a:latin typeface="Times New Roman" pitchFamily="18" charset="0"/>
              <a:cs typeface="Times New Roman" pitchFamily="18" charset="0"/>
            </a:endParaRPr>
          </a:p>
        </p:txBody>
      </p:sp>
      <p:pic>
        <p:nvPicPr>
          <p:cNvPr id="31746" name="Picture 2" descr="Гриб-зонтик Оливье (Chlorophyllum olivieri) – Грибы Сибири"/>
          <p:cNvPicPr>
            <a:picLocks noChangeAspect="1" noChangeArrowheads="1"/>
          </p:cNvPicPr>
          <p:nvPr/>
        </p:nvPicPr>
        <p:blipFill>
          <a:blip r:embed="rId2" cstate="print"/>
          <a:srcRect/>
          <a:stretch>
            <a:fillRect/>
          </a:stretch>
        </p:blipFill>
        <p:spPr bwMode="auto">
          <a:xfrm>
            <a:off x="1691680" y="2132856"/>
            <a:ext cx="6120680" cy="416612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274638"/>
            <a:ext cx="7818072" cy="1143000"/>
          </a:xfrm>
        </p:spPr>
        <p:txBody>
          <a:bodyPr>
            <a:noAutofit/>
          </a:bodyPr>
          <a:lstStyle/>
          <a:p>
            <a:r>
              <a:rPr lang="ru-RU" sz="2000" dirty="0" smtClean="0">
                <a:effectLst/>
                <a:latin typeface="Times New Roman" pitchFamily="18" charset="0"/>
                <a:cs typeface="Times New Roman" pitchFamily="18" charset="0"/>
              </a:rPr>
              <a:t>Чтобы сохранить многообразие живых существ, которые стали редкими на нашей планете международный союз охраны природы и природных ресурсов создал «комиссию службы выживания», которая в 1966 году выпустила международную красную книгу.</a:t>
            </a:r>
            <a:endParaRPr lang="ru-RU" sz="2000" dirty="0">
              <a:effectLst/>
            </a:endParaRPr>
          </a:p>
        </p:txBody>
      </p:sp>
      <p:sp>
        <p:nvSpPr>
          <p:cNvPr id="3" name="Содержимое 2"/>
          <p:cNvSpPr>
            <a:spLocks noGrp="1"/>
          </p:cNvSpPr>
          <p:nvPr>
            <p:ph idx="1"/>
          </p:nvPr>
        </p:nvSpPr>
        <p:spPr/>
        <p:txBody>
          <a:bodyPr/>
          <a:lstStyle/>
          <a:p>
            <a:endParaRPr lang="ru-RU" dirty="0"/>
          </a:p>
        </p:txBody>
      </p:sp>
      <p:pic>
        <p:nvPicPr>
          <p:cNvPr id="4" name="Picture 4" descr="Красная книга СССР — Википедия"/>
          <p:cNvPicPr>
            <a:picLocks noChangeAspect="1" noChangeArrowheads="1"/>
          </p:cNvPicPr>
          <p:nvPr/>
        </p:nvPicPr>
        <p:blipFill>
          <a:blip r:embed="rId2" cstate="print"/>
          <a:srcRect/>
          <a:stretch>
            <a:fillRect/>
          </a:stretch>
        </p:blipFill>
        <p:spPr bwMode="auto">
          <a:xfrm>
            <a:off x="1403648" y="1484784"/>
            <a:ext cx="3455200" cy="463163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1772816"/>
            <a:ext cx="7406640" cy="1472184"/>
          </a:xfrm>
        </p:spPr>
        <p:txBody>
          <a:bodyPr/>
          <a:lstStyle/>
          <a:p>
            <a:r>
              <a:rPr lang="ru-RU" dirty="0" smtClean="0">
                <a:latin typeface="Times New Roman" pitchFamily="18" charset="0"/>
                <a:cs typeface="Times New Roman" pitchFamily="18" charset="0"/>
              </a:rPr>
              <a:t>Красная книга Ростовской области</a:t>
            </a:r>
            <a:endParaRPr lang="ru-RU" dirty="0"/>
          </a:p>
        </p:txBody>
      </p:sp>
      <p:sp>
        <p:nvSpPr>
          <p:cNvPr id="3" name="Подзаголовок 2"/>
          <p:cNvSpPr>
            <a:spLocks noGrp="1"/>
          </p:cNvSpPr>
          <p:nvPr>
            <p:ph type="subTitle" idx="1"/>
          </p:nvPr>
        </p:nvSpPr>
        <p:spPr>
          <a:xfrm>
            <a:off x="5292080" y="4005064"/>
            <a:ext cx="3475112" cy="1752600"/>
          </a:xfrm>
        </p:spPr>
        <p:txBody>
          <a:bodyPr/>
          <a:lstStyle/>
          <a:p>
            <a:r>
              <a:rPr lang="ru-RU" dirty="0" smtClean="0">
                <a:latin typeface="Times New Roman" pitchFamily="18" charset="0"/>
                <a:cs typeface="Times New Roman" pitchFamily="18" charset="0"/>
              </a:rPr>
              <a:t>Выполнила студентка группы ПНК-3.1 Баркова Марина</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0"/>
            <a:ext cx="7818072" cy="1417638"/>
          </a:xfrm>
        </p:spPr>
        <p:txBody>
          <a:bodyPr>
            <a:noAutofit/>
          </a:bodyPr>
          <a:lstStyle/>
          <a:p>
            <a:r>
              <a:rPr lang="ru-RU" sz="2000" b="1" dirty="0" smtClean="0">
                <a:effectLst/>
                <a:latin typeface="Times New Roman" pitchFamily="18" charset="0"/>
                <a:cs typeface="Times New Roman" pitchFamily="18" charset="0"/>
              </a:rPr>
              <a:t>Цель красной книги</a:t>
            </a:r>
            <a:r>
              <a:rPr lang="ru-RU" sz="2000" b="1" dirty="0" smtClean="0">
                <a:effectLst/>
                <a:latin typeface="Times New Roman" pitchFamily="18" charset="0"/>
                <a:cs typeface="Times New Roman" pitchFamily="18" charset="0"/>
              </a:rPr>
              <a:t>:</a:t>
            </a:r>
            <a:r>
              <a:rPr lang="ru-RU" sz="2000" dirty="0" smtClean="0">
                <a:effectLst/>
              </a:rPr>
              <a:t/>
            </a:r>
            <a:br>
              <a:rPr lang="ru-RU" sz="2000" dirty="0" smtClean="0">
                <a:effectLst/>
              </a:rPr>
            </a:br>
            <a:r>
              <a:rPr lang="ru-RU" sz="2000" dirty="0" smtClean="0">
                <a:effectLst/>
                <a:latin typeface="Times New Roman" pitchFamily="18" charset="0"/>
                <a:cs typeface="Times New Roman" pitchFamily="18" charset="0"/>
              </a:rPr>
              <a:t> Основная цель </a:t>
            </a:r>
            <a:r>
              <a:rPr lang="ru-RU" sz="2000" dirty="0" smtClean="0">
                <a:effectLst/>
                <a:latin typeface="Times New Roman" pitchFamily="18" charset="0"/>
                <a:cs typeface="Times New Roman" pitchFamily="18" charset="0"/>
              </a:rPr>
              <a:t>Красной </a:t>
            </a:r>
            <a:r>
              <a:rPr lang="ru-RU" sz="2000" dirty="0" smtClean="0">
                <a:effectLst/>
                <a:latin typeface="Times New Roman" pitchFamily="18" charset="0"/>
                <a:cs typeface="Times New Roman" pitchFamily="18" charset="0"/>
              </a:rPr>
              <a:t>книги — выявление и учет тех видов организмов, которые могут исчезнуть, и для сохранения которых нужны специальные меры защиты.</a:t>
            </a:r>
            <a:endParaRPr lang="ru-RU" sz="2000" dirty="0">
              <a:effectLst/>
            </a:endParaRPr>
          </a:p>
        </p:txBody>
      </p:sp>
      <p:sp>
        <p:nvSpPr>
          <p:cNvPr id="3" name="Содержимое 2"/>
          <p:cNvSpPr>
            <a:spLocks noGrp="1"/>
          </p:cNvSpPr>
          <p:nvPr>
            <p:ph idx="1"/>
          </p:nvPr>
        </p:nvSpPr>
        <p:spPr/>
        <p:txBody>
          <a:bodyPr/>
          <a:lstStyle/>
          <a:p>
            <a:endParaRPr lang="ru-RU"/>
          </a:p>
        </p:txBody>
      </p:sp>
      <p:pic>
        <p:nvPicPr>
          <p:cNvPr id="4" name="Picture 2" descr="Библиографический список «Экология: нам жить - нам решать»"/>
          <p:cNvPicPr>
            <a:picLocks noChangeAspect="1" noChangeArrowheads="1"/>
          </p:cNvPicPr>
          <p:nvPr/>
        </p:nvPicPr>
        <p:blipFill>
          <a:blip r:embed="rId2" cstate="print"/>
          <a:srcRect/>
          <a:stretch>
            <a:fillRect/>
          </a:stretch>
        </p:blipFill>
        <p:spPr bwMode="auto">
          <a:xfrm>
            <a:off x="1043608" y="1628800"/>
            <a:ext cx="6568823" cy="457862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0"/>
            <a:ext cx="7890080" cy="1417638"/>
          </a:xfrm>
        </p:spPr>
        <p:txBody>
          <a:bodyPr>
            <a:noAutofit/>
          </a:bodyPr>
          <a:lstStyle/>
          <a:p>
            <a:r>
              <a:rPr lang="ru-RU" sz="2000" b="1" dirty="0" smtClean="0">
                <a:effectLst/>
                <a:latin typeface="Times New Roman" pitchFamily="18" charset="0"/>
                <a:cs typeface="Times New Roman" pitchFamily="18" charset="0"/>
              </a:rPr>
              <a:t>Задачи красной книги:</a:t>
            </a:r>
            <a:r>
              <a:rPr lang="ru-RU" sz="2000" dirty="0" smtClean="0">
                <a:effectLst/>
                <a:latin typeface="Times New Roman" pitchFamily="18" charset="0"/>
                <a:cs typeface="Times New Roman" pitchFamily="18" charset="0"/>
              </a:rPr>
              <a:t/>
            </a:r>
            <a:br>
              <a:rPr lang="ru-RU" sz="2000" dirty="0" smtClean="0">
                <a:effectLst/>
                <a:latin typeface="Times New Roman" pitchFamily="18" charset="0"/>
                <a:cs typeface="Times New Roman" pitchFamily="18" charset="0"/>
              </a:rPr>
            </a:br>
            <a:r>
              <a:rPr lang="ru-RU" sz="2000" dirty="0" smtClean="0">
                <a:effectLst/>
                <a:latin typeface="Times New Roman" pitchFamily="18" charset="0"/>
                <a:cs typeface="Times New Roman" pitchFamily="18" charset="0"/>
              </a:rPr>
              <a:t>Основными </a:t>
            </a:r>
            <a:r>
              <a:rPr lang="ru-RU" sz="2000" dirty="0" smtClean="0">
                <a:effectLst/>
                <a:latin typeface="Times New Roman" pitchFamily="18" charset="0"/>
                <a:cs typeface="Times New Roman" pitchFamily="18" charset="0"/>
              </a:rPr>
              <a:t>задачами </a:t>
            </a:r>
            <a:r>
              <a:rPr lang="ru-RU" sz="2000" dirty="0" smtClean="0">
                <a:effectLst/>
                <a:latin typeface="Times New Roman" pitchFamily="18" charset="0"/>
                <a:cs typeface="Times New Roman" pitchFamily="18" charset="0"/>
              </a:rPr>
              <a:t>Красной </a:t>
            </a:r>
            <a:r>
              <a:rPr lang="ru-RU" sz="2000" dirty="0" smtClean="0">
                <a:effectLst/>
                <a:latin typeface="Times New Roman" pitchFamily="18" charset="0"/>
                <a:cs typeface="Times New Roman" pitchFamily="18" charset="0"/>
              </a:rPr>
              <a:t>книги являются: инвентаризация, учет редких и исчезающих видов растений, животных, грибов; предоставление объективной информации о них; разъяснение основных способов сохранения и восстановления численности видов.</a:t>
            </a:r>
            <a:endParaRPr lang="ru-RU" sz="2000" dirty="0">
              <a:effectLst/>
            </a:endParaRPr>
          </a:p>
        </p:txBody>
      </p:sp>
      <p:sp>
        <p:nvSpPr>
          <p:cNvPr id="3" name="Содержимое 2"/>
          <p:cNvSpPr>
            <a:spLocks noGrp="1"/>
          </p:cNvSpPr>
          <p:nvPr>
            <p:ph idx="1"/>
          </p:nvPr>
        </p:nvSpPr>
        <p:spPr/>
        <p:txBody>
          <a:bodyPr/>
          <a:lstStyle/>
          <a:p>
            <a:endParaRPr lang="ru-RU" dirty="0"/>
          </a:p>
        </p:txBody>
      </p:sp>
      <p:pic>
        <p:nvPicPr>
          <p:cNvPr id="4" name="Picture 2" descr="Библиографический список «Экология: нам жить - нам решать»"/>
          <p:cNvPicPr>
            <a:picLocks noChangeAspect="1" noChangeArrowheads="1"/>
          </p:cNvPicPr>
          <p:nvPr/>
        </p:nvPicPr>
        <p:blipFill>
          <a:blip r:embed="rId2" cstate="print"/>
          <a:srcRect/>
          <a:stretch>
            <a:fillRect/>
          </a:stretch>
        </p:blipFill>
        <p:spPr bwMode="auto">
          <a:xfrm>
            <a:off x="1043608" y="1628800"/>
            <a:ext cx="6568823" cy="457862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87624" y="2636912"/>
            <a:ext cx="7498080" cy="1143000"/>
          </a:xfrm>
        </p:spPr>
        <p:txBody>
          <a:bodyPr>
            <a:normAutofit fontScale="90000"/>
          </a:bodyPr>
          <a:lstStyle/>
          <a:p>
            <a:pPr algn="ctr"/>
            <a:r>
              <a:rPr lang="ru-RU" dirty="0" smtClean="0"/>
              <a:t>Животные Красной книги</a:t>
            </a:r>
            <a:br>
              <a:rPr lang="ru-RU" dirty="0" smtClean="0"/>
            </a:br>
            <a:r>
              <a:rPr lang="ru-RU" dirty="0" smtClean="0"/>
              <a:t>Статус: редкие</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0"/>
            <a:ext cx="7890080" cy="1988840"/>
          </a:xfrm>
        </p:spPr>
        <p:txBody>
          <a:bodyPr>
            <a:noAutofit/>
          </a:bodyPr>
          <a:lstStyle/>
          <a:p>
            <a:r>
              <a:rPr lang="vi-VN" sz="1800" b="1" dirty="0" smtClean="0">
                <a:effectLst/>
                <a:latin typeface="Times New Roman" pitchFamily="18" charset="0"/>
                <a:cs typeface="Times New Roman" pitchFamily="18" charset="0"/>
              </a:rPr>
              <a:t>Гигантская вечерница </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ru-RU" sz="1800" dirty="0" smtClean="0">
                <a:effectLst/>
                <a:latin typeface="Times New Roman" pitchFamily="18" charset="0"/>
                <a:cs typeface="Times New Roman" pitchFamily="18" charset="0"/>
              </a:rPr>
              <a:t>Длина </a:t>
            </a:r>
            <a:r>
              <a:rPr lang="ru-RU" sz="1800" dirty="0" smtClean="0">
                <a:effectLst/>
                <a:latin typeface="Times New Roman" pitchFamily="18" charset="0"/>
                <a:cs typeface="Times New Roman" pitchFamily="18" charset="0"/>
              </a:rPr>
              <a:t>тела от 84 до 104 мм, размах крыльев — 41—46 </a:t>
            </a:r>
            <a:r>
              <a:rPr lang="ru-RU" sz="1800" dirty="0" smtClean="0">
                <a:effectLst/>
                <a:latin typeface="Times New Roman" pitchFamily="18" charset="0"/>
                <a:cs typeface="Times New Roman" pitchFamily="18" charset="0"/>
              </a:rPr>
              <a:t>см. </a:t>
            </a:r>
            <a:r>
              <a:rPr lang="ru-RU" sz="1800" dirty="0" smtClean="0">
                <a:effectLst/>
                <a:latin typeface="Times New Roman" pitchFamily="18" charset="0"/>
                <a:cs typeface="Times New Roman" pitchFamily="18" charset="0"/>
              </a:rPr>
              <a:t>Масса от 41 до 76 грамм. Окрас от </a:t>
            </a:r>
            <a:r>
              <a:rPr lang="ru-RU" sz="1800" dirty="0" err="1" smtClean="0">
                <a:effectLst/>
                <a:latin typeface="Times New Roman" pitchFamily="18" charset="0"/>
                <a:cs typeface="Times New Roman" pitchFamily="18" charset="0"/>
              </a:rPr>
              <a:t>палево</a:t>
            </a:r>
            <a:r>
              <a:rPr lang="ru-RU" sz="1800" dirty="0" smtClean="0">
                <a:effectLst/>
                <a:latin typeface="Times New Roman" pitchFamily="18" charset="0"/>
                <a:cs typeface="Times New Roman" pitchFamily="18" charset="0"/>
              </a:rPr>
              <a:t>- до каштаново-рыжего. Брюхо незначительно светлее спины, области за ушами более тёмно окрашены.</a:t>
            </a:r>
            <a:br>
              <a:rPr lang="ru-RU" sz="1800" dirty="0" smtClean="0">
                <a:effectLst/>
                <a:latin typeface="Times New Roman" pitchFamily="18" charset="0"/>
                <a:cs typeface="Times New Roman" pitchFamily="18" charset="0"/>
              </a:rPr>
            </a:br>
            <a:r>
              <a:rPr lang="ru-RU" sz="1800" dirty="0" smtClean="0">
                <a:effectLst/>
                <a:latin typeface="Times New Roman" pitchFamily="18" charset="0"/>
                <a:cs typeface="Times New Roman" pitchFamily="18" charset="0"/>
              </a:rPr>
              <a:t>Крылья узкие, длинные, заострённые. Уши закруглённые, с кожными складками. На нижней стороне крыла вдоль переднего края проходит полоска шерсти. </a:t>
            </a:r>
            <a:endParaRPr lang="ru-RU" sz="1800" dirty="0">
              <a:effectLst/>
              <a:latin typeface="Times New Roman" pitchFamily="18" charset="0"/>
              <a:cs typeface="Times New Roman" pitchFamily="18" charset="0"/>
            </a:endParaRPr>
          </a:p>
        </p:txBody>
      </p:sp>
      <p:pic>
        <p:nvPicPr>
          <p:cNvPr id="1026" name="Picture 2" descr="Гигантская вечерница | Мир животных и растений"/>
          <p:cNvPicPr>
            <a:picLocks noChangeAspect="1" noChangeArrowheads="1"/>
          </p:cNvPicPr>
          <p:nvPr/>
        </p:nvPicPr>
        <p:blipFill>
          <a:blip r:embed="rId2" cstate="print"/>
          <a:srcRect/>
          <a:stretch>
            <a:fillRect/>
          </a:stretch>
        </p:blipFill>
        <p:spPr bwMode="auto">
          <a:xfrm>
            <a:off x="1691680" y="2276872"/>
            <a:ext cx="5667375" cy="378142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0"/>
            <a:ext cx="7890080" cy="1417320"/>
          </a:xfrm>
        </p:spPr>
        <p:txBody>
          <a:bodyPr>
            <a:noAutofit/>
          </a:bodyPr>
          <a:lstStyle/>
          <a:p>
            <a:r>
              <a:rPr lang="ru-RU" sz="1800" b="1" dirty="0" smtClean="0">
                <a:effectLst/>
                <a:latin typeface="Times New Roman" pitchFamily="18" charset="0"/>
                <a:cs typeface="Times New Roman" pitchFamily="18" charset="0"/>
              </a:rPr>
              <a:t>Выхухоль русская</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ru-RU" sz="1800" dirty="0" smtClean="0">
                <a:effectLst/>
                <a:latin typeface="Times New Roman" pitchFamily="18" charset="0"/>
                <a:cs typeface="Times New Roman" pitchFamily="18" charset="0"/>
              </a:rPr>
              <a:t>Внешность впечатляет </a:t>
            </a:r>
            <a:r>
              <a:rPr lang="ru-RU" sz="1800" dirty="0" smtClean="0">
                <a:effectLst/>
                <a:latin typeface="Times New Roman" pitchFamily="18" charset="0"/>
                <a:cs typeface="Times New Roman" pitchFamily="18" charset="0"/>
              </a:rPr>
              <a:t>своей необычностью. Это довольно крупный зверь с телом 18-22 см в длину, таким же по длине хвостом и массой до 520 г. Хвост выхухоли покрыт слоем роговых чешуек, а вдоль них по верху ещё и жесткими волосками, которые образуют </a:t>
            </a:r>
            <a:r>
              <a:rPr lang="ru-RU" sz="1800" dirty="0" smtClean="0">
                <a:effectLst/>
                <a:latin typeface="Times New Roman" pitchFamily="18" charset="0"/>
                <a:cs typeface="Times New Roman" pitchFamily="18" charset="0"/>
              </a:rPr>
              <a:t>киль.</a:t>
            </a:r>
            <a:endParaRPr lang="ru-RU" sz="1800" dirty="0">
              <a:effectLst/>
              <a:latin typeface="Times New Roman" pitchFamily="18" charset="0"/>
              <a:cs typeface="Times New Roman" pitchFamily="18" charset="0"/>
            </a:endParaRPr>
          </a:p>
        </p:txBody>
      </p:sp>
      <p:pic>
        <p:nvPicPr>
          <p:cNvPr id="19458" name="Picture 2" descr="Выхухоль внешний вид"/>
          <p:cNvPicPr>
            <a:picLocks noChangeAspect="1" noChangeArrowheads="1"/>
          </p:cNvPicPr>
          <p:nvPr/>
        </p:nvPicPr>
        <p:blipFill>
          <a:blip r:embed="rId2" cstate="print"/>
          <a:srcRect/>
          <a:stretch>
            <a:fillRect/>
          </a:stretch>
        </p:blipFill>
        <p:spPr bwMode="auto">
          <a:xfrm>
            <a:off x="1115616" y="1844824"/>
            <a:ext cx="7331754" cy="382751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0"/>
            <a:ext cx="8100392" cy="2204864"/>
          </a:xfrm>
        </p:spPr>
        <p:txBody>
          <a:bodyPr>
            <a:noAutofit/>
          </a:bodyPr>
          <a:lstStyle/>
          <a:p>
            <a:r>
              <a:rPr lang="ru-RU" sz="1800" b="1" dirty="0" smtClean="0">
                <a:effectLst/>
                <a:latin typeface="Times New Roman" pitchFamily="18" charset="0"/>
                <a:cs typeface="Times New Roman" pitchFamily="18" charset="0"/>
              </a:rPr>
              <a:t>Степной хорь</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effectLst/>
                <a:latin typeface="Times New Roman" pitchFamily="18" charset="0"/>
                <a:cs typeface="Times New Roman" pitchFamily="18" charset="0"/>
              </a:rPr>
              <a:t>Является </a:t>
            </a:r>
            <a:r>
              <a:rPr lang="ru-RU" sz="1800" dirty="0" smtClean="0">
                <a:effectLst/>
                <a:latin typeface="Times New Roman" pitchFamily="18" charset="0"/>
                <a:cs typeface="Times New Roman" pitchFamily="18" charset="0"/>
              </a:rPr>
              <a:t>самым крупным из хорьков. Отличаются высоким, но редким волосяным покровом, благодаря чему сквозь шерсть хорошо видна густая светлая подпушь. Характерна также тёмная окраска лап, хвоста (или его конца), своеобразная раскраска мордочки, напоминающая маску. Передвигается прыжками, умеет плавать. Во время охоты шаг довольно быстрый, после съедения добычи шаг более спокойный. Ведёт ночной образ жизни</a:t>
            </a:r>
            <a:r>
              <a:rPr lang="ru-RU" sz="1800" dirty="0" smtClean="0">
                <a:effectLst/>
                <a:latin typeface="Times New Roman" pitchFamily="18" charset="0"/>
                <a:cs typeface="Times New Roman" pitchFamily="18" charset="0"/>
              </a:rPr>
              <a:t>.</a:t>
            </a:r>
            <a:endParaRPr lang="ru-RU" sz="1800" dirty="0">
              <a:effectLst/>
              <a:latin typeface="Times New Roman" pitchFamily="18" charset="0"/>
              <a:cs typeface="Times New Roman" pitchFamily="18" charset="0"/>
            </a:endParaRPr>
          </a:p>
        </p:txBody>
      </p:sp>
      <p:pic>
        <p:nvPicPr>
          <p:cNvPr id="20482" name="Picture 2" descr="Степной хорёк в государственном природном заказнике «Степной»"/>
          <p:cNvPicPr>
            <a:picLocks noChangeAspect="1" noChangeArrowheads="1"/>
          </p:cNvPicPr>
          <p:nvPr/>
        </p:nvPicPr>
        <p:blipFill>
          <a:blip r:embed="rId2" cstate="print"/>
          <a:srcRect/>
          <a:stretch>
            <a:fillRect/>
          </a:stretch>
        </p:blipFill>
        <p:spPr bwMode="auto">
          <a:xfrm>
            <a:off x="1907704" y="2348880"/>
            <a:ext cx="5649218" cy="37593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0"/>
            <a:ext cx="8100392" cy="2492896"/>
          </a:xfrm>
        </p:spPr>
        <p:txBody>
          <a:bodyPr>
            <a:noAutofit/>
          </a:bodyPr>
          <a:lstStyle/>
          <a:p>
            <a:r>
              <a:rPr lang="ru-RU" sz="1800" b="1" dirty="0" smtClean="0">
                <a:effectLst/>
                <a:latin typeface="Times New Roman" pitchFamily="18" charset="0"/>
                <a:cs typeface="Times New Roman" pitchFamily="18" charset="0"/>
              </a:rPr>
              <a:t>Кавказская европейская норка </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ru-RU" sz="1800" dirty="0" smtClean="0">
                <a:effectLst/>
                <a:latin typeface="Times New Roman" pitchFamily="18" charset="0"/>
                <a:cs typeface="Times New Roman" pitchFamily="18" charset="0"/>
              </a:rPr>
              <a:t>Мелкий </a:t>
            </a:r>
            <a:r>
              <a:rPr lang="ru-RU" sz="1800" dirty="0" smtClean="0">
                <a:effectLst/>
                <a:latin typeface="Times New Roman" pitchFamily="18" charset="0"/>
                <a:cs typeface="Times New Roman" pitchFamily="18" charset="0"/>
              </a:rPr>
              <a:t>зверек с короткими лапами, гибким вытянутым телом и сравнительно коротким непушистым хвостом. Длина тела 28-43 см, хвоста - 12-19 см. Мех короткий, густой. Морда узкая, уплощенная сверху. Уши маленькие, закругленные, почти не выступают из меха. Пальцы соединены хорошо заметной перепонкой. Окраска меха одноцветная, от рыжевато-бурой до темно-коричневой, несколько более светлая на нижней стороне тела и более темная на лапах и хвосте. На подбородке белое пятно, захватывающее верхнюю и </a:t>
            </a:r>
            <a:r>
              <a:rPr lang="ru-RU" sz="1800" dirty="0" smtClean="0">
                <a:effectLst/>
                <a:latin typeface="Times New Roman" pitchFamily="18" charset="0"/>
                <a:cs typeface="Times New Roman" pitchFamily="18" charset="0"/>
              </a:rPr>
              <a:t>нижнюю губы. Иногда на груди бывает белое пятно.</a:t>
            </a:r>
            <a:endParaRPr lang="ru-RU" sz="1800" dirty="0"/>
          </a:p>
        </p:txBody>
      </p:sp>
      <p:pic>
        <p:nvPicPr>
          <p:cNvPr id="21506" name="Picture 2" descr="Кавказская европейская норка Mustela lutreola turovi | Красная книга России."/>
          <p:cNvPicPr>
            <a:picLocks noChangeAspect="1" noChangeArrowheads="1"/>
          </p:cNvPicPr>
          <p:nvPr/>
        </p:nvPicPr>
        <p:blipFill>
          <a:blip r:embed="rId2" cstate="print"/>
          <a:srcRect/>
          <a:stretch>
            <a:fillRect/>
          </a:stretch>
        </p:blipFill>
        <p:spPr bwMode="auto">
          <a:xfrm>
            <a:off x="1835696" y="2636912"/>
            <a:ext cx="6120680" cy="3781491"/>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92</TotalTime>
  <Words>102</Words>
  <Application>Microsoft Office PowerPoint</Application>
  <PresentationFormat>Экран (4:3)</PresentationFormat>
  <Paragraphs>22</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Солнцестояние</vt:lpstr>
      <vt:lpstr>Красная книга Ростовской области</vt:lpstr>
      <vt:lpstr>Чтобы сохранить многообразие живых существ, которые стали редкими на нашей планете международный союз охраны природы и природных ресурсов создал «комиссию службы выживания», которая в 1966 году выпустила международную красную книгу.</vt:lpstr>
      <vt:lpstr>Цель красной книги:  Основная цель Красной книги — выявление и учет тех видов организмов, которые могут исчезнуть, и для сохранения которых нужны специальные меры защиты.</vt:lpstr>
      <vt:lpstr>Задачи красной книги: Основными задачами Красной книги являются: инвентаризация, учет редких и исчезающих видов растений, животных, грибов; предоставление объективной информации о них; разъяснение основных способов сохранения и восстановления численности видов.</vt:lpstr>
      <vt:lpstr>Животные Красной книги Статус: редкие</vt:lpstr>
      <vt:lpstr>Гигантская вечерница  Длина тела от 84 до 104 мм, размах крыльев — 41—46 см. Масса от 41 до 76 грамм. Окрас от палево- до каштаново-рыжего. Брюхо незначительно светлее спины, области за ушами более тёмно окрашены. Крылья узкие, длинные, заострённые. Уши закруглённые, с кожными складками. На нижней стороне крыла вдоль переднего края проходит полоска шерсти. </vt:lpstr>
      <vt:lpstr>Выхухоль русская Внешность впечатляет своей необычностью. Это довольно крупный зверь с телом 18-22 см в длину, таким же по длине хвостом и массой до 520 г. Хвост выхухоли покрыт слоем роговых чешуек, а вдоль них по верху ещё и жесткими волосками, которые образуют киль.</vt:lpstr>
      <vt:lpstr>Степной хорь Является самым крупным из хорьков. Отличаются высоким, но редким волосяным покровом, благодаря чему сквозь шерсть хорошо видна густая светлая подпушь. Характерна также тёмная окраска лап, хвоста (или его конца), своеобразная раскраска мордочки, напоминающая маску. Передвигается прыжками, умеет плавать. Во время охоты шаг довольно быстрый, после съедения добычи шаг более спокойный. Ведёт ночной образ жизни.</vt:lpstr>
      <vt:lpstr>Кавказская европейская норка  Мелкий зверек с короткими лапами, гибким вытянутым телом и сравнительно коротким непушистым хвостом. Длина тела 28-43 см, хвоста - 12-19 см. Мех короткий, густой. Морда узкая, уплощенная сверху. Уши маленькие, закругленные, почти не выступают из меха. Пальцы соединены хорошо заметной перепонкой. Окраска меха одноцветная, от рыжевато-бурой до темно-коричневой, несколько более светлая на нижней стороне тела и более темная на лапах и хвосте. На подбородке белое пятно, захватывающее верхнюю и нижнюю губы. Иногда на груди бывает белое пятно.</vt:lpstr>
      <vt:lpstr>Растения Красной книги Статус: редкие</vt:lpstr>
      <vt:lpstr>Шалфей австрийский  Многолетнее растение, вид рода Шалфей семейства Яснотковые. Является ценным медоносным растением. Встречается в Центральной и Восточной Европе. Растёт в степях, на лугах, по окраинам полей.</vt:lpstr>
      <vt:lpstr>Пролеска осенняя Цветок пролеска осенняя— это красивое растение с фиолетовыми цветами, расцветающее с сентября по ноябрь на кипрских полях.</vt:lpstr>
      <vt:lpstr>Ковыль красивейший, или Ковыль Граффа  Вид цветковых растений рода Ковыль семейства Злаки. Свое особенное название данный ковыль получил за счет великолепного цветения, которое приходится на май и продолжается приблизительно один месяц. </vt:lpstr>
      <vt:lpstr>Первоцвет весенний, или Первоцвет лекарственный, или Первоцвет настоящий, или Примула весенняя   Многолетнее травянистое растение, вид рода Первоцвет. Растение встречается в лесной и лесостепной зонах почти по всей Европе, в том числе в Европейской части России; растёт также на Кавказе, в Турции и Иране. Предпочитает луга, редкие леса, опушки, поляны, кустарники.</vt:lpstr>
      <vt:lpstr>Грибы Красной книги Статус: редкие</vt:lpstr>
      <vt:lpstr>Сквамарина чечевиценосная В области растёт в сухих типчаково-ковыльных и пустынных полынно-типчаково-ковыльных степях на участках с разреженным травостоем, в каменистых степях на выходах известняка. Размножается спорами и вегетативно. Встречается небольшими группами или одиночно. Состояние популяций нуждается в дополнительном изучении.</vt:lpstr>
      <vt:lpstr>Сморчок степной Растёт в разных типах зональных целинных степей, встречается в балках и понижениях рельефа. Растёт обычно группами. Численность популяций подвержена колебаниям в зависимости от погодных условий. В годы с высоким запасом почвенной влаги весной довольно обилен во всех известных местонахождениях, иногда плодоносит массово.</vt:lpstr>
      <vt:lpstr>Шампиньон прибрежный В области растёт в искусственных лесонасаждениях тополя, робинии ложноакациевой с клёном и абрикосом, реже в сосновых насаждениях; возможно нахождение в полынно-злаковых степях (при высоком уровне влагообеспеченности почв), на пастбищах, лугах, на песчаных почвах. Встречается группами. В годы с высокой влажностью в период плодоношения достигает значительной численности. </vt:lpstr>
      <vt:lpstr>Гриб-зонтик оливье Растёт в лесополосах из дуба с примесью клёна, а также в робиниевых и кленово-робиниевых лесонасаждениях. Преимущественно встречается в парках и садах, часто в оранжереях, теплицах и парниках, на унавоженной почве. Плодоносит практически круглогодично. Популяции преимущественно малочисленные, произрастает одиночно или небольшими группами.</vt:lpstr>
      <vt:lpstr>Красная книга Ростовской области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Красная книга Ростовской области</dc:title>
  <dc:creator>марина</dc:creator>
  <cp:lastModifiedBy>марина</cp:lastModifiedBy>
  <cp:revision>10</cp:revision>
  <dcterms:created xsi:type="dcterms:W3CDTF">2022-11-16T18:04:58Z</dcterms:created>
  <dcterms:modified xsi:type="dcterms:W3CDTF">2022-11-16T19:37:28Z</dcterms:modified>
</cp:coreProperties>
</file>