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5" r:id="rId5"/>
    <p:sldId id="258" r:id="rId6"/>
    <p:sldId id="266" r:id="rId7"/>
    <p:sldId id="267" r:id="rId8"/>
    <p:sldId id="268" r:id="rId9"/>
    <p:sldId id="259" r:id="rId10"/>
    <p:sldId id="272" r:id="rId11"/>
    <p:sldId id="270" r:id="rId12"/>
    <p:sldId id="260" r:id="rId13"/>
    <p:sldId id="276" r:id="rId14"/>
    <p:sldId id="273" r:id="rId15"/>
    <p:sldId id="269" r:id="rId16"/>
    <p:sldId id="271" r:id="rId17"/>
    <p:sldId id="274" r:id="rId18"/>
    <p:sldId id="277" r:id="rId19"/>
    <p:sldId id="263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80" d="100"/>
          <a:sy n="80" d="100"/>
        </p:scale>
        <p:origin x="110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904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504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7584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01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019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756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6229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7313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035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911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4827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5E2458-67EE-49FF-8A01-8EDB9340D589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FCFA1-8664-4606-962C-CD87408CA14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1720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114EB8A-4A46-45FC-ADFC-D6DEC59311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13E72C8-EF19-4B95-9156-356F8F6FA245}"/>
              </a:ext>
            </a:extLst>
          </p:cNvPr>
          <p:cNvSpPr/>
          <p:nvPr/>
        </p:nvSpPr>
        <p:spPr>
          <a:xfrm>
            <a:off x="219074" y="0"/>
            <a:ext cx="874395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164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Муниципальное  автономное дошкольное образовательное учреждение </a:t>
            </a:r>
          </a:p>
          <a:p>
            <a:pPr algn="ctr"/>
            <a:r>
              <a:rPr lang="ru-RU" sz="1600" b="1" dirty="0">
                <a:solidFill>
                  <a:srgbClr val="00164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комбинированного вида «Юбилейный» </a:t>
            </a:r>
          </a:p>
          <a:p>
            <a:pPr algn="ctr"/>
            <a:r>
              <a:rPr lang="ru-RU" sz="1600" b="1" dirty="0">
                <a:solidFill>
                  <a:srgbClr val="00164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города Балашова Саратовской области»</a:t>
            </a:r>
            <a:endParaRPr lang="ru-RU" sz="1600" b="1" dirty="0">
              <a:solidFill>
                <a:srgbClr val="001642"/>
              </a:solidFill>
              <a:latin typeface="Arial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1995456-6DE8-4C4C-B7AE-338B7B982D1C}"/>
              </a:ext>
            </a:extLst>
          </p:cNvPr>
          <p:cNvSpPr/>
          <p:nvPr/>
        </p:nvSpPr>
        <p:spPr>
          <a:xfrm>
            <a:off x="-8579" y="1019174"/>
            <a:ext cx="9152577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Проект</a:t>
            </a:r>
          </a:p>
          <a:p>
            <a:pPr algn="ctr"/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Georgia" panose="02040502050405020303" pitchFamily="18" charset="0"/>
            </a:endParaRPr>
          </a:p>
          <a:p>
            <a:pPr algn="ctr"/>
            <a:endParaRPr lang="ru-RU" sz="6600" b="1" dirty="0">
              <a:ln w="9525">
                <a:solidFill>
                  <a:schemeClr val="bg1"/>
                </a:solidFill>
                <a:prstDash val="solid"/>
              </a:ln>
              <a:solidFill>
                <a:srgbClr val="00206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Georgia" panose="02040502050405020303" pitchFamily="18" charset="0"/>
            </a:endParaRPr>
          </a:p>
          <a:p>
            <a:pPr algn="ctr"/>
            <a:r>
              <a:rPr lang="ru-RU" sz="54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Georgia" panose="02040502050405020303" pitchFamily="18" charset="0"/>
              </a:rPr>
              <a:t>«Наш родной Хопер»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C91A5AD6-8869-4997-9630-504965EC1179}"/>
              </a:ext>
            </a:extLst>
          </p:cNvPr>
          <p:cNvSpPr/>
          <p:nvPr/>
        </p:nvSpPr>
        <p:spPr>
          <a:xfrm>
            <a:off x="-8578" y="5334000"/>
            <a:ext cx="9144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                                                          </a:t>
            </a:r>
            <a:r>
              <a:rPr lang="ru-RU" b="1" u="sng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Авторы проекта</a:t>
            </a: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                                         </a:t>
            </a: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воспитатели: Прокофьева К.А., </a:t>
            </a:r>
            <a:r>
              <a:rPr lang="ru-RU" sz="1600" b="1" dirty="0" err="1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Шпотова</a:t>
            </a:r>
            <a:r>
              <a:rPr lang="ru-RU" sz="1600" b="1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 В. В.,</a:t>
            </a:r>
          </a:p>
          <a:p>
            <a:pPr algn="ctr">
              <a:spcAft>
                <a:spcPts val="0"/>
              </a:spcAft>
            </a:pPr>
            <a:endParaRPr lang="ru-RU" sz="1600" b="1" dirty="0">
              <a:solidFill>
                <a:srgbClr val="00206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2758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03D4943-FC19-41EF-A489-A7C7D3543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CD73C3-D191-49F2-9081-97BEB6ACB791}"/>
              </a:ext>
            </a:extLst>
          </p:cNvPr>
          <p:cNvSpPr/>
          <p:nvPr/>
        </p:nvSpPr>
        <p:spPr>
          <a:xfrm>
            <a:off x="0" y="0"/>
            <a:ext cx="914400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Дидактические игры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9C0CF2B-D1C2-4E9B-B79A-9AF2387415C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814131" y="2069043"/>
            <a:ext cx="5705226" cy="321364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1CC4F2B-3A5B-4AD4-8A7A-55FC16DF44F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8971" y="693861"/>
            <a:ext cx="4362450" cy="2457287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E6929E2-162A-41AE-846C-DF463211F90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-5400000">
            <a:off x="4727530" y="2311211"/>
            <a:ext cx="2943457" cy="5026167"/>
          </a:xfrm>
          <a:prstGeom prst="rect">
            <a:avLst/>
          </a:prstGeom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086EE2EB-1E7D-4BC6-8729-F279B3926DD6}"/>
              </a:ext>
            </a:extLst>
          </p:cNvPr>
          <p:cNvSpPr/>
          <p:nvPr/>
        </p:nvSpPr>
        <p:spPr>
          <a:xfrm>
            <a:off x="161925" y="5921008"/>
            <a:ext cx="340414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highlight>
                  <a:srgbClr val="00FFFF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«Этажи реки» </a:t>
            </a:r>
            <a:endParaRPr lang="ru-RU" dirty="0">
              <a:solidFill>
                <a:srgbClr val="002060"/>
              </a:solidFill>
              <a:highlight>
                <a:srgbClr val="00FFFF"/>
              </a:highlight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B48A764-CA19-4834-BA58-FD173DF6C161}"/>
              </a:ext>
            </a:extLst>
          </p:cNvPr>
          <p:cNvSpPr/>
          <p:nvPr/>
        </p:nvSpPr>
        <p:spPr>
          <a:xfrm>
            <a:off x="3762375" y="3158657"/>
            <a:ext cx="469582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highlight>
                  <a:srgbClr val="00FFFF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«Пищевые цепочки»</a:t>
            </a:r>
            <a:r>
              <a:rPr lang="ru-RU" dirty="0">
                <a:solidFill>
                  <a:srgbClr val="002060"/>
                </a:solidFill>
                <a:highlight>
                  <a:srgbClr val="FFFF00"/>
                </a:highlight>
                <a:latin typeface="Arial Black" panose="020B0A04020102020204" pitchFamily="34" charset="0"/>
                <a:cs typeface="Arial" panose="020B0604020202020204" pitchFamily="34" charset="0"/>
              </a:rPr>
              <a:t> </a:t>
            </a:r>
            <a:endParaRPr lang="ru-RU" dirty="0">
              <a:solidFill>
                <a:srgbClr val="002060"/>
              </a:solidFill>
              <a:highlight>
                <a:srgbClr val="FFFF00"/>
              </a:highligh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3722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1656493-8AE5-4F24-9475-055E2AD7735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88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74476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152E3B59-0DE2-4457-BBEF-75E2C81CAD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067A05E-B1E5-41F0-9D0C-AEA48D1A8B0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26"/>
          <a:stretch/>
        </p:blipFill>
        <p:spPr>
          <a:xfrm rot="16200000">
            <a:off x="978828" y="-42714"/>
            <a:ext cx="3703608" cy="552791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BDFA6F73-1ECC-419A-B07F-B26F15847A7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24620" y="3609975"/>
            <a:ext cx="4419380" cy="312524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C41CC873-4B91-4610-8671-7F8C28FAAB04}"/>
              </a:ext>
            </a:extLst>
          </p:cNvPr>
          <p:cNvSpPr/>
          <p:nvPr/>
        </p:nvSpPr>
        <p:spPr>
          <a:xfrm>
            <a:off x="0" y="0"/>
            <a:ext cx="9034467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Самостоятельная деятельность детей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EF88897A-6102-492E-BAB0-349A97433D48}"/>
              </a:ext>
            </a:extLst>
          </p:cNvPr>
          <p:cNvSpPr/>
          <p:nvPr/>
        </p:nvSpPr>
        <p:spPr>
          <a:xfrm>
            <a:off x="66675" y="4772025"/>
            <a:ext cx="4505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раскраски 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«Животные пресных водоемов» 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FBFDFA04-0B5E-4E06-AC4E-350AC8A5CA28}"/>
              </a:ext>
            </a:extLst>
          </p:cNvPr>
          <p:cNvSpPr/>
          <p:nvPr/>
        </p:nvSpPr>
        <p:spPr>
          <a:xfrm>
            <a:off x="4838700" y="4695825"/>
            <a:ext cx="430530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err="1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пластилинография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>
                <a:solidFill>
                  <a:srgbClr val="002060"/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«Обитатели речных глубин» </a:t>
            </a:r>
            <a:endParaRPr lang="ru-RU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52AD1B4-AA17-4237-AD04-50DE075D2E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5509" y="1074385"/>
            <a:ext cx="3427571" cy="2285047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40803542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C00F2817-7BD8-40AA-B09F-8CA7C81DB8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A98C386-A8E1-4A75-A5A0-837C0689ECC3}"/>
              </a:ext>
            </a:extLst>
          </p:cNvPr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В результате проекта родители стали активными соучастниками  ребенка  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  <a:latin typeface="Arial Black" panose="020B0A04020102020204" pitchFamily="34" charset="0"/>
              </a:rPr>
              <a:t>в его деятельности и творчестве.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AA16C6A-4D02-4E7C-9BA3-F116D344F67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782" y="1200329"/>
            <a:ext cx="4479218" cy="361067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A89CFC-8B14-4F4E-83A5-32C19DEA497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5400675" y="1556933"/>
            <a:ext cx="3057524" cy="2293143"/>
          </a:xfrm>
          <a:prstGeom prst="rect">
            <a:avLst/>
          </a:prstGeom>
          <a:ln w="38100">
            <a:solidFill>
              <a:srgbClr val="00B0F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83E23FDF-F9BC-45F8-B8EC-316F4D74F3B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1080" y="3388379"/>
            <a:ext cx="5177170" cy="3451446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4020586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DE3ED96-A976-4184-8EED-F304CA30856F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1597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5D300EC-C76F-4AE0-AB52-B5389D81CF1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0862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D720C78-C81D-4761-9F0E-D1DA25418E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8334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B8E3876-DC95-4492-BF40-6A73286DDBD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022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672E1A53-BB6C-4EB5-B457-B5BFC2ABD0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4300" y="-85725"/>
            <a:ext cx="9258300" cy="6943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5D8509BC-8B8B-4F8A-A1B2-30793C077BCD}"/>
              </a:ext>
            </a:extLst>
          </p:cNvPr>
          <p:cNvSpPr/>
          <p:nvPr/>
        </p:nvSpPr>
        <p:spPr>
          <a:xfrm>
            <a:off x="-114301" y="-85724"/>
            <a:ext cx="9258299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В результате проекта нами были оформлены выставки творческих работ и гербарий, сделаны пособия «Этажи реки» и «Животный мир водоема»</a:t>
            </a:r>
            <a:endParaRPr lang="ru-RU" sz="2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0ECD75C-64EC-487E-8328-1EFD2F9C18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300" y="1123950"/>
            <a:ext cx="3757614" cy="306476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86A5ACD-C52C-462E-A38F-2936211E660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49"/>
          <a:stretch/>
        </p:blipFill>
        <p:spPr>
          <a:xfrm>
            <a:off x="1128714" y="4259379"/>
            <a:ext cx="2057400" cy="2578069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2FE326A-C41A-49B2-B5E1-E1E808736CD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86302" y="3867123"/>
            <a:ext cx="3924298" cy="2970326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A2FE2DA3-07C5-47BD-9E4D-8ABCB222C5C2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071939" y="1166448"/>
            <a:ext cx="4872036" cy="2602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1597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88E15DD2-47AD-4E34-AF61-4F473A602E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0E34986-7E87-4AFB-9A24-CE2F55947BEA}"/>
              </a:ext>
            </a:extLst>
          </p:cNvPr>
          <p:cNvSpPr/>
          <p:nvPr/>
        </p:nvSpPr>
        <p:spPr>
          <a:xfrm>
            <a:off x="1133475" y="4743450"/>
            <a:ext cx="7543798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СПАСИБО </a:t>
            </a:r>
          </a:p>
          <a:p>
            <a:pPr algn="ctr"/>
            <a:r>
              <a:rPr lang="ru-RU" sz="5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ЗА ВНИМАНИЕ!!!</a:t>
            </a:r>
            <a:endParaRPr lang="ru-RU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F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AF3F35D-FEBF-44D6-B9FA-F516114C9A07}"/>
              </a:ext>
            </a:extLst>
          </p:cNvPr>
          <p:cNvSpPr/>
          <p:nvPr/>
        </p:nvSpPr>
        <p:spPr>
          <a:xfrm>
            <a:off x="1581150" y="360225"/>
            <a:ext cx="754379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Для меня моя Россия началась с </a:t>
            </a:r>
            <a:r>
              <a:rPr lang="ru-RU" altLang="ru-RU" sz="2400" b="1" dirty="0" err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Хопра</a:t>
            </a: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!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Здесь туман над лесом сизым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Пляшет по утрам.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Здесь сиреневые волны, 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Тишь в объятьях сжав,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Похохатывают звонко, 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На песок ложась.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 с казачьей песней сильной 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Встанут хутора. </a:t>
            </a:r>
            <a:endParaRPr lang="ru-RU" altLang="ru-RU" sz="2400" b="1" dirty="0">
              <a:solidFill>
                <a:schemeClr val="bg1"/>
              </a:solidFill>
              <a:latin typeface="Georgia" panose="02040502050405020303" pitchFamily="18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Для меня моя Россия началась с </a:t>
            </a:r>
            <a:r>
              <a:rPr lang="ru-RU" altLang="ru-RU" sz="2400" b="1" dirty="0" err="1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Хопра</a:t>
            </a:r>
            <a:r>
              <a:rPr lang="ru-RU" altLang="ru-RU" sz="2400" b="1" dirty="0">
                <a:solidFill>
                  <a:schemeClr val="bg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!</a:t>
            </a:r>
            <a:r>
              <a:rPr lang="ru-RU" altLang="ru-RU" sz="2400" dirty="0">
                <a:solidFill>
                  <a:schemeClr val="bg1"/>
                </a:solidFill>
                <a:latin typeface="Georgia" panose="02040502050405020303" pitchFamily="18" charset="0"/>
              </a:rPr>
              <a:t>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400" i="1" dirty="0">
                <a:solidFill>
                  <a:schemeClr val="bg1"/>
                </a:solidFill>
                <a:latin typeface="Georgia" panose="02040502050405020303" pitchFamily="18" charset="0"/>
              </a:rPr>
              <a:t>                                                                Т. Евдокимова</a:t>
            </a:r>
            <a:endParaRPr lang="ru-RU" sz="2400" dirty="0">
              <a:solidFill>
                <a:schemeClr val="bg1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80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B778D8-F3A8-4D5E-997A-1290ACE889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B090EFF-8DB6-40CB-A383-27CEE48991EE}"/>
              </a:ext>
            </a:extLst>
          </p:cNvPr>
          <p:cNvSpPr/>
          <p:nvPr/>
        </p:nvSpPr>
        <p:spPr>
          <a:xfrm>
            <a:off x="266700" y="1305342"/>
            <a:ext cx="83955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	Понимание элементарных связей, существующих в природе, чувство сопереживания всему живому, восприятие красоты природы – вот составная экологической культуры. Детский сад является первым звеном системы непрерывного экологического образования. Детям необходимо прививать навыки экологически – грамотного отношения к природе, в быту.</a:t>
            </a:r>
          </a:p>
          <a:p>
            <a:pPr algn="just">
              <a:spcAft>
                <a:spcPts val="0"/>
              </a:spcAft>
            </a:pPr>
            <a:r>
              <a:rPr lang="ru-RU" sz="2400" dirty="0">
                <a:solidFill>
                  <a:srgbClr val="002060"/>
                </a:solidFill>
                <a:latin typeface="Georgia" panose="02040502050405020303" pitchFamily="18" charset="0"/>
                <a:ea typeface="Calibri" panose="020F0502020204030204" pitchFamily="34" charset="0"/>
              </a:rPr>
              <a:t>	Этот проект мы посвятили исследованию и изучению реки Хопер, географического положения, флоры и фауны, экологических проблем, хозяйственного использования человеком. </a:t>
            </a:r>
            <a:endParaRPr lang="ru-RU" sz="2400" dirty="0">
              <a:solidFill>
                <a:srgbClr val="002060"/>
              </a:solidFill>
              <a:effectLst/>
              <a:latin typeface="Georgia" panose="02040502050405020303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2A3F90F-4B18-43DE-8AF1-8CD813D10ED9}"/>
              </a:ext>
            </a:extLst>
          </p:cNvPr>
          <p:cNvSpPr/>
          <p:nvPr/>
        </p:nvSpPr>
        <p:spPr>
          <a:xfrm>
            <a:off x="371476" y="390525"/>
            <a:ext cx="829074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Актуальность</a:t>
            </a:r>
            <a:endParaRPr lang="ru-RU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318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5B778D8-F3A8-4D5E-997A-1290ACE8895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32A3F90F-4B18-43DE-8AF1-8CD813D10ED9}"/>
              </a:ext>
            </a:extLst>
          </p:cNvPr>
          <p:cNvSpPr/>
          <p:nvPr/>
        </p:nvSpPr>
        <p:spPr>
          <a:xfrm>
            <a:off x="323850" y="200025"/>
            <a:ext cx="8582025" cy="67249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28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Цель:</a:t>
            </a:r>
            <a:r>
              <a:rPr lang="ru-RU" sz="32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sz="2000" dirty="0">
                <a:solidFill>
                  <a:srgbClr val="002060"/>
                </a:solidFill>
                <a:latin typeface="Georgia" panose="02040502050405020303" pitchFamily="18" charset="0"/>
              </a:rPr>
              <a:t>расширение знаний у детей о жизни водоемов, как отдельной экосистемы, формирование начал экологической культуры, в том числе правильного отношения к природе.</a:t>
            </a:r>
          </a:p>
          <a:p>
            <a:r>
              <a:rPr lang="ru-RU" sz="24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Задачи:</a:t>
            </a:r>
            <a:r>
              <a:rPr lang="ru-RU" sz="2400" b="1" dirty="0">
                <a:latin typeface="Georgia" panose="02040502050405020303" pitchFamily="18" charset="0"/>
              </a:rPr>
              <a:t> </a:t>
            </a:r>
            <a:endParaRPr lang="ru-RU" sz="2400" dirty="0">
              <a:latin typeface="Georgia" panose="02040502050405020303" pitchFamily="18" charset="0"/>
            </a:endParaRP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Расширять и систематизировать знания и представления детей о реке </a:t>
            </a:r>
            <a:r>
              <a:rPr lang="ru-RU" sz="1900" dirty="0" err="1">
                <a:solidFill>
                  <a:srgbClr val="002060"/>
                </a:solidFill>
                <a:latin typeface="Georgia" panose="02040502050405020303" pitchFamily="18" charset="0"/>
              </a:rPr>
              <a:t>Хопре</a:t>
            </a: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, о родном крае, растительном и животном мире;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формировать представления о значении воды в жизни человека;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Развивать познавательную инициативу дошкольников (любознательность), самостоятельную исследовательскую деятельность за счет партнерства со взрослыми;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Развитие познавательного интереса к миру природы;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Развивать связную речь детей, пополнять и обогащать словарный запас дошкольников;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Развивать творческие способности детей в продуктивных видах деятельности;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Развивать у детей навыки сотрудничества в ходе коллективной работы;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Воспитывать желание общаться с природой, не загрязняя ее;</a:t>
            </a:r>
          </a:p>
          <a:p>
            <a:pPr marL="285750" lvl="0" indent="-285750" algn="just">
              <a:buFont typeface="Wingdings" panose="05000000000000000000" pitchFamily="2" charset="2"/>
              <a:buChar char="q"/>
            </a:pPr>
            <a:r>
              <a:rPr lang="ru-RU" sz="1900" dirty="0">
                <a:solidFill>
                  <a:srgbClr val="002060"/>
                </a:solidFill>
                <a:latin typeface="Georgia" panose="02040502050405020303" pitchFamily="18" charset="0"/>
              </a:rPr>
              <a:t>Воспитывать у детей ответственность за свою безопасность и жизнь других людей.</a:t>
            </a:r>
          </a:p>
          <a:p>
            <a:endParaRPr lang="ru-RU" dirty="0"/>
          </a:p>
          <a:p>
            <a:r>
              <a:rPr lang="ru-RU" sz="32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59857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7179F2D-DEDC-4026-BC7D-E68EF56F0F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4FCF9E9-41DD-4EAB-8585-8181AC521329}"/>
              </a:ext>
            </a:extLst>
          </p:cNvPr>
          <p:cNvSpPr/>
          <p:nvPr/>
        </p:nvSpPr>
        <p:spPr>
          <a:xfrm>
            <a:off x="295275" y="200025"/>
            <a:ext cx="8610600" cy="30223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F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Georgia" panose="02040502050405020303" pitchFamily="18" charset="0"/>
              </a:rPr>
              <a:t>Участники проекта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kern="150" dirty="0">
                <a:solidFill>
                  <a:srgbClr val="002060"/>
                </a:solidFill>
                <a:latin typeface="Georgia" panose="02040502050405020303" pitchFamily="18" charset="0"/>
                <a:ea typeface="Andale Sans UI"/>
                <a:cs typeface="Tahoma" panose="020B0604030504040204" pitchFamily="34" charset="0"/>
              </a:rPr>
              <a:t>воспитанники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kern="150" dirty="0">
                <a:solidFill>
                  <a:srgbClr val="002060"/>
                </a:solidFill>
                <a:latin typeface="Georgia" panose="02040502050405020303" pitchFamily="18" charset="0"/>
                <a:ea typeface="Andale Sans UI"/>
                <a:cs typeface="Tahoma" panose="020B0604030504040204" pitchFamily="34" charset="0"/>
              </a:rPr>
              <a:t>дошкольного возраста 4-6 лет группы ОНР,</a:t>
            </a:r>
          </a:p>
          <a:p>
            <a:pPr algn="ctr">
              <a:lnSpc>
                <a:spcPct val="115000"/>
              </a:lnSpc>
            </a:pPr>
            <a:r>
              <a:rPr lang="ru-RU" sz="2400" b="1" kern="150" dirty="0">
                <a:solidFill>
                  <a:srgbClr val="002060"/>
                </a:solidFill>
                <a:latin typeface="Georgia" panose="02040502050405020303" pitchFamily="18" charset="0"/>
                <a:ea typeface="Andale Sans UI"/>
                <a:cs typeface="Tahoma" panose="020B0604030504040204" pitchFamily="34" charset="0"/>
              </a:rPr>
              <a:t>родители (законные представители детей),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kern="150" dirty="0">
                <a:solidFill>
                  <a:srgbClr val="002060"/>
                </a:solidFill>
                <a:latin typeface="Georgia" panose="02040502050405020303" pitchFamily="18" charset="0"/>
                <a:ea typeface="Andale Sans UI"/>
                <a:cs typeface="Tahoma" panose="020B0604030504040204" pitchFamily="34" charset="0"/>
              </a:rPr>
              <a:t>воспитатели </a:t>
            </a:r>
          </a:p>
          <a:p>
            <a:pPr algn="ctr"/>
            <a:endParaRPr lang="ru-RU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18592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A83547E-AF36-4B30-97CC-D1AD5082CDE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183D9010-5A2E-4A74-95A5-868B60CF1753}"/>
              </a:ext>
            </a:extLst>
          </p:cNvPr>
          <p:cNvSpPr/>
          <p:nvPr/>
        </p:nvSpPr>
        <p:spPr>
          <a:xfrm>
            <a:off x="238125" y="266700"/>
            <a:ext cx="8601075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Предварительная работ</a:t>
            </a:r>
            <a:r>
              <a:rPr lang="ru-RU" sz="4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а</a:t>
            </a:r>
            <a:endParaRPr lang="ru-RU" sz="40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77BD177-BB23-4374-B3D6-3E3F5F48CBC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41146" y="1906281"/>
            <a:ext cx="5340015" cy="372427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49F6B162-D3C3-4A8B-B804-D918BEE185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6249" y="1856266"/>
            <a:ext cx="4486276" cy="3477733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EAFF1D8-F171-4CB8-8290-735F5129E7CF}"/>
              </a:ext>
            </a:extLst>
          </p:cNvPr>
          <p:cNvSpPr/>
          <p:nvPr/>
        </p:nvSpPr>
        <p:spPr>
          <a:xfrm>
            <a:off x="304800" y="974586"/>
            <a:ext cx="388619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Подбор художественной 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литературы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8CF21F7A-6712-4078-A5F5-8BC985DEB16C}"/>
              </a:ext>
            </a:extLst>
          </p:cNvPr>
          <p:cNvSpPr/>
          <p:nvPr/>
        </p:nvSpPr>
        <p:spPr>
          <a:xfrm>
            <a:off x="4953004" y="1241286"/>
            <a:ext cx="36575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Дидактические </a:t>
            </a:r>
          </a:p>
          <a:p>
            <a:pPr algn="ctr"/>
            <a:r>
              <a:rPr lang="ru-RU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  <a:cs typeface="Arial" panose="020B0604020202020204" pitchFamily="34" charset="0"/>
              </a:rPr>
              <a:t>игры и пособия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021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B0C38E5-4E9C-4E0B-8101-708D7C07F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CBC34B-D7DB-4119-8457-DA6E968DA7C1}"/>
              </a:ext>
            </a:extLst>
          </p:cNvPr>
          <p:cNvSpPr/>
          <p:nvPr/>
        </p:nvSpPr>
        <p:spPr>
          <a:xfrm>
            <a:off x="0" y="0"/>
            <a:ext cx="9144000" cy="129266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Экскурсия в Краеведческий музей </a:t>
            </a:r>
          </a:p>
          <a:p>
            <a:pPr algn="ctr"/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«Как животные, живущие на берегу </a:t>
            </a:r>
            <a:r>
              <a:rPr lang="ru-RU" sz="26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Хопра</a:t>
            </a:r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 и рыбы готовятся к зиме»</a:t>
            </a: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B4540F6-E951-44AC-8B8A-97398DFABB6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3412" y="3305175"/>
            <a:ext cx="4572000" cy="34290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74C08208-562C-479D-ADFE-DB18FF1CF76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50" y="1402378"/>
            <a:ext cx="4400548" cy="330041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56DE81C-9887-483D-ACFB-71DDC8BDE8B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61"/>
          <a:stretch/>
        </p:blipFill>
        <p:spPr>
          <a:xfrm>
            <a:off x="5106276" y="1402378"/>
            <a:ext cx="3579645" cy="2462669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67EF2E70-B6ED-43D0-98F4-43953DC9AA1D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917" y="4812505"/>
            <a:ext cx="2628900" cy="197167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3112826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B0C38E5-4E9C-4E0B-8101-708D7C07F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CBC34B-D7DB-4119-8457-DA6E968DA7C1}"/>
              </a:ext>
            </a:extLst>
          </p:cNvPr>
          <p:cNvSpPr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Экскурсия «Осень на берегу </a:t>
            </a:r>
            <a:r>
              <a:rPr lang="ru-RU" sz="2600" b="1" dirty="0" err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Хопра</a:t>
            </a:r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B4493E8A-1C8A-4CF6-83AE-1DC2B81756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9762" y="492443"/>
            <a:ext cx="4929188" cy="3286125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DB2954F3-715F-4D59-90D8-D62CF110452B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686175"/>
            <a:ext cx="4221956" cy="299959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256AE97-6F24-4FAD-A255-C230EDFAC83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0249" y="3686175"/>
            <a:ext cx="4243726" cy="298928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id="{60867CCF-AC51-47E7-9EE6-66390E67E142}"/>
              </a:ext>
            </a:extLst>
          </p:cNvPr>
          <p:cNvSpPr/>
          <p:nvPr/>
        </p:nvSpPr>
        <p:spPr>
          <a:xfrm>
            <a:off x="342899" y="3238499"/>
            <a:ext cx="8401051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Рассматривание растений  по берегу </a:t>
            </a:r>
            <a:r>
              <a:rPr lang="ru-RU" sz="2400" b="1" dirty="0" err="1">
                <a:solidFill>
                  <a:srgbClr val="002060"/>
                </a:solidFill>
                <a:latin typeface="Georgia" panose="02040502050405020303" pitchFamily="18" charset="0"/>
                <a:cs typeface="Arial" panose="020B0604020202020204" pitchFamily="34" charset="0"/>
              </a:rPr>
              <a:t>Хопра</a:t>
            </a:r>
            <a:endParaRPr lang="ru-RU" sz="2400" b="1" dirty="0">
              <a:solidFill>
                <a:srgbClr val="002060"/>
              </a:solidFill>
              <a:latin typeface="Georgia" panose="02040502050405020303" pitchFamily="18" charset="0"/>
              <a:cs typeface="Arial" panose="020B0604020202020204" pitchFamily="34" charset="0"/>
            </a:endParaRP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4B002AA9-44BF-4E8A-B70B-1221FE85A563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615" y="3669514"/>
            <a:ext cx="4499385" cy="304735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8E891BE-146F-4E80-A28C-CB2667CAC9C0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1254" y="3695310"/>
            <a:ext cx="4301716" cy="3047353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1628733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6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6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6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6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6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42" presetClass="entr" presetSubtype="0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6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6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AB0C38E5-4E9C-4E0B-8101-708D7C07F2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74CBC34B-D7DB-4119-8457-DA6E968DA7C1}"/>
              </a:ext>
            </a:extLst>
          </p:cNvPr>
          <p:cNvSpPr/>
          <p:nvPr/>
        </p:nvSpPr>
        <p:spPr>
          <a:xfrm>
            <a:off x="0" y="0"/>
            <a:ext cx="9144000" cy="4924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Экскурсия на набережную «Ледоход»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E558449-E108-4FFD-8363-3FCF856D2D7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665322"/>
            <a:ext cx="4381500" cy="3009899"/>
          </a:xfrm>
          <a:prstGeom prst="round2Diag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57DE8ED7-4132-49AC-99A1-8EA368C004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29150" y="665321"/>
            <a:ext cx="4381500" cy="3009900"/>
          </a:xfrm>
          <a:prstGeom prst="round2Diag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37BAA27-55CC-49B1-86D4-4E94B040CD7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74" y="3860085"/>
            <a:ext cx="4219576" cy="2813051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DE1761C7-CD5F-4812-863A-1026134434D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5" y="4155360"/>
            <a:ext cx="4572000" cy="2222500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</p:spTree>
    <p:extLst>
      <p:ext uri="{BB962C8B-B14F-4D97-AF65-F5344CB8AC3E}">
        <p14:creationId xmlns:p14="http://schemas.microsoft.com/office/powerpoint/2010/main" val="7230193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503D4943-FC19-41EF-A489-A7C7D35437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3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9ECD73C3-D191-49F2-9081-97BEB6ACB791}"/>
              </a:ext>
            </a:extLst>
          </p:cNvPr>
          <p:cNvSpPr/>
          <p:nvPr/>
        </p:nvSpPr>
        <p:spPr>
          <a:xfrm>
            <a:off x="0" y="0"/>
            <a:ext cx="914400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Образовательная деятельность </a:t>
            </a:r>
          </a:p>
          <a:p>
            <a:pPr algn="ctr"/>
            <a:r>
              <a:rPr lang="ru-RU" sz="26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Arial Black" panose="020B0A04020102020204" pitchFamily="34" charset="0"/>
              </a:rPr>
              <a:t>в режимных моментах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DCB468D-21D8-42D1-A363-4B0A6B89279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1" y="996950"/>
            <a:ext cx="4219574" cy="281304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1BCAFC48-118B-4DC7-AD55-B7BBF05A9A5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687" y="1295636"/>
            <a:ext cx="4351358" cy="4209814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C7A3333A-1728-4B36-BA9C-8CA510D31D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3825" y="3914397"/>
            <a:ext cx="4448175" cy="2926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4642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329</TotalTime>
  <Words>435</Words>
  <Application>Microsoft Office PowerPoint</Application>
  <PresentationFormat>Экран (4:3)</PresentationFormat>
  <Paragraphs>66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Arial Black</vt:lpstr>
      <vt:lpstr>Calibri</vt:lpstr>
      <vt:lpstr>Calibri Light</vt:lpstr>
      <vt:lpstr>Georgia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35</cp:revision>
  <dcterms:created xsi:type="dcterms:W3CDTF">2020-05-02T16:34:29Z</dcterms:created>
  <dcterms:modified xsi:type="dcterms:W3CDTF">2023-01-31T14:42:33Z</dcterms:modified>
</cp:coreProperties>
</file>