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58" r:id="rId5"/>
    <p:sldId id="282" r:id="rId6"/>
    <p:sldId id="279" r:id="rId7"/>
    <p:sldId id="263" r:id="rId8"/>
    <p:sldId id="260" r:id="rId9"/>
    <p:sldId id="262" r:id="rId10"/>
    <p:sldId id="264" r:id="rId11"/>
    <p:sldId id="265" r:id="rId12"/>
    <p:sldId id="267" r:id="rId13"/>
    <p:sldId id="283" r:id="rId14"/>
    <p:sldId id="268" r:id="rId15"/>
    <p:sldId id="270" r:id="rId16"/>
    <p:sldId id="276" r:id="rId17"/>
    <p:sldId id="278" r:id="rId18"/>
  </p:sldIdLst>
  <p:sldSz cx="9144000" cy="6858000" type="screen4x3"/>
  <p:notesSz cx="6888163" cy="100171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2A530-FEF8-446F-AFD9-586D0A42B6B6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7738"/>
            <a:ext cx="5510213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388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388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7295A-680B-47AB-B290-FBA397B7EE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602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7295A-680B-47AB-B290-FBA397B7EE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426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340768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_AntiqueTitulGr" panose="04020605060303030207" pitchFamily="82" charset="-52"/>
              </a:rPr>
              <a:t>Проект «Первые ступеньки в математику»</a:t>
            </a:r>
            <a:endParaRPr lang="ru-RU" sz="4800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a_AntiqueTitulGr" panose="04020605060303030207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509120"/>
            <a:ext cx="6400800" cy="2279104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_AntiqueTitulGr" panose="04020605060303030207" pitchFamily="82" charset="-52"/>
              </a:rPr>
              <a:t>Выполнила воспитатель:</a:t>
            </a:r>
          </a:p>
          <a:p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_AntiqueTitulGr" panose="04020605060303030207" pitchFamily="82" charset="-52"/>
              </a:rPr>
              <a:t>Шульга В. В.</a:t>
            </a:r>
          </a:p>
          <a:p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_AntiqueTitulGr" panose="04020605060303030207" pitchFamily="82" charset="-52"/>
              </a:rPr>
              <a:t>МБДОУ № 10</a:t>
            </a:r>
          </a:p>
          <a:p>
            <a:r>
              <a:rPr lang="ru-RU" sz="2000" dirty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_AntiqueTitulGr" panose="04020605060303030207" pitchFamily="82" charset="-52"/>
              </a:rPr>
              <a:t>г</a:t>
            </a:r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_AntiqueTitulGr" panose="04020605060303030207" pitchFamily="82" charset="-52"/>
              </a:rPr>
              <a:t>. Тейково</a:t>
            </a:r>
            <a:endParaRPr lang="ru-RU" sz="2000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a_AntiqueTitulGr" panose="04020605060303030207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95739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5575" y="329118"/>
            <a:ext cx="820891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Пальчиковые игры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«Жил в реке один налим».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«Жили-были сто ребят».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«Вот грибочки на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лужочке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«Чайки жили у причала».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делили апельсин».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березу села галка».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Раз, два, три, четыре, пять, надо солнышку вставать».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По дороге топал слон».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«Пальчики в лесу».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«Пальчики».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 девочек и мальчиков».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«Разожми свой кулачок».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«Раз, два, три, четыре, пять! Хотят пальчики все спать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/>
            <a:endParaRPr lang="ru-RU" sz="14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AutoShape 6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494955"/>
            <a:ext cx="3131840" cy="2087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221088"/>
            <a:ext cx="3365817" cy="22438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6927" y="1372513"/>
            <a:ext cx="3056122" cy="203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43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555" y="329308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60375" y="354164"/>
            <a:ext cx="820891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Чтение художественной литературы</a:t>
            </a:r>
          </a:p>
          <a:p>
            <a:endPara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разных фигурах».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«Квадрат и треугольник».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«Цвета радуги».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«Мотыльки».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Гномик».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 опушке шла лисичка».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«Соревнование».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 лисят».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подружки».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«Шла лисичка по дорожке».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«Пироги».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Маленький дом».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Галочка – считалочка».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Непослушные цыплята».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«Где крольчата?».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«Еноты».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«Лишний».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«Веселые ступеньки».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«Один и много».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«Зайчишка».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«Курица и цыплята».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6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8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555" y="329308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92501" y="35416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sz="1600" b="1" dirty="0"/>
          </a:p>
          <a:p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AutoShape 6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5788" y="353955"/>
            <a:ext cx="820891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Изготовление картотеки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«Дидактические игры по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2 – 4 лет».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«Игры на развитие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младшего дошкольного возраста».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434406"/>
            <a:ext cx="3203848" cy="21358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064957"/>
            <a:ext cx="3203848" cy="24028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75" y="4060324"/>
            <a:ext cx="3203848" cy="24028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75" y="1417034"/>
            <a:ext cx="3203848" cy="240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555" y="329308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92501" y="35416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sz="1600" b="1" dirty="0"/>
          </a:p>
          <a:p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AutoShape 6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55006" y="353955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Изготовление картотеки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28421" y="3710369"/>
            <a:ext cx="2839102" cy="1892735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257387" y="3987811"/>
            <a:ext cx="2477783" cy="1651856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92723" y="1504928"/>
            <a:ext cx="2639231" cy="1759488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2507" y="3861048"/>
            <a:ext cx="2609831" cy="1739888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93" y="1065056"/>
            <a:ext cx="2745023" cy="2058767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675" y="4509120"/>
            <a:ext cx="2561858" cy="1921394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564" y="938939"/>
            <a:ext cx="2928354" cy="2196266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572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555" y="329308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92501" y="35416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sz="1600" b="1" dirty="0"/>
          </a:p>
          <a:p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AutoShape 6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28432" y="298531"/>
            <a:ext cx="820891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Подвижные игры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«Быстро в домик».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«Зеркало».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«Убираем мячи».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«Бабочки и цветы».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«Жучки на листиках».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Ищи и находи».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«Доползи до игрушки».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свой домик».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задень!».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свое место».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«Принеси мячик».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«Три медведя».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лесной полянке».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«Ножки шагают по дорожке».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«Быстрей к своему листу».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«Быстро возьми предмет».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«Пузырь».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«Найди флажок».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«Бегите к флажку».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свой цвет».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Прокати шарик к своему флажку».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Цветные автомобили». 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5122" name="Picture 2" descr="C:\Users\семья\Desktop\на сайт\космос\DSC_07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24744"/>
            <a:ext cx="3381052" cy="225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емья\Desktop\моё\1 июня\2018_06_01_IMG_29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6796" y="3803407"/>
            <a:ext cx="3346033" cy="250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3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555" y="329308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92501" y="35416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sz="1600" b="1" dirty="0"/>
          </a:p>
          <a:p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AutoShape 6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67544" y="360046"/>
            <a:ext cx="82089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Консультации для родителей</a:t>
            </a:r>
          </a:p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 детей младшего дошкольного возраста».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«Сенсорная культура и умственное развитие ребенка».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помочь ребенку в сенсорном развитии».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пространственного мышления».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«Учим математику дома».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математических способностей у дошкольников». </a:t>
            </a:r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924944"/>
            <a:ext cx="507656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9648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555" y="329308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92501" y="35416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sz="1600" b="1" dirty="0"/>
          </a:p>
          <a:p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AutoShape 6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03836" y="646551"/>
            <a:ext cx="82089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Результаты: </a:t>
            </a:r>
          </a:p>
          <a:p>
            <a:r>
              <a:rPr lang="ru-RU" dirty="0" smtClean="0"/>
              <a:t> </a:t>
            </a:r>
          </a:p>
          <a:p>
            <a:pPr indent="534988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работе дети активно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доводили начатое дело до конца, договаривались и сами планировали  свои дела в разных видах продуктивной  и познавательной деятельности, тем самым развивая в себе коммуникативные, познавательные способности. Были разучены и освоены новые подвижные  и дидактические игры; загадки и стихотворения. У детей улучшилась мелкая моторика рук, координация движений. Были получены системные знания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основных цветах, форме, величине и количестве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  <a:p>
            <a:pPr algn="ctr"/>
            <a:endParaRPr lang="ru-RU" sz="28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  <a:p>
            <a:endParaRPr lang="ru-RU" sz="1600" b="1" dirty="0" smtClean="0">
              <a:latin typeface="a_AvanteLtNr" panose="020B0104020202090204" pitchFamily="34" charset="-52"/>
            </a:endParaRPr>
          </a:p>
          <a:p>
            <a:endParaRPr lang="ru-RU" sz="1400" b="1" dirty="0" smtClean="0"/>
          </a:p>
          <a:p>
            <a:pPr algn="ctr"/>
            <a:endParaRPr lang="ru-RU" sz="28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8194" name="Picture 2" descr="https://thumbs.dreamstime.com/b/%D0%B4%D0%B5%D1%82%D0%B8-%D0%B8%D0%B3%D1%80%D0%B0%D1%8F-%D1%81-%D0%B0%D0%B1%D0%B0%D0%BA%D1%83%D1%81%D0%BE%D0%BC-1336434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957" y="3710624"/>
            <a:ext cx="76200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7286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5555" y="329308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92501" y="35416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sz="1600" b="1" dirty="0"/>
          </a:p>
          <a:p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3" name="AutoShape 6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popandcircumstanceblog.files.wordpress.com/2013/05/embroidery-threa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78546" y="1988840"/>
            <a:ext cx="4961616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_AvanteBsNr" panose="020B0202020202090204" pitchFamily="34" charset="-52"/>
              </a:rPr>
              <a:t>Спасибо </a:t>
            </a:r>
          </a:p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_AvanteBsNr" panose="020B0202020202090204" pitchFamily="34" charset="-52"/>
              </a:rPr>
              <a:t>за внимание!</a:t>
            </a:r>
            <a:endParaRPr lang="ru-RU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327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836712"/>
            <a:ext cx="568863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 smtClean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Тип проекта</a:t>
            </a:r>
            <a:r>
              <a:rPr lang="ru-RU" sz="2400" dirty="0" smtClean="0"/>
              <a:t>: групповой. </a:t>
            </a:r>
          </a:p>
          <a:p>
            <a:endParaRPr lang="ru-RU" sz="2400" dirty="0" smtClean="0"/>
          </a:p>
          <a:p>
            <a:r>
              <a:rPr lang="ru-RU" sz="2400" i="1" u="sng" dirty="0" smtClean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Продолжительность проекта</a:t>
            </a:r>
            <a:r>
              <a:rPr lang="ru-RU" sz="2400" dirty="0" smtClean="0"/>
              <a:t>: долгосрочный.</a:t>
            </a:r>
          </a:p>
          <a:p>
            <a:endParaRPr lang="ru-RU" sz="2400" dirty="0" smtClean="0"/>
          </a:p>
          <a:p>
            <a:r>
              <a:rPr lang="ru-RU" sz="2400" i="1" u="sng" dirty="0" smtClean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Вид проекта:  </a:t>
            </a:r>
            <a:r>
              <a:rPr lang="ru-RU" sz="2400" dirty="0" smtClean="0"/>
              <a:t>познавательно </a:t>
            </a:r>
            <a:r>
              <a:rPr lang="ru-RU" sz="2400" dirty="0"/>
              <a:t>– исследовательский, игровой. </a:t>
            </a:r>
            <a:endParaRPr lang="ru-RU" sz="2400" dirty="0" smtClean="0"/>
          </a:p>
          <a:p>
            <a:endParaRPr lang="ru-RU" sz="2400" b="1" dirty="0" smtClean="0"/>
          </a:p>
          <a:p>
            <a:r>
              <a:rPr lang="ru-RU" sz="2400" i="1" u="sng" dirty="0" smtClean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Участниками </a:t>
            </a:r>
            <a:r>
              <a:rPr lang="ru-RU" sz="2400" i="1" u="sng" dirty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проекта</a:t>
            </a:r>
            <a:r>
              <a:rPr lang="ru-RU" sz="2400" dirty="0"/>
              <a:t> стали дети старшей группы, их родители и воспитатель группы.</a:t>
            </a:r>
          </a:p>
          <a:p>
            <a:r>
              <a:rPr lang="ru-RU" sz="2400" i="1" u="sng" dirty="0" smtClean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Возраст детей 3 года.</a:t>
            </a:r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64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764704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332803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CC0099"/>
                </a:solidFill>
                <a:latin typeface="a_Albionic" panose="020B0903060703020204" pitchFamily="34" charset="-52"/>
              </a:rPr>
              <a:t>Актуальность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CC0099"/>
              </a:solidFill>
              <a:latin typeface="a_Albionic" panose="020B0903060703020204" pitchFamily="34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1369972"/>
            <a:ext cx="81102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2913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младшем возрасте ребенок активно познает окружающий мир. Чтобы это проходило полноценно, необходимо целенаправленное сенсорное воспитание. Сенсорное развитие-это развитие у ребенка процессов восприятия и представлений о предметах и явлениях окружающего мира. Сенсорное воспитание служит основой познания мира, первой ступенью которого является чувственный опыт. Ведущим видом деятельности и основой становления ребенка до 3 лет является предметная игра. С детьми данного возраста проводятся игры-занятия, в которых усвоение какого-либо материала протекает незаметно для малышей, в практической деятельности.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Следовательно, главное в том возрасте – обогащение чувственного опыта, необходимого для полноценного восприятия окружающего мира, и в первую очередь – пополнение представлений о свойствах предметов: их цвете, форме, величине окружающих предметов, положении в пространстве и т. п.  </a:t>
            </a:r>
            <a:endParaRPr lang="ru-RU" dirty="0"/>
          </a:p>
        </p:txBody>
      </p:sp>
      <p:pic>
        <p:nvPicPr>
          <p:cNvPr id="3078" name="Picture 6" descr="https://terra-baby.ru/wa-data/public/shop/products/59/79/7959/images/13795/13795.9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416960"/>
            <a:ext cx="2448272" cy="211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mg2.okidoker.com/c/2/1/2/112712/8148394/17621999_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324692"/>
            <a:ext cx="2736304" cy="2294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36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1949" y="518700"/>
            <a:ext cx="84365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_AlgeriusBrk" panose="04040705040A02020702" pitchFamily="82" charset="-52"/>
              </a:rPr>
              <a:t>Цель проекта: </a:t>
            </a:r>
          </a:p>
          <a:p>
            <a:r>
              <a:rPr lang="ru-RU" sz="2800" dirty="0" smtClean="0"/>
              <a:t>Формирование </a:t>
            </a:r>
            <a:r>
              <a:rPr lang="ru-RU" sz="2800" dirty="0"/>
              <a:t>и развитие сенсорных представлений (о форме, цвете, величине предметов, их свойствах) у детей младшего дошкольного возраста средствами дидактических игр и игровых упражнений</a:t>
            </a:r>
            <a:r>
              <a:rPr lang="ru-RU" sz="2800" dirty="0" smtClean="0"/>
              <a:t>.</a:t>
            </a:r>
            <a:endParaRPr lang="ru-RU" sz="2800" b="1" dirty="0" smtClean="0">
              <a:solidFill>
                <a:srgbClr val="C00000"/>
              </a:solidFill>
              <a:latin typeface="a_AlgeriusBrk" panose="04040705040A02020702" pitchFamily="82" charset="-52"/>
            </a:endParaRPr>
          </a:p>
        </p:txBody>
      </p:sp>
      <p:pic>
        <p:nvPicPr>
          <p:cNvPr id="2050" name="Picture 2" descr="https://avatars.mds.yandex.net/get-pdb/939186/72ec5b6b-3d9a-42aa-b70b-1d3091ef4c17/s1200?webp=false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053261"/>
            <a:ext cx="6480720" cy="363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3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1949" y="518700"/>
            <a:ext cx="843651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a_AlgeriusBrk" panose="04040705040A02020702" pitchFamily="82" charset="-52"/>
              </a:rPr>
              <a:t>Задачи проекта: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по сенсорному развитию детей младшего возраста.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процессов, мелкой моторики, памяти, внимания и воображения у детей.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различать форму, цвет, величину предметов и другие 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замечать массу предмета (легкий – тяжёлый).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следующими основными свойствами предметов: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цветами спектра (красный, синий, желтый,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зеленый);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формой (круг, квадрат,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треугольник);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величиной (большой и маленький).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замечать количественное отношение между предметами (много, один, мало).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сенсорному развитию в процессе обследования предметов (обвести контур пальцем, наложение и приложение одного предмета к другому для определения равенства или разницы свойств).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умения: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форму, величину, цвет предметов по образцу; группировать и чередовать предметы по цвету (найди такой же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группировать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однородные предметы по одному сенсорному признаку, а затем по двум признакам (форма и величина).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98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76672"/>
            <a:ext cx="496855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u="sng" dirty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Методы и приемы: </a:t>
            </a:r>
            <a:endParaRPr lang="ru-RU" i="1" u="sng" dirty="0" smtClean="0">
              <a:solidFill>
                <a:schemeClr val="tx2">
                  <a:lumMod val="75000"/>
                </a:schemeClr>
              </a:solidFill>
              <a:latin typeface="a_AlgeriusBrk" panose="04040705040A02020702" pitchFamily="82" charset="-52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/>
              <a:t>Организационные. 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Мотивирующие</a:t>
            </a:r>
            <a:r>
              <a:rPr lang="ru-RU" dirty="0"/>
              <a:t>. 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Словесные </a:t>
            </a:r>
            <a:r>
              <a:rPr lang="ru-RU" dirty="0"/>
              <a:t>(вопросы, побуждающие к мыслительной деятельности, </a:t>
            </a:r>
            <a:br>
              <a:rPr lang="ru-RU" dirty="0"/>
            </a:br>
            <a:r>
              <a:rPr lang="ru-RU" dirty="0"/>
              <a:t>указание, пояснение, объяснение, разъяснение). 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Игровые</a:t>
            </a:r>
            <a:r>
              <a:rPr lang="ru-RU" dirty="0"/>
              <a:t>. 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Наглядные</a:t>
            </a:r>
            <a:r>
              <a:rPr lang="ru-RU" dirty="0"/>
              <a:t>. 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Педагогическая </a:t>
            </a:r>
            <a:r>
              <a:rPr lang="ru-RU" dirty="0"/>
              <a:t>оценка (поощрение, одобрение, похвала).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b="1" dirty="0"/>
          </a:p>
          <a:p>
            <a:r>
              <a:rPr lang="ru-RU" sz="1400" i="1" u="sng" dirty="0" smtClean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интеграция </a:t>
            </a:r>
            <a:r>
              <a:rPr lang="ru-RU" sz="1400" i="1" u="sng" dirty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образовательных </a:t>
            </a:r>
            <a:r>
              <a:rPr lang="ru-RU" sz="1400" i="1" u="sng" dirty="0" smtClean="0">
                <a:solidFill>
                  <a:schemeClr val="tx2">
                    <a:lumMod val="75000"/>
                  </a:schemeClr>
                </a:solidFill>
                <a:latin typeface="a_AlgeriusBrk" panose="04040705040A02020702" pitchFamily="82" charset="-52"/>
              </a:rPr>
              <a:t>областей</a:t>
            </a:r>
            <a:r>
              <a:rPr lang="ru-RU" dirty="0" smtClean="0"/>
              <a:t>:</a:t>
            </a:r>
          </a:p>
          <a:p>
            <a:r>
              <a:rPr lang="ru-RU" dirty="0" smtClean="0"/>
              <a:t>«Познавательное развитие»,</a:t>
            </a:r>
            <a:r>
              <a:rPr lang="ru-RU" dirty="0"/>
              <a:t> </a:t>
            </a:r>
            <a:r>
              <a:rPr lang="ru-RU" i="1" dirty="0" smtClean="0"/>
              <a:t>«Речевое развитие</a:t>
            </a:r>
            <a:r>
              <a:rPr lang="ru-RU" dirty="0" smtClean="0"/>
              <a:t>», </a:t>
            </a:r>
            <a:r>
              <a:rPr lang="ru-RU" dirty="0"/>
              <a:t>«</a:t>
            </a:r>
            <a:r>
              <a:rPr lang="ru-RU" dirty="0" smtClean="0"/>
              <a:t>Социально-коммуникативное развитие», «Физическое развитие».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https://i.ytimg.com/vi/fQqru--4aJU/maxresdefaul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8857" y="2204864"/>
            <a:ext cx="3816423" cy="214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92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764704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9378" y="476672"/>
            <a:ext cx="820891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sz="3200" dirty="0" smtClean="0">
                <a:solidFill>
                  <a:srgbClr val="0070C0"/>
                </a:solidFill>
                <a:latin typeface="a_AlgeriusBrk" panose="04040705040A02020702" pitchFamily="82" charset="-52"/>
              </a:rPr>
              <a:t>Предполагаемы результат</a:t>
            </a:r>
          </a:p>
          <a:p>
            <a:pPr indent="360363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0363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мониторинга формирования сенсорно - математических эталонов у детей младшего дошкольного возраста.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условий, обеспечивающих эффективное использование дидактических игр.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познавательно – речевой активности детей младшего возраста.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научатся играть в дидактические игры.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родителей по созданию благоприятных условий для проведения игр дома, а также консультации по их приобретению и самостоятельному изготовлении.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будут заинтересованы в дальнейшем развитии своих детей.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«Картотеки дидактических игр». </a:t>
            </a:r>
          </a:p>
        </p:txBody>
      </p:sp>
    </p:spTree>
    <p:extLst>
      <p:ext uri="{BB962C8B-B14F-4D97-AF65-F5344CB8AC3E}">
        <p14:creationId xmlns:p14="http://schemas.microsoft.com/office/powerpoint/2010/main" val="11282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116632"/>
            <a:ext cx="820891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Этапы</a:t>
            </a:r>
            <a:r>
              <a:rPr lang="ru-RU" sz="28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 </a:t>
            </a:r>
          </a:p>
          <a:p>
            <a:pPr algn="ctr"/>
            <a:endParaRPr lang="ru-RU" sz="28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  <a:p>
            <a:pPr algn="ctr"/>
            <a:r>
              <a:rPr lang="ru-RU" sz="1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1этап</a:t>
            </a:r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современных требований к содержанию и организации работы по сенсорному воспитанию детей младшего дошкольного возраста в соответствие с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литературы.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предстоящей деятельности, направленной на реализацию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материала, иллюстраций, фотографий, стихов по данной теме.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компетентности родителей и вовлечение их в процесс реализации проекта.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анкетирования родителей "Выявление интересов и знаний родителей воспитанников по вопросам сенсорного развития и воспитания дошкольников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сенсорного уголка новыми дидактическими играми.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1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с детьми: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пальчиковых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подвижных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игр;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1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результатов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</a:p>
        </p:txBody>
      </p:sp>
    </p:spTree>
    <p:extLst>
      <p:ext uri="{BB962C8B-B14F-4D97-AF65-F5344CB8AC3E}">
        <p14:creationId xmlns:p14="http://schemas.microsoft.com/office/powerpoint/2010/main" val="31846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67544" y="-18326"/>
            <a:ext cx="8208912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Дидактические игры</a:t>
            </a:r>
            <a:endParaRPr lang="ru-RU" sz="16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  <a:p>
            <a:pPr algn="ctr"/>
            <a:r>
              <a:rPr lang="ru-RU" sz="16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пару».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Посади жука на цветок».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«Много - один».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«Большой,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«Весёлый паровозик».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лишнее?».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фрукты и овощи».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дорожке в огород».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«Собираем урожай».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изменилось?».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«Чей малыш».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Рыбки в аквариуме».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пирамидку».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мячи для кукол».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 какой дорожке пойдет?».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Наполни баночку».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где стоит».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предмет такой же формы».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«Угадай, где спрятали».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предмет».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«Чудесный мешочек».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«Отгадай, что в коробке».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Соберем бусы».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9591" y="836712"/>
            <a:ext cx="4096824" cy="2731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9591" y="3861048"/>
            <a:ext cx="4248472" cy="283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3982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314</Words>
  <Application>Microsoft Office PowerPoint</Application>
  <PresentationFormat>Экран (4:3)</PresentationFormat>
  <Paragraphs>101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Проект «Первые ступеньки в математику»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 Ниточка за ниточкой»</dc:title>
  <dc:creator>семья</dc:creator>
  <cp:lastModifiedBy>семья</cp:lastModifiedBy>
  <cp:revision>42</cp:revision>
  <cp:lastPrinted>2020-02-26T20:53:23Z</cp:lastPrinted>
  <dcterms:created xsi:type="dcterms:W3CDTF">2020-01-29T21:40:16Z</dcterms:created>
  <dcterms:modified xsi:type="dcterms:W3CDTF">2020-03-21T17:44:21Z</dcterms:modified>
</cp:coreProperties>
</file>