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6" r:id="rId3"/>
    <p:sldId id="260" r:id="rId4"/>
    <p:sldId id="265" r:id="rId5"/>
    <p:sldId id="256" r:id="rId6"/>
    <p:sldId id="258" r:id="rId7"/>
    <p:sldId id="264" r:id="rId8"/>
    <p:sldId id="262" r:id="rId9"/>
    <p:sldId id="263" r:id="rId10"/>
    <p:sldId id="267" r:id="rId11"/>
    <p:sldId id="268" r:id="rId12"/>
    <p:sldId id="261" r:id="rId13"/>
    <p:sldId id="269" r:id="rId14"/>
    <p:sldId id="270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881"/>
    <p:restoredTop sz="93556"/>
  </p:normalViewPr>
  <p:slideViewPr>
    <p:cSldViewPr snapToGrid="0" snapToObjects="1">
      <p:cViewPr varScale="1">
        <p:scale>
          <a:sx n="65" d="100"/>
          <a:sy n="65" d="100"/>
        </p:scale>
        <p:origin x="30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
Второй уровень
Третий уровень
Четвертый уровень
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t>1/30/23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base.garant.ru/70862366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A6907-8A11-DB4C-8669-B38E02A57F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 rot="21420000">
            <a:off x="885762" y="454929"/>
            <a:ext cx="7690814" cy="3028453"/>
          </a:xfrm>
        </p:spPr>
        <p:txBody>
          <a:bodyPr>
            <a:normAutofit fontScale="90000"/>
          </a:bodyPr>
          <a:lstStyle/>
          <a:p>
            <a:r>
              <a:rPr lang="ru-RU" dirty="0"/>
              <a:t>Что такое </a:t>
            </a:r>
            <a:r>
              <a:rPr lang="ru-RU" dirty="0" err="1"/>
              <a:t>тнр</a:t>
            </a:r>
            <a:r>
              <a:rPr lang="ru-RU" dirty="0"/>
              <a:t>?</a:t>
            </a:r>
            <a:br>
              <a:rPr lang="ru-RU" dirty="0"/>
            </a:br>
            <a:r>
              <a:rPr lang="ru-RU" dirty="0" err="1"/>
              <a:t>Аооп</a:t>
            </a:r>
            <a:r>
              <a:rPr lang="ru-RU" dirty="0"/>
              <a:t> </a:t>
            </a:r>
            <a:r>
              <a:rPr lang="ru-RU" dirty="0" err="1"/>
              <a:t>ноо</a:t>
            </a:r>
            <a:r>
              <a:rPr lang="ru-RU" dirty="0"/>
              <a:t>?</a:t>
            </a:r>
            <a:br>
              <a:rPr lang="ru-RU" dirty="0"/>
            </a:br>
            <a:r>
              <a:rPr lang="ru-RU" dirty="0"/>
              <a:t> </a:t>
            </a:r>
            <a:r>
              <a:rPr lang="ru-RU" dirty="0" err="1"/>
              <a:t>аооп</a:t>
            </a:r>
            <a:r>
              <a:rPr lang="ru-RU" dirty="0"/>
              <a:t> </a:t>
            </a:r>
            <a:r>
              <a:rPr lang="ru-RU" dirty="0" err="1"/>
              <a:t>ооо</a:t>
            </a:r>
            <a:r>
              <a:rPr lang="ru-RU" dirty="0"/>
              <a:t>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238DD76-D908-A849-BAFC-F774316FB4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 rot="21420000">
            <a:off x="364794" y="3521399"/>
            <a:ext cx="10388619" cy="1113220"/>
          </a:xfrm>
        </p:spPr>
        <p:txBody>
          <a:bodyPr/>
          <a:lstStyle/>
          <a:p>
            <a:pPr algn="ctr"/>
            <a:r>
              <a:rPr lang="ru-RU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Логопедическое сопровождение  учащихся с нарушениями речи </a:t>
            </a:r>
          </a:p>
        </p:txBody>
      </p:sp>
    </p:spTree>
    <p:extLst>
      <p:ext uri="{BB962C8B-B14F-4D97-AF65-F5344CB8AC3E}">
        <p14:creationId xmlns:p14="http://schemas.microsoft.com/office/powerpoint/2010/main" val="16464669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094F04-A414-244D-A73B-4A4DAEA139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8000" y="0"/>
            <a:ext cx="10574683" cy="147319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Сроки освоения АООП</a:t>
            </a:r>
            <a:br>
              <a:rPr lang="ru-RU" dirty="0"/>
            </a:b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Начальное 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7B0BE4F-299F-D14F-8589-58710BF5CAC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0" y="1473199"/>
            <a:ext cx="11698014" cy="4911835"/>
          </a:xfrm>
        </p:spPr>
        <p:txBody>
          <a:bodyPr>
            <a:noAutofit/>
          </a:bodyPr>
          <a:lstStyle/>
          <a:p>
            <a:r>
              <a:rPr lang="ru-RU" sz="2800" dirty="0">
                <a:cs typeface="Arial" panose="020B0604020202020204" pitchFamily="34" charset="0"/>
              </a:rPr>
              <a:t>Срок освоения АООП</a:t>
            </a:r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 Н</a:t>
            </a:r>
            <a:r>
              <a:rPr lang="ru-RU" sz="2800" dirty="0">
                <a:cs typeface="Arial" panose="020B0604020202020204" pitchFamily="34" charset="0"/>
              </a:rPr>
              <a:t>ОО для обучающихся с ТНР по программе  5.1 составляет 4 года (1-4 классы). </a:t>
            </a:r>
          </a:p>
          <a:p>
            <a:r>
              <a:rPr lang="ru-RU" sz="2800" dirty="0">
                <a:cs typeface="Arial" panose="020B0604020202020204" pitchFamily="34" charset="0"/>
              </a:rPr>
              <a:t>Срок освоения АООП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  <a:cs typeface="Arial" panose="020B0604020202020204" pitchFamily="34" charset="0"/>
              </a:rPr>
              <a:t>Н</a:t>
            </a:r>
            <a:r>
              <a:rPr lang="ru-RU" sz="2800" dirty="0">
                <a:cs typeface="Arial" panose="020B0604020202020204" pitchFamily="34" charset="0"/>
              </a:rPr>
              <a:t>ОО для обучающихся с ТНР по программе  5.2 составляет в </a:t>
            </a:r>
            <a:r>
              <a:rPr lang="en" sz="2800" dirty="0">
                <a:cs typeface="Arial" panose="020B0604020202020204" pitchFamily="34" charset="0"/>
              </a:rPr>
              <a:t> I </a:t>
            </a:r>
            <a:r>
              <a:rPr lang="ru-RU" sz="2800" dirty="0">
                <a:cs typeface="Arial" panose="020B0604020202020204" pitchFamily="34" charset="0"/>
              </a:rPr>
              <a:t>отделении 5 лет (1 дополнительный - 4 класс),</a:t>
            </a:r>
          </a:p>
          <a:p>
            <a:r>
              <a:rPr lang="ru-RU" sz="2800" dirty="0">
                <a:cs typeface="Arial" panose="020B0604020202020204" pitchFamily="34" charset="0"/>
              </a:rPr>
              <a:t> во </a:t>
            </a:r>
            <a:r>
              <a:rPr lang="en" sz="2800" dirty="0">
                <a:cs typeface="Arial" panose="020B0604020202020204" pitchFamily="34" charset="0"/>
              </a:rPr>
              <a:t>II </a:t>
            </a:r>
            <a:r>
              <a:rPr lang="ru-RU" sz="2800" dirty="0">
                <a:cs typeface="Arial" panose="020B0604020202020204" pitchFamily="34" charset="0"/>
              </a:rPr>
              <a:t>отделении 4 года (1-4 классы). Для обучающихся с ТНР, не имевших дошкольной подготовки и (или) по уровню своего развития не готовых к освоению программы 1 класса, предусматривается 1 дополнительный класс.</a:t>
            </a:r>
          </a:p>
          <a:p>
            <a:pPr marL="0" indent="0">
              <a:buNone/>
            </a:pPr>
            <a:r>
              <a:rPr lang="ru-RU" sz="2400" dirty="0"/>
              <a:t> 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15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D52987-9796-AF48-98CF-44129BF1B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488732"/>
            <a:ext cx="10396882" cy="13490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Сроки освоения АООП</a:t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основное общее образование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9F86837-C908-1643-B30B-1C5807173EA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77800" y="1837766"/>
            <a:ext cx="11480800" cy="3724834"/>
          </a:xfrm>
        </p:spPr>
        <p:txBody>
          <a:bodyPr>
            <a:normAutofit fontScale="25000" lnSpcReduction="20000"/>
          </a:bodyPr>
          <a:lstStyle/>
          <a:p>
            <a:endParaRPr lang="ru-RU" sz="9600" dirty="0">
              <a:cs typeface="Arial" panose="020B0604020202020204" pitchFamily="34" charset="0"/>
            </a:endParaRPr>
          </a:p>
          <a:p>
            <a:r>
              <a:rPr lang="ru-RU" sz="9600" dirty="0">
                <a:cs typeface="Arial" panose="020B0604020202020204" pitchFamily="34" charset="0"/>
              </a:rPr>
              <a:t>Сроки освоения АООП ООО по варианту 5.1  составляют 5 лет (5-9 классы) </a:t>
            </a:r>
          </a:p>
          <a:p>
            <a:r>
              <a:rPr lang="ru-RU" sz="9600" dirty="0">
                <a:cs typeface="Arial" panose="020B0604020202020204" pitchFamily="34" charset="0"/>
              </a:rPr>
              <a:t>Сроки освоения АООП ООО по варианту 5.2 составляют 5 лет (5-9 классы) </a:t>
            </a:r>
          </a:p>
          <a:p>
            <a:pPr marL="0" indent="0">
              <a:buNone/>
            </a:pPr>
            <a:r>
              <a:rPr lang="ru-RU" sz="9600" dirty="0">
                <a:cs typeface="Arial" panose="020B0604020202020204" pitchFamily="34" charset="0"/>
              </a:rPr>
              <a:t>       либо 6 лет (5-10 классы).</a:t>
            </a:r>
          </a:p>
          <a:p>
            <a:r>
              <a:rPr lang="ru-RU" sz="9600" dirty="0">
                <a:cs typeface="Arial" panose="020B0604020202020204" pitchFamily="34" charset="0"/>
              </a:rPr>
              <a:t>Решение о пролонгации обучения принимается ЦПМПК на основе заключения психолого-педагогического консилиума школы после тщательного психолого-педагогического изучения обучающихся в течение всего периода обучения на уровне основной школы с согласия родителей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766103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4AD14B-1AFF-6648-AD7E-F915A9BBFA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3780" y="126124"/>
            <a:ext cx="11209282" cy="2273300"/>
          </a:xfrm>
        </p:spPr>
        <p:txBody>
          <a:bodyPr>
            <a:normAutofit/>
          </a:bodyPr>
          <a:lstStyle/>
          <a:p>
            <a:pPr algn="ctr"/>
            <a:r>
              <a:rPr lang="ru-RU" sz="4400" dirty="0"/>
              <a:t>Обязательными условиями реализации АООП </a:t>
            </a:r>
            <a:r>
              <a:rPr lang="ru-RU" sz="4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</a:t>
            </a:r>
            <a:r>
              <a:rPr lang="ru-RU" sz="4400" dirty="0"/>
              <a:t>ОО для обучающихся с ТНР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78C9A7-CD08-434F-BC33-8EED075802C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является логопедическое сопровождение обучающихся, </a:t>
            </a:r>
          </a:p>
          <a:p>
            <a:r>
              <a:rPr lang="ru-RU" sz="2800" dirty="0"/>
              <a:t>согласованная работа учителя-логопеда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с учителем </a:t>
            </a:r>
            <a:r>
              <a:rPr lang="ru-RU" sz="2800" dirty="0"/>
              <a:t>начальных классов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и</a:t>
            </a:r>
            <a:r>
              <a:rPr lang="ru-RU" sz="2800" dirty="0"/>
              <a:t> другими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специалистами </a:t>
            </a:r>
            <a:r>
              <a:rPr lang="ru-RU" sz="2800" dirty="0"/>
              <a:t>СППС с учётом особых образовательных потребностей обучающихся.</a:t>
            </a:r>
          </a:p>
          <a:p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Родители- </a:t>
            </a:r>
            <a:r>
              <a:rPr lang="ru-RU" sz="2800" dirty="0"/>
              <a:t>полноценные участники коррекционного процесса.</a:t>
            </a:r>
          </a:p>
        </p:txBody>
      </p:sp>
    </p:spTree>
    <p:extLst>
      <p:ext uri="{BB962C8B-B14F-4D97-AF65-F5344CB8AC3E}">
        <p14:creationId xmlns:p14="http://schemas.microsoft.com/office/powerpoint/2010/main" val="567727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B27DA2-0897-2B4B-817E-E32171BC4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/>
              <a:t>Обязательными условиями реализации АООП </a:t>
            </a:r>
            <a:r>
              <a:rPr lang="ru-RU" sz="4400" dirty="0">
                <a:solidFill>
                  <a:srgbClr val="FF0000"/>
                </a:solidFill>
              </a:rPr>
              <a:t>О</a:t>
            </a:r>
            <a:r>
              <a:rPr lang="ru-RU" sz="4400" dirty="0"/>
              <a:t>ОО для обучающихся с ТНР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FAA691D-2D53-7644-904F-F090FA4E442C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sz="2800" dirty="0"/>
              <a:t>является логопедическое сопровождение обучающихся, </a:t>
            </a:r>
          </a:p>
          <a:p>
            <a:r>
              <a:rPr lang="ru-RU" sz="2800" dirty="0"/>
              <a:t>Взаимодействие специалистов при участии педагогов образовательной организации, представителей администрации и родителей (законных представителей) является одним из ключевых условий комплексного сопровождения и поддержки обучающихся с ТНР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252978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32758E7-9F2C-4341-8DC7-2A758F1DD5F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С уважением !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28F511A-8B08-C543-B95C-299A659594D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Ваш учитель-логопед Александрова 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Елена Борисовна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84225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35025060-0459-9C4E-A838-C07DA0F2C5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84399" y="685800"/>
            <a:ext cx="8898283" cy="1151965"/>
          </a:xfrm>
        </p:spPr>
        <p:txBody>
          <a:bodyPr/>
          <a:lstStyle/>
          <a:p>
            <a:r>
              <a:rPr lang="ru-RU" sz="6600" dirty="0" err="1"/>
              <a:t>СППс</a:t>
            </a:r>
            <a:r>
              <a:rPr lang="ru-RU" sz="6600" dirty="0"/>
              <a:t> </a:t>
            </a:r>
            <a:r>
              <a:rPr lang="ru-RU" sz="6600" dirty="0" err="1"/>
              <a:t>Гбоу</a:t>
            </a:r>
            <a:r>
              <a:rPr lang="ru-RU" sz="6600" dirty="0"/>
              <a:t> школы №113</a:t>
            </a:r>
            <a:r>
              <a:rPr lang="ru-RU" dirty="0"/>
              <a:t> 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39EF95D9-71AA-7E40-896E-70E1FBC7D9B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0936" y="2063396"/>
            <a:ext cx="9694965" cy="3311189"/>
          </a:xfrm>
        </p:spPr>
        <p:txBody>
          <a:bodyPr>
            <a:normAutofit/>
          </a:bodyPr>
          <a:lstStyle/>
          <a:p>
            <a:pPr marL="457200" lvl="1" indent="0" algn="ctr">
              <a:buNone/>
            </a:pPr>
            <a:r>
              <a:rPr lang="ru-RU" sz="2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Подготовила:  </a:t>
            </a:r>
          </a:p>
          <a:p>
            <a:pPr marL="0" indent="0" algn="ctr">
              <a:buNone/>
            </a:pPr>
            <a:r>
              <a:rPr lang="ru-RU" sz="2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Александрова Елена Борисовна учитель-логопед</a:t>
            </a:r>
          </a:p>
        </p:txBody>
      </p:sp>
    </p:spTree>
    <p:extLst>
      <p:ext uri="{BB962C8B-B14F-4D97-AF65-F5344CB8AC3E}">
        <p14:creationId xmlns:p14="http://schemas.microsoft.com/office/powerpoint/2010/main" val="30464767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5678D68E-EC9B-1047-914E-8D07D42FA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233464"/>
            <a:ext cx="10396882" cy="875489"/>
          </a:xfrm>
        </p:spPr>
        <p:txBody>
          <a:bodyPr>
            <a:normAutofit/>
          </a:bodyPr>
          <a:lstStyle/>
          <a:p>
            <a:r>
              <a:rPr lang="ru-RU" dirty="0" err="1"/>
              <a:t>Тнр</a:t>
            </a:r>
            <a:r>
              <a:rPr lang="ru-RU" dirty="0"/>
              <a:t> - тяжёлые нарушения речи</a:t>
            </a:r>
          </a:p>
        </p:txBody>
      </p:sp>
      <p:sp>
        <p:nvSpPr>
          <p:cNvPr id="5" name="Объект 4">
            <a:extLst>
              <a:ext uri="{FF2B5EF4-FFF2-40B4-BE49-F238E27FC236}">
                <a16:creationId xmlns:a16="http://schemas.microsoft.com/office/drawing/2014/main" id="{410CB171-978E-314F-900C-63A9E0A0125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85800" y="1108954"/>
            <a:ext cx="10929026" cy="4377446"/>
          </a:xfrm>
        </p:spPr>
        <p:txBody>
          <a:bodyPr>
            <a:noAutofit/>
          </a:bodyPr>
          <a:lstStyle/>
          <a:p>
            <a:r>
              <a:rPr lang="ru-RU" sz="32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тнр</a:t>
            </a:r>
            <a:r>
              <a:rPr lang="ru-RU" sz="32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-  собирательный термин </a:t>
            </a:r>
            <a:r>
              <a:rPr lang="ru-RU" sz="3200" dirty="0"/>
              <a:t>для обозначения разных речевых нарушений,  вызывающих  отклонения от условной возрастной речевой нормы. </a:t>
            </a:r>
          </a:p>
          <a:p>
            <a:r>
              <a:rPr lang="ru-RU" sz="3200" dirty="0"/>
              <a:t>Речевые нарушения полностью или частично препятствуют речевому общению, процессу обучения и ограничивают возможность социальной адаптации ребёнка. </a:t>
            </a:r>
          </a:p>
        </p:txBody>
      </p:sp>
    </p:spTree>
    <p:extLst>
      <p:ext uri="{BB962C8B-B14F-4D97-AF65-F5344CB8AC3E}">
        <p14:creationId xmlns:p14="http://schemas.microsoft.com/office/powerpoint/2010/main" val="1920176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997591-E470-6441-92D7-16197B9483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497" y="126125"/>
            <a:ext cx="10989003" cy="1103586"/>
          </a:xfrm>
        </p:spPr>
        <p:txBody>
          <a:bodyPr>
            <a:normAutofit fontScale="90000"/>
          </a:bodyPr>
          <a:lstStyle/>
          <a:p>
            <a:r>
              <a:rPr lang="ru-RU" dirty="0"/>
              <a:t>Классификации речевых нарушений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032E67-25A4-2C43-8674-1C1F2A31656C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220718" y="977462"/>
            <a:ext cx="11272782" cy="439712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sz="51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r>
              <a:rPr lang="ru-RU" sz="51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9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В настоящее время современная логопедия придерживается 2 классификаций:</a:t>
            </a:r>
          </a:p>
          <a:p>
            <a:pPr marL="0" indent="0">
              <a:buNone/>
            </a:pPr>
            <a:endParaRPr lang="ru-RU" sz="9600" dirty="0"/>
          </a:p>
          <a:p>
            <a:pPr marL="457200" indent="-457200">
              <a:buFont typeface="+mj-lt"/>
              <a:buAutoNum type="arabicPeriod"/>
            </a:pPr>
            <a:r>
              <a:rPr lang="ru-RU" sz="9600" dirty="0"/>
              <a:t> </a:t>
            </a:r>
            <a:r>
              <a:rPr lang="ru-RU" sz="11200" dirty="0"/>
              <a:t>клинико-педагогической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11200" dirty="0"/>
              <a:t>психолого-педагогической, или педагогической;  </a:t>
            </a:r>
            <a:endParaRPr lang="en-US" sz="11200" dirty="0"/>
          </a:p>
          <a:p>
            <a:pPr marL="0" indent="0">
              <a:buNone/>
            </a:pPr>
            <a:r>
              <a:rPr lang="ru-RU" sz="8600" dirty="0"/>
              <a:t>основоположник - Роза Евгеньевна Левина (1908—1989) - профессор, специалист в области патологии речи у детей</a:t>
            </a:r>
          </a:p>
          <a:p>
            <a:r>
              <a:rPr lang="ru-RU" sz="11200" dirty="0"/>
              <a:t>Эти классификации рассматривают проблемы нарушения речи  с разных точек зрения, но </a:t>
            </a:r>
          </a:p>
          <a:p>
            <a:pPr marL="0" indent="0">
              <a:buNone/>
            </a:pPr>
            <a:r>
              <a:rPr lang="ru-RU" sz="1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не противоречат друг другу, а дополняют друг друга.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0968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C6B6BE79-BF73-6E44-81BA-EEA6D3FAB1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45534"/>
            <a:ext cx="11666482" cy="1236426"/>
          </a:xfrm>
        </p:spPr>
        <p:txBody>
          <a:bodyPr>
            <a:normAutofit/>
          </a:bodyPr>
          <a:lstStyle/>
          <a:p>
            <a:r>
              <a:rPr lang="ru-RU" sz="3600" dirty="0"/>
              <a:t>ПСИХОЛОГО - ПЕДАГОГИЧЕСКАЯ КЛАССИФИКАЦИЯ НАРУШЕНИЙ РЕЧИ ПО </a:t>
            </a:r>
            <a:r>
              <a:rPr lang="en-US" sz="3600" dirty="0"/>
              <a:t> </a:t>
            </a:r>
            <a:r>
              <a:rPr lang="ru-RU" sz="3600" dirty="0"/>
              <a:t>Р.Е. ЛЕВИНОЙ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BA365E2-844E-0944-8D26-F26BDCC572F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5802" y="1481960"/>
            <a:ext cx="1694791" cy="693681"/>
          </a:xfrm>
        </p:spPr>
        <p:txBody>
          <a:bodyPr/>
          <a:lstStyle/>
          <a:p>
            <a:r>
              <a:rPr lang="ru-RU" sz="3600" dirty="0"/>
              <a:t>ФФНР</a:t>
            </a:r>
          </a:p>
        </p:txBody>
      </p:sp>
      <p:sp>
        <p:nvSpPr>
          <p:cNvPr id="8" name="Текст 7">
            <a:extLst>
              <a:ext uri="{FF2B5EF4-FFF2-40B4-BE49-F238E27FC236}">
                <a16:creationId xmlns:a16="http://schemas.microsoft.com/office/drawing/2014/main" id="{A635F76C-0B1D-E740-9CF0-F8E5A96A1AF3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220718" y="2282179"/>
            <a:ext cx="2632842" cy="3092407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ФОНЕТИКО-ФОНЕМАТИЧЕСКОЕ Недоразвитие речи </a:t>
            </a:r>
            <a:r>
              <a:rPr lang="ru-RU" sz="2000" dirty="0"/>
              <a:t>- </a:t>
            </a:r>
          </a:p>
          <a:p>
            <a:r>
              <a:rPr lang="ru-RU" sz="2000" dirty="0"/>
              <a:t>НАРУШЕНИЕ ЗВУКОПРОИЗНОШЕНИЯ И ФОНЕМАТИЧЕСКОГО ВОСПРИЯТИЯ</a:t>
            </a:r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6504EEFF-4B23-0F48-A3CD-3F8AD504B36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388004" y="1481960"/>
            <a:ext cx="1735790" cy="693681"/>
          </a:xfrm>
        </p:spPr>
        <p:txBody>
          <a:bodyPr/>
          <a:lstStyle/>
          <a:p>
            <a:r>
              <a:rPr lang="ru-RU" sz="3600" dirty="0"/>
              <a:t>ФНР</a:t>
            </a:r>
          </a:p>
        </p:txBody>
      </p:sp>
      <p:sp>
        <p:nvSpPr>
          <p:cNvPr id="9" name="Текст 8">
            <a:extLst>
              <a:ext uri="{FF2B5EF4-FFF2-40B4-BE49-F238E27FC236}">
                <a16:creationId xmlns:a16="http://schemas.microsoft.com/office/drawing/2014/main" id="{4C9739BF-0C88-7E4B-8EBD-FEF3A8EAFA35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3231931" y="2282179"/>
            <a:ext cx="2569779" cy="3092407"/>
          </a:xfrm>
        </p:spPr>
        <p:txBody>
          <a:bodyPr>
            <a:normAutofit/>
          </a:bodyPr>
          <a:lstStyle/>
          <a:p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ФОНЕТИЧЕСКОЕ недоразвитие речи </a:t>
            </a:r>
            <a:r>
              <a:rPr lang="ru-RU" sz="2000" dirty="0"/>
              <a:t>- </a:t>
            </a:r>
          </a:p>
          <a:p>
            <a:r>
              <a:rPr lang="ru-RU" sz="2000" dirty="0"/>
              <a:t>НАРУШЕНИЕ ЗВУКОПРОИЗНОШЕНИЯ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id="{36E4198A-562F-0543-9EF2-87936426911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785065" y="1481960"/>
            <a:ext cx="1647735" cy="693681"/>
          </a:xfrm>
        </p:spPr>
        <p:txBody>
          <a:bodyPr/>
          <a:lstStyle/>
          <a:p>
            <a:r>
              <a:rPr lang="ru-RU" sz="3600" dirty="0"/>
              <a:t>ОНР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F42B4AFB-4470-914C-B0AD-FAB85C9A3989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6180080" y="2175641"/>
            <a:ext cx="3260130" cy="3436883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ОБЩЕЕ НЕДОРАЗВИТИЕ РЕЧИ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1600" dirty="0"/>
              <a:t>НАРУШЕН ВСЕХ ЯЗЫКОВЫ КОМПОНЕНТОВ:</a:t>
            </a: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Грамматический строй </a:t>
            </a:r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Словарь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Связная речь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Звукопроизношение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Фонематическое восприятие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/>
              <a:t>Слоговая структура слов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85595AA-7B79-C746-B26F-DEAE48A620EA}"/>
              </a:ext>
            </a:extLst>
          </p:cNvPr>
          <p:cNvSpPr txBox="1"/>
          <p:nvPr/>
        </p:nvSpPr>
        <p:spPr>
          <a:xfrm>
            <a:off x="9440211" y="2282179"/>
            <a:ext cx="234346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  <a:p>
            <a:r>
              <a:rPr lang="ru-RU" sz="2000" dirty="0"/>
              <a:t>НАРУШЕНИЕ КОММУНИКАТИВНОЙ ФУНКЦИИ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095CDBA-B4E9-0F46-B34C-46E0719E70CD}"/>
              </a:ext>
            </a:extLst>
          </p:cNvPr>
          <p:cNvSpPr txBox="1"/>
          <p:nvPr/>
        </p:nvSpPr>
        <p:spPr>
          <a:xfrm>
            <a:off x="9383360" y="698313"/>
            <a:ext cx="2226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>
              <a:solidFill>
                <a:schemeClr val="accent1"/>
              </a:solidFill>
            </a:endParaRPr>
          </a:p>
          <a:p>
            <a:r>
              <a:rPr lang="en-US" sz="3600" dirty="0">
                <a:solidFill>
                  <a:schemeClr val="accent1"/>
                </a:solidFill>
              </a:rPr>
              <a:t>    </a:t>
            </a:r>
            <a:r>
              <a:rPr lang="ru-RU" sz="3600" dirty="0">
                <a:solidFill>
                  <a:schemeClr val="accent1"/>
                </a:solidFill>
              </a:rPr>
              <a:t>ЗАИКАНИЕ</a:t>
            </a:r>
          </a:p>
        </p:txBody>
      </p:sp>
    </p:spTree>
    <p:extLst>
      <p:ext uri="{BB962C8B-B14F-4D97-AF65-F5344CB8AC3E}">
        <p14:creationId xmlns:p14="http://schemas.microsoft.com/office/powerpoint/2010/main" val="17530940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49CB21F3-D87C-DC48-8A08-F721D5936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643" y="203200"/>
            <a:ext cx="11342451" cy="1076960"/>
          </a:xfrm>
        </p:spPr>
        <p:txBody>
          <a:bodyPr>
            <a:noAutofit/>
          </a:bodyPr>
          <a:lstStyle/>
          <a:p>
            <a:pPr algn="ctr"/>
            <a:r>
              <a:rPr lang="ru-RU" sz="3600" dirty="0"/>
              <a:t>КЛИНИКО-ПЕДАГОГИЧЕСКАЯ КЛАССИФИКАЦИЯ  НАРУШЕНИЙ РЕЧИ</a:t>
            </a:r>
          </a:p>
        </p:txBody>
      </p:sp>
      <p:sp>
        <p:nvSpPr>
          <p:cNvPr id="10" name="Текст 9">
            <a:extLst>
              <a:ext uri="{FF2B5EF4-FFF2-40B4-BE49-F238E27FC236}">
                <a16:creationId xmlns:a16="http://schemas.microsoft.com/office/drawing/2014/main" id="{BD6CE53A-1BBE-354B-956A-C5F6A36A13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06231" y="756745"/>
            <a:ext cx="3712610" cy="1227698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НАРУШЕНИЕ УСТНОЙ РЕЧИ</a:t>
            </a:r>
          </a:p>
          <a:p>
            <a:endParaRPr lang="ru-RU" dirty="0"/>
          </a:p>
        </p:txBody>
      </p:sp>
      <p:sp>
        <p:nvSpPr>
          <p:cNvPr id="12" name="Объект 11">
            <a:extLst>
              <a:ext uri="{FF2B5EF4-FFF2-40B4-BE49-F238E27FC236}">
                <a16:creationId xmlns:a16="http://schemas.microsoft.com/office/drawing/2014/main" id="{F4E9AB96-170A-F04F-B4C5-8F7BF8D4397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86123" y="1639165"/>
            <a:ext cx="6732837" cy="4080699"/>
          </a:xfrm>
        </p:spPr>
        <p:txBody>
          <a:bodyPr>
            <a:normAutofit fontScale="25000" lnSpcReduction="20000"/>
          </a:bodyPr>
          <a:lstStyle/>
          <a:p>
            <a:pPr marL="342900" indent="-342900">
              <a:buAutoNum type="arabicPeriod"/>
            </a:pPr>
            <a:r>
              <a:rPr lang="ru-RU" sz="6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Дисфония</a:t>
            </a:r>
            <a:r>
              <a:rPr lang="ru-RU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6400" dirty="0"/>
              <a:t>(афония)  - расстройство голоса</a:t>
            </a:r>
          </a:p>
          <a:p>
            <a:pPr marL="342900" indent="-342900">
              <a:buAutoNum type="arabicPeriod"/>
            </a:pPr>
            <a:r>
              <a:rPr lang="ru-RU" sz="6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Брадилалия</a:t>
            </a:r>
            <a:r>
              <a:rPr lang="ru-RU" sz="6400" dirty="0"/>
              <a:t> -  патологически замедленный темп речи</a:t>
            </a:r>
          </a:p>
          <a:p>
            <a:pPr marL="342900" indent="-342900">
              <a:buAutoNum type="arabicPeriod"/>
            </a:pPr>
            <a:r>
              <a:rPr lang="ru-RU" sz="6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Тахилалия</a:t>
            </a:r>
            <a:r>
              <a:rPr lang="ru-RU" sz="64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6400" dirty="0"/>
              <a:t>-  </a:t>
            </a:r>
            <a:r>
              <a:rPr lang="ru-RU" sz="6400" dirty="0" err="1"/>
              <a:t>патологичеси</a:t>
            </a:r>
            <a:r>
              <a:rPr lang="ru-RU" sz="6400" dirty="0"/>
              <a:t> ускоренный темп речи </a:t>
            </a:r>
          </a:p>
          <a:p>
            <a:pPr marL="342900" indent="-342900">
              <a:buAutoNum type="arabicPeriod"/>
            </a:pPr>
            <a:r>
              <a:rPr lang="ru-RU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Заикание </a:t>
            </a:r>
            <a:r>
              <a:rPr lang="ru-RU" sz="6400" dirty="0"/>
              <a:t>– нарушение темпо-ритмической  организации речи</a:t>
            </a:r>
          </a:p>
          <a:p>
            <a:pPr marL="342900" indent="-342900">
              <a:buAutoNum type="arabicPeriod"/>
            </a:pPr>
            <a:r>
              <a:rPr lang="ru-RU" sz="6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Ринолалия</a:t>
            </a:r>
            <a:r>
              <a:rPr lang="ru-RU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6400" dirty="0"/>
              <a:t> (гнусавость) -  нарушения тембра и звукопроизношения</a:t>
            </a:r>
          </a:p>
          <a:p>
            <a:pPr marL="342900" indent="-342900">
              <a:buAutoNum type="arabicPeriod"/>
            </a:pPr>
            <a:r>
              <a:rPr lang="ru-RU" sz="6400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Дислалия</a:t>
            </a:r>
            <a:r>
              <a:rPr lang="ru-RU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6400" dirty="0"/>
              <a:t>– нарушение звукопроизношения</a:t>
            </a:r>
          </a:p>
          <a:p>
            <a:pPr marL="342900" indent="-342900">
              <a:buAutoNum type="arabicPeriod"/>
            </a:pPr>
            <a:r>
              <a:rPr lang="ru-RU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Дизартрия </a:t>
            </a:r>
            <a:r>
              <a:rPr lang="ru-RU" sz="6400" dirty="0"/>
              <a:t>-  нарушение произносительной стороны речи вследствие повреждения иннервации речевого аппарата</a:t>
            </a:r>
          </a:p>
          <a:p>
            <a:pPr marL="342900" indent="-342900">
              <a:buAutoNum type="arabicPeriod"/>
            </a:pPr>
            <a:r>
              <a:rPr lang="ru-RU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Алалия –</a:t>
            </a:r>
            <a:r>
              <a:rPr lang="ru-RU" sz="6400" dirty="0"/>
              <a:t> системное недоразвитие речи, грубая задержка речевого развития</a:t>
            </a:r>
          </a:p>
          <a:p>
            <a:pPr marL="342900" indent="-342900">
              <a:buAutoNum type="arabicPeriod"/>
            </a:pPr>
            <a:r>
              <a:rPr lang="ru-RU" sz="6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Афазия -</a:t>
            </a:r>
            <a:r>
              <a:rPr lang="ru-RU" sz="6400" dirty="0"/>
              <a:t> системный распад речевых навыков</a:t>
            </a:r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pPr marL="342900" indent="-342900">
              <a:buAutoNum type="arabicPeriod"/>
            </a:pPr>
            <a:endParaRPr lang="ru-RU" dirty="0"/>
          </a:p>
          <a:p>
            <a:endParaRPr lang="ru-RU" dirty="0"/>
          </a:p>
        </p:txBody>
      </p:sp>
      <p:sp>
        <p:nvSpPr>
          <p:cNvPr id="11" name="Текст 10">
            <a:extLst>
              <a:ext uri="{FF2B5EF4-FFF2-40B4-BE49-F238E27FC236}">
                <a16:creationId xmlns:a16="http://schemas.microsoft.com/office/drawing/2014/main" id="{6222690B-60E6-714C-8E8F-D0E8D0CA7F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81345" y="1008993"/>
            <a:ext cx="4701337" cy="630172"/>
          </a:xfrm>
        </p:spPr>
        <p:txBody>
          <a:bodyPr/>
          <a:lstStyle/>
          <a:p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Нарушение письменной речи</a:t>
            </a:r>
          </a:p>
        </p:txBody>
      </p:sp>
      <p:sp>
        <p:nvSpPr>
          <p:cNvPr id="13" name="Объект 12">
            <a:extLst>
              <a:ext uri="{FF2B5EF4-FFF2-40B4-BE49-F238E27FC236}">
                <a16:creationId xmlns:a16="http://schemas.microsoft.com/office/drawing/2014/main" id="{35B7D541-5A7C-D642-A09A-B2BB8959B59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918960" y="1984443"/>
            <a:ext cx="4579134" cy="1688923"/>
          </a:xfrm>
        </p:spPr>
        <p:txBody>
          <a:bodyPr/>
          <a:lstStyle/>
          <a:p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Дислексия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/>
              <a:t>– расстройство  формирования чтения</a:t>
            </a:r>
          </a:p>
          <a:p>
            <a:r>
              <a:rPr lang="ru-RU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Дисграфия</a:t>
            </a:r>
            <a:r>
              <a:rPr lang="ru-RU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dirty="0"/>
              <a:t>– расстройство письма</a:t>
            </a:r>
          </a:p>
        </p:txBody>
      </p:sp>
    </p:spTree>
    <p:extLst>
      <p:ext uri="{BB962C8B-B14F-4D97-AF65-F5344CB8AC3E}">
        <p14:creationId xmlns:p14="http://schemas.microsoft.com/office/powerpoint/2010/main" val="25514208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id="{025920C7-F011-DA42-8F35-51D83C0860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5643" y="0"/>
            <a:ext cx="11595370" cy="1639614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а</a:t>
            </a:r>
            <a:r>
              <a:rPr lang="ru-RU" sz="2800" cap="none" dirty="0"/>
              <a:t>даптированная </a:t>
            </a:r>
            <a:r>
              <a:rPr lang="ru-RU" sz="2800" dirty="0"/>
              <a:t> О</a:t>
            </a:r>
            <a:r>
              <a:rPr lang="ru-RU" sz="2800" cap="none" dirty="0"/>
              <a:t>сновная</a:t>
            </a:r>
            <a:r>
              <a:rPr lang="ru-RU" sz="2800" dirty="0"/>
              <a:t> о</a:t>
            </a:r>
            <a:r>
              <a:rPr lang="ru-RU" sz="2800" cap="none" dirty="0"/>
              <a:t>бразовательная</a:t>
            </a:r>
            <a:r>
              <a:rPr lang="ru-RU" sz="2800" dirty="0"/>
              <a:t> п</a:t>
            </a:r>
            <a:r>
              <a:rPr lang="ru-RU" sz="2800" cap="none" dirty="0"/>
              <a:t>рограмма </a:t>
            </a:r>
            <a:br>
              <a:rPr lang="ru-RU" sz="2800" cap="none" dirty="0"/>
            </a:br>
            <a:r>
              <a:rPr lang="ru-RU" sz="2800" cap="none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Начального</a:t>
            </a:r>
            <a:r>
              <a:rPr lang="ru-RU" sz="2800" cap="none" dirty="0"/>
              <a:t> Общего Образования (</a:t>
            </a:r>
            <a:r>
              <a:rPr lang="ru-RU" sz="2800" dirty="0" err="1"/>
              <a:t>Аооп</a:t>
            </a:r>
            <a:r>
              <a:rPr lang="ru-RU" sz="2800" dirty="0"/>
              <a:t> </a:t>
            </a:r>
            <a:r>
              <a:rPr lang="ru-RU" sz="28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</a:t>
            </a:r>
            <a:r>
              <a:rPr lang="ru-RU" sz="2800" dirty="0"/>
              <a:t>ОО) </a:t>
            </a:r>
            <a:r>
              <a:rPr lang="ru-RU" sz="2800" cap="none" dirty="0"/>
              <a:t> </a:t>
            </a:r>
            <a:br>
              <a:rPr lang="ru-RU" sz="2800" cap="none" dirty="0"/>
            </a:br>
            <a:r>
              <a:rPr lang="ru-RU" sz="2800" dirty="0"/>
              <a:t>а</a:t>
            </a:r>
            <a:r>
              <a:rPr lang="ru-RU" sz="2800" cap="none" dirty="0"/>
              <a:t>даптированная </a:t>
            </a:r>
            <a:r>
              <a:rPr lang="ru-RU" sz="2800" dirty="0"/>
              <a:t> О</a:t>
            </a:r>
            <a:r>
              <a:rPr lang="ru-RU" sz="2800" cap="none" dirty="0"/>
              <a:t>сновная</a:t>
            </a:r>
            <a:r>
              <a:rPr lang="ru-RU" sz="2800" dirty="0"/>
              <a:t> о</a:t>
            </a:r>
            <a:r>
              <a:rPr lang="ru-RU" sz="2800" cap="none" dirty="0"/>
              <a:t>бразовательная</a:t>
            </a:r>
            <a:r>
              <a:rPr lang="ru-RU" sz="2800" dirty="0"/>
              <a:t> п</a:t>
            </a:r>
            <a:r>
              <a:rPr lang="ru-RU" sz="2800" cap="none" dirty="0"/>
              <a:t>рограмма </a:t>
            </a:r>
            <a:br>
              <a:rPr lang="ru-RU" sz="2800" cap="none" dirty="0"/>
            </a:br>
            <a:r>
              <a:rPr lang="ru-RU" sz="2800" cap="none" dirty="0">
                <a:solidFill>
                  <a:srgbClr val="FF0000"/>
                </a:solidFill>
              </a:rPr>
              <a:t>Основного</a:t>
            </a:r>
            <a:r>
              <a:rPr lang="ru-RU" sz="2800" cap="none" dirty="0"/>
              <a:t> Общего Образования (</a:t>
            </a:r>
            <a:r>
              <a:rPr lang="ru-RU" sz="2800" dirty="0">
                <a:solidFill>
                  <a:srgbClr val="C00000"/>
                </a:solidFill>
              </a:rPr>
              <a:t>А</a:t>
            </a:r>
            <a:r>
              <a:rPr lang="ru-RU" sz="2800" dirty="0"/>
              <a:t>ООП </a:t>
            </a:r>
            <a:r>
              <a:rPr lang="ru-RU" sz="2800" dirty="0">
                <a:solidFill>
                  <a:srgbClr val="FF0000"/>
                </a:solidFill>
              </a:rPr>
              <a:t>О</a:t>
            </a:r>
            <a:r>
              <a:rPr lang="ru-RU" sz="2800" dirty="0"/>
              <a:t>ОО)</a:t>
            </a:r>
            <a:r>
              <a:rPr lang="ru-RU" sz="2800" cap="none" dirty="0"/>
              <a:t> </a:t>
            </a:r>
            <a:r>
              <a:rPr lang="ru-RU" sz="2800" cap="none" dirty="0">
                <a:solidFill>
                  <a:srgbClr val="C00000"/>
                </a:solidFill>
              </a:rPr>
              <a:t>для детей с ТНР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0899BC8B-71F9-6048-BAEB-B81EBAF1A9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43" y="1639614"/>
            <a:ext cx="11595370" cy="4527722"/>
          </a:xfrm>
        </p:spPr>
        <p:txBody>
          <a:bodyPr>
            <a:normAutofit fontScale="92500" lnSpcReduction="10000"/>
          </a:bodyPr>
          <a:lstStyle/>
          <a:p>
            <a:pPr marL="857250" lvl="0" indent="-857250">
              <a:buFont typeface="Arial" panose="020B0604020202020204" pitchFamily="34" charset="0"/>
              <a:buChar char="•"/>
            </a:pPr>
            <a:r>
              <a:rPr lang="ru-RU" sz="2600" u="sng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Приказ</a:t>
            </a:r>
            <a:r>
              <a:rPr lang="ru-RU" sz="2600" dirty="0">
                <a:solidFill>
                  <a:schemeClr val="tx1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Министерства образования и науки РФ от 19 декабря 2014 г. N 1598 "Об утверждении федерального государственного образовательного стандарта начального общего образования обучающихся с ограниченными возможностями здоровья"</a:t>
            </a:r>
            <a:endParaRPr lang="ru-RU" sz="2600" dirty="0">
              <a:solidFill>
                <a:schemeClr val="tx1"/>
              </a:solidFill>
            </a:endParaRPr>
          </a:p>
          <a:p>
            <a:pPr marL="857250" lvl="0" indent="-857250">
              <a:buFont typeface="Arial" panose="020B0604020202020204" pitchFamily="34" charset="0"/>
              <a:buChar char="•"/>
            </a:pPr>
            <a:r>
              <a:rPr lang="ru-RU" sz="2600" dirty="0">
                <a:solidFill>
                  <a:schemeClr val="tx1"/>
                </a:solidFill>
              </a:rPr>
              <a:t>Приложение </a:t>
            </a:r>
            <a:r>
              <a:rPr lang="ru-RU" sz="2600" dirty="0" err="1">
                <a:solidFill>
                  <a:schemeClr val="tx1"/>
                </a:solidFill>
              </a:rPr>
              <a:t>N</a:t>
            </a:r>
            <a:r>
              <a:rPr lang="ru-RU" sz="2600" dirty="0">
                <a:solidFill>
                  <a:schemeClr val="tx1"/>
                </a:solidFill>
              </a:rPr>
              <a:t> 5. Требования к АООП НОО для обучающихся с тяжелыми нарушениями речи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ru-RU" sz="2600" dirty="0"/>
              <a:t>Примерная </a:t>
            </a:r>
            <a:r>
              <a:rPr lang="ru-RU" sz="2600" dirty="0" err="1"/>
              <a:t>Аооп</a:t>
            </a:r>
            <a:r>
              <a:rPr lang="ru-RU" sz="2600" dirty="0"/>
              <a:t> </a:t>
            </a:r>
            <a:r>
              <a:rPr lang="ru-RU" sz="2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Н</a:t>
            </a:r>
            <a:r>
              <a:rPr lang="ru-RU" sz="2600" dirty="0"/>
              <a:t>ОО - Федеральный ГОСРЕЕСТР ПРОТОКОЛ ОТ 22 ДЕКАБРЯ 2015 Г № 4/15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r>
              <a:rPr lang="ru-RU" sz="2600" dirty="0"/>
              <a:t>Примерная </a:t>
            </a:r>
            <a:r>
              <a:rPr lang="ru-RU" sz="2600" dirty="0" err="1"/>
              <a:t>Аооп</a:t>
            </a:r>
            <a:r>
              <a:rPr lang="ru-RU" sz="2600" dirty="0"/>
              <a:t> </a:t>
            </a:r>
            <a:r>
              <a:rPr lang="ru-RU" sz="2600" dirty="0" err="1">
                <a:solidFill>
                  <a:srgbClr val="FF0000"/>
                </a:solidFill>
              </a:rPr>
              <a:t>о</a:t>
            </a:r>
            <a:r>
              <a:rPr lang="ru-RU" sz="2600" dirty="0" err="1"/>
              <a:t>ОО</a:t>
            </a:r>
            <a:r>
              <a:rPr lang="ru-RU" sz="2600" dirty="0"/>
              <a:t> - Федеральный ГОСРЕЕСТЕР протокол от 18 марта 2022 г. № 1/22</a:t>
            </a:r>
          </a:p>
          <a:p>
            <a:pPr marL="857250" indent="-857250">
              <a:buFont typeface="Arial" panose="020B0604020202020204" pitchFamily="34" charset="0"/>
              <a:buChar char="•"/>
            </a:pPr>
            <a:endParaRPr lang="ru-RU" sz="2800" dirty="0"/>
          </a:p>
          <a:p>
            <a:pPr marL="857250" indent="-857250">
              <a:buFont typeface="Arial" panose="020B0604020202020204" pitchFamily="34" charset="0"/>
              <a:buChar char="•"/>
            </a:pPr>
            <a:endParaRPr lang="ru-RU" sz="28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6662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8F13A2-49D3-CA48-832E-40200AD7B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110360"/>
            <a:ext cx="11477296" cy="835571"/>
          </a:xfrm>
        </p:spPr>
        <p:txBody>
          <a:bodyPr/>
          <a:lstStyle/>
          <a:p>
            <a:pPr algn="ctr"/>
            <a:r>
              <a:rPr lang="ru-RU" dirty="0"/>
              <a:t>АООП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</a:t>
            </a:r>
            <a:r>
              <a:rPr lang="ru-RU" dirty="0"/>
              <a:t>ОО; АООП 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ОО Вариант 5.1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A8A82C9-4A0B-3947-9C55-F9D77BE655D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48862" y="1111907"/>
            <a:ext cx="10394707" cy="450061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предназначается для обучающихся с </a:t>
            </a:r>
          </a:p>
          <a:p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ФФНР </a:t>
            </a:r>
            <a:r>
              <a:rPr lang="ru-RU" sz="2800" dirty="0"/>
              <a:t>- фонетико-фонематическим недоразвитием речи </a:t>
            </a:r>
          </a:p>
          <a:p>
            <a:r>
              <a:rPr lang="ru-RU" sz="2800" dirty="0"/>
              <a:t>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ФНР</a:t>
            </a:r>
            <a:r>
              <a:rPr lang="ru-RU" sz="2800" dirty="0"/>
              <a:t> - фонетическим недоразвитием речи: </a:t>
            </a:r>
            <a:r>
              <a:rPr lang="ru-RU" sz="2800" dirty="0" err="1"/>
              <a:t>дислалия</a:t>
            </a:r>
            <a:r>
              <a:rPr lang="ru-RU" sz="2800" dirty="0"/>
              <a:t>, лёгкая степень выраженности дизартрии, заикания; </a:t>
            </a:r>
            <a:r>
              <a:rPr lang="ru-RU" sz="2800" dirty="0" err="1"/>
              <a:t>ринолалии</a:t>
            </a:r>
            <a:endParaRPr lang="ru-RU" sz="2800" dirty="0"/>
          </a:p>
          <a:p>
            <a:r>
              <a:rPr lang="ru-RU" sz="2800" dirty="0"/>
              <a:t>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ОНР</a:t>
            </a:r>
            <a:r>
              <a:rPr lang="ru-RU" sz="2800" dirty="0"/>
              <a:t> - общим недоразвитием речи III-IV уровней речевого развития различного генеза, у которых имеются нарушения всех компонентов языка, </a:t>
            </a:r>
          </a:p>
          <a:p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нарушениями чтения и письма</a:t>
            </a:r>
          </a:p>
        </p:txBody>
      </p:sp>
    </p:spTree>
    <p:extLst>
      <p:ext uri="{BB962C8B-B14F-4D97-AF65-F5344CB8AC3E}">
        <p14:creationId xmlns:p14="http://schemas.microsoft.com/office/powerpoint/2010/main" val="32758425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BB69750-2700-B048-86AE-7D5C2C00D3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110360"/>
            <a:ext cx="11012214" cy="70944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АООП </a:t>
            </a:r>
            <a:r>
              <a:rPr lang="ru-RU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Н</a:t>
            </a:r>
            <a:r>
              <a:rPr lang="ru-RU" dirty="0"/>
              <a:t>ОО; АООП </a:t>
            </a:r>
            <a:r>
              <a:rPr lang="ru-RU" dirty="0">
                <a:solidFill>
                  <a:srgbClr val="FF0000"/>
                </a:solidFill>
              </a:rPr>
              <a:t>О</a:t>
            </a:r>
            <a:r>
              <a:rPr lang="ru-RU" dirty="0"/>
              <a:t>ОО Вариант 5.2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24CA6A5-37F4-5043-8B9C-B6146BAAECC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157656" y="819808"/>
            <a:ext cx="11540358" cy="480848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предназначается обучающимся с ТНР, для преодоления речевых</a:t>
            </a:r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расстройств которых,  требуются особые педагогические условия, специальное систематическое целенаправленное коррекционное воздействие. </a:t>
            </a:r>
          </a:p>
          <a:p>
            <a:r>
              <a:rPr lang="ru-RU" sz="2800" dirty="0"/>
              <a:t>Это дети с </a:t>
            </a:r>
            <a:r>
              <a:rPr lang="ru-RU" sz="2800" dirty="0" err="1"/>
              <a:t>онр</a:t>
            </a:r>
            <a:r>
              <a:rPr lang="ru-RU" sz="2800" dirty="0"/>
              <a:t>, находящиеся на II и III уровнях речевого развития</a:t>
            </a:r>
            <a:endParaRPr lang="en-US" sz="2800" dirty="0"/>
          </a:p>
          <a:p>
            <a:pPr marL="0" indent="0">
              <a:buNone/>
            </a:pPr>
            <a:r>
              <a:rPr lang="en-US" sz="2800" dirty="0"/>
              <a:t>    </a:t>
            </a:r>
            <a:r>
              <a:rPr lang="ru-RU" sz="2800" dirty="0"/>
              <a:t> (по Р.Е. Левиной), при алалии, афазии, дизартрии, </a:t>
            </a:r>
            <a:r>
              <a:rPr lang="ru-RU" sz="2800" dirty="0" err="1"/>
              <a:t>ринолалии</a:t>
            </a:r>
            <a:r>
              <a:rPr lang="ru-RU" sz="2800" dirty="0"/>
              <a:t>, заикании; </a:t>
            </a:r>
          </a:p>
          <a:p>
            <a:r>
              <a:rPr lang="ru-RU" sz="2800" dirty="0"/>
              <a:t>Дети, имеющие нарушения чтения и письма; </a:t>
            </a:r>
          </a:p>
          <a:p>
            <a:r>
              <a:rPr lang="ru-RU" sz="2800" dirty="0"/>
              <a:t> дети при тяжёлой степени выраженности заикания, не имеющие общего недоразвития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15204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мероприятие</Template>
  <TotalTime>2105</TotalTime>
  <Words>773</Words>
  <Application>Microsoft Macintosh PowerPoint</Application>
  <PresentationFormat>Широкоэкранный</PresentationFormat>
  <Paragraphs>101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Impact</vt:lpstr>
      <vt:lpstr>Главное мероприятие</vt:lpstr>
      <vt:lpstr>Что такое тнр? Аооп ноо?  аооп ооо?</vt:lpstr>
      <vt:lpstr>СППс Гбоу школы №113 </vt:lpstr>
      <vt:lpstr>Тнр - тяжёлые нарушения речи</vt:lpstr>
      <vt:lpstr>Классификации речевых нарушений</vt:lpstr>
      <vt:lpstr>ПСИХОЛОГО - ПЕДАГОГИЧЕСКАЯ КЛАССИФИКАЦИЯ НАРУШЕНИЙ РЕЧИ ПО  Р.Е. ЛЕВИНОЙ</vt:lpstr>
      <vt:lpstr>КЛИНИКО-ПЕДАГОГИЧЕСКАЯ КЛАССИФИКАЦИЯ  НАРУШЕНИЙ РЕЧИ</vt:lpstr>
      <vt:lpstr>адаптированная  Основная образовательная программа  Начального Общего Образования (Аооп НОО)   адаптированная  Основная образовательная программа  Основного Общего Образования (АООП ООО) для детей с ТНР</vt:lpstr>
      <vt:lpstr>АООП НОО; АООП ООО Вариант 5.1</vt:lpstr>
      <vt:lpstr>АООП НОО; АООП ООО Вариант 5.2</vt:lpstr>
      <vt:lpstr>Сроки освоения АООП Начальное общее образование</vt:lpstr>
      <vt:lpstr>Сроки освоения АООП основное общее образование</vt:lpstr>
      <vt:lpstr>Обязательными условиями реализации АООП НОО для обучающихся с ТНР</vt:lpstr>
      <vt:lpstr>Обязательными условиями реализации АООП ООО для обучающихся с ТНР</vt:lpstr>
      <vt:lpstr>С уважением !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ПСИХОЛОГО-ПЕДАГОГИЧЕСКАЯ КЛАССИФИКАЦИЯ НАРУШЕНИЙ РЕЧИ ПО ЛЕВИНОЙ</dc:title>
  <dc:creator>Пользователь Microsoft Office</dc:creator>
  <cp:lastModifiedBy>Пользователь Microsoft Office</cp:lastModifiedBy>
  <cp:revision>53</cp:revision>
  <dcterms:created xsi:type="dcterms:W3CDTF">2023-01-08T23:57:48Z</dcterms:created>
  <dcterms:modified xsi:type="dcterms:W3CDTF">2023-01-30T09:06:47Z</dcterms:modified>
</cp:coreProperties>
</file>