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74" r:id="rId18"/>
    <p:sldId id="284" r:id="rId19"/>
    <p:sldId id="275" r:id="rId20"/>
    <p:sldId id="277" r:id="rId21"/>
    <p:sldId id="276" r:id="rId22"/>
    <p:sldId id="279" r:id="rId23"/>
    <p:sldId id="280" r:id="rId24"/>
    <p:sldId id="281" r:id="rId25"/>
    <p:sldId id="282" r:id="rId26"/>
    <p:sldId id="283" r:id="rId27"/>
    <p:sldId id="257" r:id="rId28"/>
  </p:sldIdLst>
  <p:sldSz cx="9144000" cy="5143500" type="screen16x9"/>
  <p:notesSz cx="6858000" cy="9144000"/>
  <p:custDataLst>
    <p:tags r:id="rId2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slide" Target="slides/slide25.xml" /><Relationship Id="rId28" Type="http://schemas.openxmlformats.org/officeDocument/2006/relationships/slide" Target="slides/slide26.xml" /><Relationship Id="rId29" Type="http://schemas.openxmlformats.org/officeDocument/2006/relationships/tags" Target="tags/tag68.xml" /><Relationship Id="rId3" Type="http://schemas.openxmlformats.org/officeDocument/2006/relationships/slide" Target="slides/slide1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>
              <a:defRPr/>
            </a:pPr>
            <a:fld id="{4FE97C37-1D01-4FEA-AEB1-C5F9C0ED40C0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>
              <a:defRPr/>
            </a:pPr>
            <a:fld id="{C04F2030-9294-4F87-99A3-1E9A412D0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defPPr/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/>
          </a:lstStyle>
          <a:p>
            <a:pPr/>
            <a:fld id="{4C6F54A2-E575-4BD7-B3EB-54392EBE36D1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Relationship Id="rId3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4.jpeg" /><Relationship Id="rId2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bg>
      <p:bgPr>
        <a:blipFill dpi="0" rotWithShape="1">
          <a:blip r:embed="rId2">
            <a:alphaModFix amt="93000"/>
            <a:lum/>
          </a:blip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image002.jpg"/>
          <p:cNvPicPr>
            <a:picLocks noChangeAspect="1"/>
          </p:cNvPicPr>
          <p:nvPr userDrawn="1"/>
        </p:nvPicPr>
        <p:blipFill>
          <a:blip r:embed="rId1">
            <a:lum contrast="-20000"/>
          </a:blip>
          <a:stretch>
            <a:fillRect/>
          </a:stretch>
        </p:blipFill>
        <p:spPr>
          <a:xfrm>
            <a:off x="142844" y="3429006"/>
            <a:ext cx="1523993" cy="15716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artDeco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>
            <a:normAutofit/>
          </a:bodyPr>
          <a:lstStyle>
            <a:lvl1pPr>
              <a:defRPr sz="5400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43824DB7-F970-40F4-A840-5715BABFE1CC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5185D8BC-0B47-4BFD-9479-3E11DBA34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7" descr="01-vikihelp_09.jpg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-142875" y="3786188"/>
            <a:ext cx="1619250" cy="1214437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fld id="{BDFC0B33-4585-4CB3-A26A-5803E6CC8A27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5FF88E5B-2BE3-4722-BDBD-ABE76CCC5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emblem_inc.jpg"/>
          <p:cNvPicPr>
            <a:picLocks noChangeAspect="1"/>
          </p:cNvPicPr>
          <p:nvPr userDrawn="1"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142844" y="3929072"/>
            <a:ext cx="980649" cy="107157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defPPr/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 </a:t>
            </a:r>
            <a:fld id="{93F31398-3FD0-4CE4-9AF7-666879ABCDB3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95E3F156-DDAA-4A65-BC93-BBDA912A8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70A5A7B5-5184-4621-BFE5-9B091F1FC6D1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  <a:lvl1pPr>
              <a:defRPr/>
            </a:lvl1pPr>
          </a:lstStyle>
          <a:p>
            <a:pPr>
              <a:defRPr/>
            </a:pPr>
            <a:fld id="{FA5147A3-F349-4EE7-9D4E-2B71C5E00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image" Target="../media/image5.jpeg" /><Relationship Id="rId6" Type="http://schemas.openxmlformats.org/officeDocument/2006/relationships/image" Target="../media/image6.jpeg" /><Relationship Id="rId7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6">
            <a:alphaModFix amt="80000"/>
            <a:lum/>
          </a:blip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Рисунок 8" descr="Emblema-Odarennyie-deti-budushhee-Rossii.jpg"/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24" y="142858"/>
            <a:ext cx="1024128" cy="113995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/>
          </a:lstStyle>
          <a:p>
            <a:pPr lvl="0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Е.А.  30.06.12г.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E41C27-0396-4F2D-98F3-BC3B250C1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031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/>
          </a:lstStyle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4" r:id="rId3"/>
    <p:sldLayoutId id="2147483787" r:id="rId4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C00000"/>
          </a:solidFill>
          <a:latin typeface="Monotype Corsiva" pitchFamily="66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00000"/>
          </a:solidFill>
          <a:latin typeface="Monotype Corsiva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7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9.xml" /><Relationship Id="rId3" Type="http://schemas.openxmlformats.org/officeDocument/2006/relationships/tags" Target="../tags/tag20.xml" /><Relationship Id="rId4" Type="http://schemas.openxmlformats.org/officeDocument/2006/relationships/image" Target="../media/image12.jpeg" /><Relationship Id="rId5" Type="http://schemas.openxmlformats.org/officeDocument/2006/relationships/tags" Target="../tags/tag21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22.xml" /><Relationship Id="rId3" Type="http://schemas.openxmlformats.org/officeDocument/2006/relationships/tags" Target="../tags/tag23.xml" /><Relationship Id="rId4" Type="http://schemas.openxmlformats.org/officeDocument/2006/relationships/image" Target="../media/image13.jpeg" /><Relationship Id="rId5" Type="http://schemas.openxmlformats.org/officeDocument/2006/relationships/tags" Target="../tags/tag24.xml" /><Relationship Id="rId6" Type="http://schemas.openxmlformats.org/officeDocument/2006/relationships/video" Target="file:///C:\Users\&#1055;&#1086;&#1083;&#1100;&#1079;&#1086;&#1074;&#1072;&#1090;&#1077;&#1083;&#1100;\Videos\&#1055;&#1091;&#1090;&#1080;&#1085;%20&#1089;&#1095;&#1080;&#1090;&#1072;&#1077;&#1090;%20&#1076;&#1077;&#1090;&#1077;&#1081;%20&#1089;%20&#1072;&#1091;&#1090;&#1080;&#1079;&#1084;&#1086;&#1084;%20&#1090;&#1072;&#1083;&#1072;&#1085;&#1090;&#1083;&#1080;&#1074;&#1099;&#1084;&#1080;.mp4" TargetMode="Ex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25.xml" /><Relationship Id="rId3" Type="http://schemas.openxmlformats.org/officeDocument/2006/relationships/tags" Target="../tags/tag26.xml" /><Relationship Id="rId4" Type="http://schemas.openxmlformats.org/officeDocument/2006/relationships/tags" Target="../tags/tag27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28.xml" /><Relationship Id="rId3" Type="http://schemas.openxmlformats.org/officeDocument/2006/relationships/tags" Target="../tags/tag29.xml" /><Relationship Id="rId4" Type="http://schemas.openxmlformats.org/officeDocument/2006/relationships/image" Target="../media/image14.jpeg" /><Relationship Id="rId5" Type="http://schemas.openxmlformats.org/officeDocument/2006/relationships/tags" Target="../tags/tag30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31.xml" /><Relationship Id="rId3" Type="http://schemas.openxmlformats.org/officeDocument/2006/relationships/tags" Target="../tags/tag32.xml" /><Relationship Id="rId4" Type="http://schemas.openxmlformats.org/officeDocument/2006/relationships/image" Target="../media/image12.jpeg" /><Relationship Id="rId5" Type="http://schemas.openxmlformats.org/officeDocument/2006/relationships/tags" Target="../tags/tag33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34.xml" /><Relationship Id="rId3" Type="http://schemas.openxmlformats.org/officeDocument/2006/relationships/tags" Target="../tags/tag35.xml" /><Relationship Id="rId4" Type="http://schemas.openxmlformats.org/officeDocument/2006/relationships/tags" Target="../tags/tag36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37.xml" /><Relationship Id="rId3" Type="http://schemas.openxmlformats.org/officeDocument/2006/relationships/tags" Target="../tags/tag38.xml" /><Relationship Id="rId4" Type="http://schemas.openxmlformats.org/officeDocument/2006/relationships/image" Target="../media/image15.jpeg" /><Relationship Id="rId5" Type="http://schemas.openxmlformats.org/officeDocument/2006/relationships/tags" Target="../tags/tag39.xml" /><Relationship Id="rId6" Type="http://schemas.openxmlformats.org/officeDocument/2006/relationships/video" Target="file:///C:\Users\&#1055;&#1086;&#1083;&#1100;&#1079;&#1086;&#1074;&#1072;&#1090;&#1077;&#1083;&#1100;\Videos\&#1056;&#1040;&#1041;&#1054;&#1058;&#1040;%20%20&#1057;%20&#1044;&#1045;&#1058;&#1068;&#1052;&#1048;%20&#1057;%20&#1054;&#1042;&#1047;.mp4" TargetMode="External" /><Relationship Id="rId7" Type="http://schemas.openxmlformats.org/officeDocument/2006/relationships/tags" Target="../tags/tag40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41.xml" /><Relationship Id="rId3" Type="http://schemas.openxmlformats.org/officeDocument/2006/relationships/image" Target="../media/image16.jpeg" /><Relationship Id="rId4" Type="http://schemas.openxmlformats.org/officeDocument/2006/relationships/tags" Target="../tags/tag42.xml" /><Relationship Id="rId5" Type="http://schemas.openxmlformats.org/officeDocument/2006/relationships/video" Target="file:///C:\Users\&#1055;&#1086;&#1083;&#1100;&#1079;&#1086;&#1074;&#1072;&#1090;&#1077;&#1083;&#1100;\Videos\videoplayback.mp4" TargetMode="Externa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43.xml" /><Relationship Id="rId3" Type="http://schemas.openxmlformats.org/officeDocument/2006/relationships/tags" Target="../tags/tag44.xml" /><Relationship Id="rId4" Type="http://schemas.openxmlformats.org/officeDocument/2006/relationships/image" Target="../media/image17.jpeg" /><Relationship Id="rId5" Type="http://schemas.openxmlformats.org/officeDocument/2006/relationships/tags" Target="../tags/tag45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46.xml" /><Relationship Id="rId3" Type="http://schemas.openxmlformats.org/officeDocument/2006/relationships/tags" Target="../tags/tag47.xml" /><Relationship Id="rId4" Type="http://schemas.openxmlformats.org/officeDocument/2006/relationships/image" Target="../media/image18.jpeg" /><Relationship Id="rId5" Type="http://schemas.openxmlformats.org/officeDocument/2006/relationships/tags" Target="../tags/tag48.xml" /><Relationship Id="rId6" Type="http://schemas.openxmlformats.org/officeDocument/2006/relationships/video" Target="file:///C:\Users\&#1055;&#1086;&#1083;&#1100;&#1079;&#1086;&#1074;&#1072;&#1090;&#1077;&#1083;&#1100;\Videos\&#1057;&#1045;&#1056;&#1043;&#1045;&#1049;%20&#1041;&#1045;&#1051;&#1054;&#1043;&#1054;&#1051;&#1054;&#1042;&#1062;&#1045;&#1042;-%20&#1071;%20&#1047;&#1040;%20&#1048;&#1053;&#1050;&#1051;&#1070;&#1047;&#1048;&#1042;&#1053;&#1054;&#1045;%20&#1054;&#1041;&#1056;&#1040;&#1047;&#1054;&#1042;&#1040;&#1053;&#1048;&#1045;.mp4" TargetMode="Externa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Relationship Id="rId3" Type="http://schemas.openxmlformats.org/officeDocument/2006/relationships/video" Target="file:///C:\Users\&#1055;&#1086;&#1083;&#1100;&#1079;&#1086;&#1074;&#1072;&#1090;&#1077;&#1083;&#1100;\Videos\&#1052;&#1080;&#1090;&#1086;&#1079;,%20&#1076;&#1077;&#1083;&#1077;&#1085;&#1080;&#1077;%20&#1082;&#1083;&#1077;&#1090;&#1082;&#1080;%20&#1087;&#1086;&#1076;%20&#1084;&#1080;&#1082;&#1088;&#1086;&#1089;&#1082;&#1086;&#1087;&#1086;&#1084;%20(real%20time%20mitosis).mp4" TargetMode="Externa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49.xml" /><Relationship Id="rId3" Type="http://schemas.openxmlformats.org/officeDocument/2006/relationships/tags" Target="../tags/tag50.xml" /><Relationship Id="rId4" Type="http://schemas.openxmlformats.org/officeDocument/2006/relationships/image" Target="../media/image12.jpeg" /><Relationship Id="rId5" Type="http://schemas.openxmlformats.org/officeDocument/2006/relationships/tags" Target="../tags/tag51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52.xml" /><Relationship Id="rId3" Type="http://schemas.openxmlformats.org/officeDocument/2006/relationships/tags" Target="../tags/tag53.xml" /><Relationship Id="rId4" Type="http://schemas.openxmlformats.org/officeDocument/2006/relationships/tags" Target="../tags/tag54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55.xml" /><Relationship Id="rId3" Type="http://schemas.openxmlformats.org/officeDocument/2006/relationships/tags" Target="../tags/tag56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57.xml" /><Relationship Id="rId3" Type="http://schemas.openxmlformats.org/officeDocument/2006/relationships/image" Target="../media/image19.jpeg" /><Relationship Id="rId4" Type="http://schemas.openxmlformats.org/officeDocument/2006/relationships/tags" Target="../tags/tag58.xml" /><Relationship Id="rId5" Type="http://schemas.openxmlformats.org/officeDocument/2006/relationships/image" Target="../media/image20.jpeg" /><Relationship Id="rId6" Type="http://schemas.openxmlformats.org/officeDocument/2006/relationships/tags" Target="../tags/tag59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60.xml" /><Relationship Id="rId3" Type="http://schemas.openxmlformats.org/officeDocument/2006/relationships/tags" Target="../tags/tag61.xml" /><Relationship Id="rId4" Type="http://schemas.openxmlformats.org/officeDocument/2006/relationships/image" Target="../media/image21.jpeg" /><Relationship Id="rId5" Type="http://schemas.openxmlformats.org/officeDocument/2006/relationships/tags" Target="../tags/tag62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3.xml" /><Relationship Id="rId3" Type="http://schemas.openxmlformats.org/officeDocument/2006/relationships/tags" Target="../tags/tag64.xml" /><Relationship Id="rId4" Type="http://schemas.openxmlformats.org/officeDocument/2006/relationships/tags" Target="../tags/tag65.xm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66.xml" /><Relationship Id="rId3" Type="http://schemas.openxmlformats.org/officeDocument/2006/relationships/tags" Target="../tags/tag6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.xml" /><Relationship Id="rId3" Type="http://schemas.openxmlformats.org/officeDocument/2006/relationships/tags" Target="../tags/tag2.xml" /><Relationship Id="rId4" Type="http://schemas.openxmlformats.org/officeDocument/2006/relationships/image" Target="../media/image9.jpeg" /><Relationship Id="rId5" Type="http://schemas.openxmlformats.org/officeDocument/2006/relationships/tags" Target="../tags/tag3.xml" /><Relationship Id="rId6" Type="http://schemas.openxmlformats.org/officeDocument/2006/relationships/video" Target="file:///C:\Users\&#1055;&#1086;&#1083;&#1100;&#1079;&#1086;&#1074;&#1072;&#1090;&#1077;&#1083;&#1100;\Videos\&#1059;%20&#1084;&#1077;&#1085;&#1103;%20&#1088;&#1086;&#1076;&#1080;&#1083;&#1089;&#1103;%20&#1088;&#1077;&#1073;&#1077;&#1085;&#1086;&#1082;%20&#1089;%20&#1089;&#1080;&#1085;&#1076;&#1088;&#1086;&#1084;&#1086;&#1084;%20&#1044;&#1072;&#1091;&#1085;&#1072;.mp4" TargetMode="Externa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4.xml" /><Relationship Id="rId3" Type="http://schemas.openxmlformats.org/officeDocument/2006/relationships/tags" Target="../tags/tag5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6.xml" /><Relationship Id="rId3" Type="http://schemas.openxmlformats.org/officeDocument/2006/relationships/tags" Target="../tags/tag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image" Target="../media/image10.jpeg" /><Relationship Id="rId5" Type="http://schemas.openxmlformats.org/officeDocument/2006/relationships/tags" Target="../tags/tag10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1.xml" /><Relationship Id="rId3" Type="http://schemas.openxmlformats.org/officeDocument/2006/relationships/tags" Target="../tags/tag12.xml" /><Relationship Id="rId4" Type="http://schemas.openxmlformats.org/officeDocument/2006/relationships/image" Target="../media/image11.jpeg" /><Relationship Id="rId5" Type="http://schemas.openxmlformats.org/officeDocument/2006/relationships/tags" Target="../tags/tag1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4.xml" /><Relationship Id="rId3" Type="http://schemas.openxmlformats.org/officeDocument/2006/relationships/tags" Target="../tags/tag15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6.xml" /><Relationship Id="rId3" Type="http://schemas.openxmlformats.org/officeDocument/2006/relationships/tags" Target="../tags/tag17.xml" /><Relationship Id="rId4" Type="http://schemas.openxmlformats.org/officeDocument/2006/relationships/image" Target="../media/image12.jpeg" /><Relationship Id="rId5" Type="http://schemas.openxmlformats.org/officeDocument/2006/relationships/tags" Target="../tags/tag18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38"/>
            <a:ext cx="7772400" cy="2057400"/>
          </a:xfrm>
        </p:spPr>
        <p:txBody>
          <a:bodyPr>
            <a:normAutofit fontScale="90000"/>
          </a:bodyPr>
          <a:lstStyle>
            <a:defPPr/>
          </a:lstStyle>
          <a:p>
            <a:pPr eaLnBrk="1" hangingPunct="1">
              <a:defRPr/>
            </a:pPr>
            <a:r>
              <a:rPr lang="ru-RU" sz="4400" b="1" smtClean="0"/>
              <a:t>Дискуссионная игра </a:t>
            </a:r>
            <a:br>
              <a:rPr lang="ru-RU" sz="4400" b="1" smtClean="0"/>
            </a:br>
            <a:r>
              <a:rPr lang="ru-RU" sz="4400" b="1" smtClean="0"/>
              <a:t>Ток-шоу «инклюзивное образование в ДОУ»</a:t>
            </a:r>
            <a:br>
              <a:rPr lang="ru-RU" sz="4400" smtClean="0"/>
            </a:br>
            <a:r>
              <a:rPr lang="ru-RU" sz="4400" b="1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defPPr/>
          </a:lstStyle>
          <a:p>
            <a:pPr eaLnBrk="1" fontAlgn="auto" hangingPunct="1">
              <a:spcAft>
                <a:spcPct val="0"/>
              </a:spcAft>
              <a:defRPr/>
            </a:pPr>
            <a:endParaRPr lang="ru-RU" sz="2000" smtClean="0">
              <a:solidFill>
                <a:schemeClr val="accent6">
                  <a:lumMod val="50000"/>
                </a:schemeClr>
              </a:solidFill>
            </a:endParaRPr>
          </a:p>
          <a:p>
            <a:pPr eaLnBrk="1" fontAlgn="auto" hangingPunct="1">
              <a:spcAft>
                <a:spcPct val="0"/>
              </a:spcAft>
              <a:defRPr/>
            </a:pPr>
            <a:endParaRPr lang="ru-RU" sz="2000" b="1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3316" name="Picture 4" descr="D:\эссе видео я педагог\ИО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86313" y="2500313"/>
            <a:ext cx="3736975" cy="23050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r>
              <a:rPr lang="ru-RU" smtClean="0"/>
              <a:t>2 вопрос  </a:t>
            </a:r>
            <a:r>
              <a:rPr lang="ru-RU" b="1" smtClean="0"/>
              <a:t>Почему ребенок становится проблемой?(</a:t>
            </a:r>
            <a:r>
              <a:rPr lang="ru-RU" smtClean="0"/>
              <a:t> для государства, для педагога и для родителей)</a:t>
            </a:r>
            <a:br>
              <a:rPr lang="ru-RU" smtClean="0"/>
            </a:br>
            <a:endParaRPr lang="ru-RU" smtClean="0"/>
          </a:p>
        </p:txBody>
      </p:sp>
      <p:pic>
        <p:nvPicPr>
          <p:cNvPr id="22531" name="Picture 2" descr="D:\эссе видео я педагог\92584959 (1)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3143250" y="2571750"/>
            <a:ext cx="2852738" cy="21399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Видео №3</a:t>
            </a:r>
          </a:p>
        </p:txBody>
      </p:sp>
      <p:pic>
        <p:nvPicPr>
          <p:cNvPr id="4" name="Путин считает детей с аутизмом талантливыми.mp4">
            <a:hlinkClick action="ppaction://media"/>
          </p:cNvPr>
          <p:cNvPicPr>
            <a:picLocks noGrp="1" noRot="1" noChangeAspect="1"/>
          </p:cNvPicPr>
          <p:nvPr>
            <p:ph idx="1"/>
            <a:videoFile r:link="rId6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357313" y="928688"/>
            <a:ext cx="6786562" cy="40005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7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4578" name="Заголовок 2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br>
              <a:rPr lang="ru-RU" b="1" smtClean="0"/>
            </a:br>
            <a:r>
              <a:rPr lang="ru-RU" b="1" smtClean="0"/>
              <a:t>Почему ребенок становится проблемой?</a:t>
            </a:r>
            <a:br>
              <a:rPr lang="ru-RU" smtClean="0"/>
            </a:br>
            <a:endParaRPr lang="ru-RU" smtClean="0"/>
          </a:p>
        </p:txBody>
      </p:sp>
      <p:sp>
        <p:nvSpPr>
          <p:cNvPr id="24579" name="Содержимое 3"/>
          <p:cNvSpPr>
            <a:spLocks noGrp="1"/>
          </p:cNvSpPr>
          <p:nvPr>
            <p:ph idx="1"/>
            <p:custDataLst>
              <p:tags r:id="rId4"/>
            </p:custDataLst>
          </p:nvPr>
        </p:nvSpPr>
        <p:spPr bwMode="auto">
          <a:xfrm>
            <a:off x="457200" y="1200150"/>
            <a:ext cx="8229600" cy="33940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r>
              <a:rPr lang="ru-RU" sz="2400" b="1" i="1" smtClean="0">
                <a:solidFill>
                  <a:srgbClr val="C00000"/>
                </a:solidFill>
              </a:rPr>
              <a:t>Отличие от других детей, </a:t>
            </a:r>
          </a:p>
          <a:p>
            <a:pPr/>
            <a:r>
              <a:rPr lang="ru-RU" sz="2400" b="1" i="1" smtClean="0">
                <a:solidFill>
                  <a:srgbClr val="C00000"/>
                </a:solidFill>
              </a:rPr>
              <a:t>имеет  особые потребности, нуждается в определенной среде, </a:t>
            </a:r>
          </a:p>
          <a:p>
            <a:pPr/>
            <a:r>
              <a:rPr lang="ru-RU" sz="2400" b="1" i="1" smtClean="0">
                <a:solidFill>
                  <a:srgbClr val="C00000"/>
                </a:solidFill>
              </a:rPr>
              <a:t>нуждается в спец.оборудовании, нужны специальные педагоги, </a:t>
            </a:r>
          </a:p>
          <a:p>
            <a:pPr/>
            <a:r>
              <a:rPr lang="ru-RU" sz="2400" b="1" i="1" smtClean="0">
                <a:solidFill>
                  <a:srgbClr val="C00000"/>
                </a:solidFill>
              </a:rPr>
              <a:t> не отвечают потребностям наши ДОУ, </a:t>
            </a:r>
          </a:p>
          <a:p>
            <a:pPr/>
            <a:r>
              <a:rPr lang="ru-RU" sz="2400" b="1" i="1" smtClean="0">
                <a:solidFill>
                  <a:srgbClr val="C00000"/>
                </a:solidFill>
              </a:rPr>
              <a:t>и такой ребенок у нас как правило был исключен из ДОУ.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ru-RU" b="1" smtClean="0"/>
              <a:t>«Мир особого ребенка!»</a:t>
            </a:r>
          </a:p>
        </p:txBody>
      </p:sp>
      <p:pic>
        <p:nvPicPr>
          <p:cNvPr id="25603" name="Содержимое 3" descr="2-3.png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143000" y="928688"/>
            <a:ext cx="6786563" cy="4071937"/>
          </a:xfrm>
          <a:noFill/>
          <a:ln>
            <a:miter lim="800000"/>
          </a:ln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r>
              <a:rPr lang="ru-RU" smtClean="0"/>
              <a:t>3  вопрос </a:t>
            </a:r>
            <a:br>
              <a:rPr lang="ru-RU" smtClean="0"/>
            </a:br>
            <a:r>
              <a:rPr lang="ru-RU" b="1" smtClean="0"/>
              <a:t>Почему система образования становится проблемой для нас</a:t>
            </a:r>
            <a:r>
              <a:rPr lang="ru-RU" smtClean="0"/>
              <a:t>?</a:t>
            </a:r>
            <a:br>
              <a:rPr lang="ru-RU" smtClean="0"/>
            </a:br>
            <a:endParaRPr lang="ru-RU" smtClean="0"/>
          </a:p>
        </p:txBody>
      </p:sp>
      <p:pic>
        <p:nvPicPr>
          <p:cNvPr id="26627" name="Picture 2" descr="D:\эссе видео я педагог\92584959 (1)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3000375" y="2857500"/>
            <a:ext cx="2852738" cy="21399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ru-RU" b="1" smtClean="0"/>
              <a:t>Система образования как проблема-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 bwMode="auto">
          <a:xfrm>
            <a:off x="457200" y="1200150"/>
            <a:ext cx="8229600" cy="33940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r>
              <a:rPr lang="ru-RU" sz="2800" b="1" i="1" smtClean="0">
                <a:solidFill>
                  <a:srgbClr val="C00000"/>
                </a:solidFill>
              </a:rPr>
              <a:t>образовательная среда не приспособленная для работы с такими детьми</a:t>
            </a:r>
          </a:p>
          <a:p>
            <a:pPr/>
            <a:r>
              <a:rPr lang="ru-RU" sz="2800" b="1" i="1" smtClean="0">
                <a:solidFill>
                  <a:srgbClr val="C00000"/>
                </a:solidFill>
              </a:rPr>
              <a:t>гибкие программы и методы </a:t>
            </a:r>
          </a:p>
          <a:p>
            <a:pPr/>
            <a:r>
              <a:rPr lang="ru-RU" sz="2800" b="1" i="1" smtClean="0">
                <a:solidFill>
                  <a:srgbClr val="C00000"/>
                </a:solidFill>
              </a:rPr>
              <a:t>ресурсные барьеры</a:t>
            </a:r>
          </a:p>
          <a:p>
            <a:pPr/>
            <a:r>
              <a:rPr lang="ru-RU" sz="2800" b="1" i="1" smtClean="0">
                <a:solidFill>
                  <a:srgbClr val="C00000"/>
                </a:solidFill>
              </a:rPr>
              <a:t> отсутствие системы </a:t>
            </a:r>
          </a:p>
          <a:p>
            <a:pPr/>
            <a:r>
              <a:rPr lang="ru-RU" sz="2800" b="1" i="1" smtClean="0">
                <a:solidFill>
                  <a:srgbClr val="C00000"/>
                </a:solidFill>
              </a:rPr>
              <a:t>недоступная среда исключает ребенка из наших ДОУ.</a:t>
            </a:r>
          </a:p>
          <a:p>
            <a:pPr/>
            <a:endParaRPr lang="ru-RU" smtClean="0"/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ru-RU" b="1" smtClean="0"/>
              <a:t>4 вопрос Главное преимущество инклюзивного образования</a:t>
            </a:r>
            <a:r>
              <a:rPr lang="ru-RU" smtClean="0"/>
              <a:t>?</a:t>
            </a:r>
          </a:p>
        </p:txBody>
      </p:sp>
      <p:pic>
        <p:nvPicPr>
          <p:cNvPr id="7" name="РАБОТА  С ДЕТЬМИ С ОВЗ.mp4">
            <a:hlinkClick action="ppaction://media"/>
          </p:cNvPr>
          <p:cNvPicPr>
            <a:picLocks noGrp="1" noRot="1" noChangeAspect="1"/>
          </p:cNvPicPr>
          <p:nvPr>
            <p:ph idx="1"/>
            <a:videoFile r:link="rId6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500188" y="1754188"/>
            <a:ext cx="6500812" cy="28178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8676" name="Текст 3"/>
          <p:cNvSpPr>
            <a:spLocks noGrp="1"/>
          </p:cNvSpPr>
          <p:nvPr>
            <p:ph type="body" idx="4294967295"/>
            <p:custDataLst>
              <p:tags r:id="rId7"/>
            </p:custDataLst>
          </p:nvPr>
        </p:nvSpPr>
        <p:spPr bwMode="auto">
          <a:xfrm>
            <a:off x="0" y="1150938"/>
            <a:ext cx="4040188" cy="92075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>
            <a:defPPr/>
          </a:lstStyle>
          <a:p>
            <a:pPr/>
            <a:r>
              <a:rPr lang="ru-RU" sz="1200" smtClean="0"/>
              <a:t> </a:t>
            </a:r>
          </a:p>
          <a:p>
            <a:pPr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8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4" name="videoplayback.mp4">
            <a:hlinkClick action="ppaction://media"/>
          </p:cNvPr>
          <p:cNvPicPr>
            <a:picLocks noGrp="1" noRot="1" noChangeAspect="1"/>
          </p:cNvPicPr>
          <p:nvPr>
            <p:ph idx="4294967295"/>
            <a:videoFile r:link="rId5"/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1285875" y="714375"/>
            <a:ext cx="6572250" cy="37147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8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0722" name="Заголовок 6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br>
              <a:rPr lang="ru-RU" sz="3200" b="1" smtClean="0"/>
            </a:br>
            <a:r>
              <a:rPr lang="ru-RU" sz="3200" b="1" smtClean="0"/>
              <a:t>Достоинства инклюзивного образования в интересах ребенка и общества.</a:t>
            </a:r>
            <a:br>
              <a:rPr lang="ru-RU" smtClean="0"/>
            </a:br>
            <a:endParaRPr lang="ru-RU" smtClean="0"/>
          </a:p>
        </p:txBody>
      </p:sp>
      <p:pic>
        <p:nvPicPr>
          <p:cNvPr id="30723" name="Содержимое 8" descr="img34.jpg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785938" y="1200150"/>
            <a:ext cx="5786437" cy="3394075"/>
          </a:xfrm>
          <a:noFill/>
          <a:ln>
            <a:miter lim="800000"/>
          </a:ln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Видео С.Белоголовцева </a:t>
            </a:r>
            <a:br>
              <a:rPr lang="ru-RU" smtClean="0"/>
            </a:br>
            <a:r>
              <a:rPr lang="ru-RU" smtClean="0"/>
              <a:t>«Об инклюзивном образовании».</a:t>
            </a:r>
          </a:p>
        </p:txBody>
      </p:sp>
      <p:pic>
        <p:nvPicPr>
          <p:cNvPr id="4" name="СЕРГЕЙ БЕЛОГОЛОВЦЕВ- Я ЗА ИНКЛЮЗИВНОЕ ОБРАЗОВАНИЕ.mp4">
            <a:hlinkClick action="ppaction://media"/>
          </p:cNvPr>
          <p:cNvPicPr>
            <a:picLocks noGrp="1" noRot="1" noChangeAspect="1"/>
          </p:cNvPicPr>
          <p:nvPr>
            <p:ph idx="1"/>
            <a:videoFile r:link="rId6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428750" y="1285875"/>
            <a:ext cx="6500813" cy="357187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16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br>
              <a:rPr lang="ru-RU" b="1" smtClean="0"/>
            </a:br>
            <a:r>
              <a:rPr lang="ru-RU" b="1" smtClean="0"/>
              <a:t>Видео 1  .</a:t>
            </a:r>
            <a:r>
              <a:rPr lang="en-US" b="1" smtClean="0"/>
              <a:t>MITOSIS</a:t>
            </a:r>
            <a:r>
              <a:rPr lang="ru-RU" b="1" smtClean="0"/>
              <a:t>  Митоз клетки</a:t>
            </a:r>
            <a:br>
              <a:rPr lang="ru-RU" smtClean="0"/>
            </a:br>
            <a:endParaRPr lang="ru-RU" smtClean="0"/>
          </a:p>
        </p:txBody>
      </p:sp>
      <p:pic>
        <p:nvPicPr>
          <p:cNvPr id="4" name="Митоз, деление клетки под микроскопом (real time mitosis).mp4">
            <a:hlinkClick action="ppaction://media"/>
          </p:cNvPr>
          <p:cNvPicPr>
            <a:picLocks noGrp="1" noRot="1" noChangeAspect="1"/>
          </p:cNvPicPr>
          <p:nvPr>
            <p:ph idx="1"/>
            <a:videoFile r:link="rId3"/>
          </p:nvPr>
        </p:nvPicPr>
        <p:blipFill>
          <a:blip r:embed="rId2"/>
          <a:stretch>
            <a:fillRect/>
          </a:stretch>
        </p:blipFill>
        <p:spPr bwMode="auto">
          <a:xfrm>
            <a:off x="1357313" y="928688"/>
            <a:ext cx="6500812" cy="39116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2770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>
              <a:buFontTx/>
              <a:buChar char="•"/>
            </a:pPr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r>
              <a:rPr lang="ru-RU" b="1" smtClean="0"/>
              <a:t>5вопрос</a:t>
            </a:r>
            <a:br>
              <a:rPr lang="ru-RU" smtClean="0"/>
            </a:br>
            <a:r>
              <a:rPr lang="ru-RU" b="1" smtClean="0"/>
              <a:t>Почему родители не готовы отдавать детей в ДОУ?</a:t>
            </a:r>
            <a:r>
              <a:rPr lang="ru-RU" smtClean="0"/>
              <a:t> </a:t>
            </a:r>
            <a:br>
              <a:rPr lang="ru-RU" smtClean="0"/>
            </a:br>
            <a:endParaRPr lang="ru-RU" sz="2000" b="1" smtClean="0"/>
          </a:p>
        </p:txBody>
      </p:sp>
      <p:pic>
        <p:nvPicPr>
          <p:cNvPr id="32771" name="Picture 2" descr="D:\эссе видео я педагог\92584959 (1)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3071813" y="2571750"/>
            <a:ext cx="2852737" cy="21399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smtClean="0"/>
            </a:br>
            <a:br>
              <a:rPr lang="ru-RU" smtClean="0"/>
            </a:br>
            <a:r>
              <a:rPr lang="ru-RU" b="1" smtClean="0"/>
              <a:t>6 вопрос</a:t>
            </a:r>
            <a:br>
              <a:rPr lang="ru-RU" b="1" smtClean="0"/>
            </a:br>
            <a:r>
              <a:rPr lang="ru-RU" b="1" smtClean="0"/>
              <a:t>Почему ДОУ не готовы принимать таких детей?</a:t>
            </a:r>
            <a:br>
              <a:rPr lang="ru-RU" b="1" smtClean="0"/>
            </a:br>
            <a:endParaRPr lang="ru-RU" b="1" smtClean="0"/>
          </a:p>
        </p:txBody>
      </p:sp>
      <p:sp>
        <p:nvSpPr>
          <p:cNvPr id="33795" name="Прямоугольник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86000" y="1857375"/>
            <a:ext cx="4572000" cy="3292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/>
          </a:lstStyle>
          <a:p>
            <a:pPr/>
            <a:r>
              <a:rPr lang="ru-RU" sz="1600" b="1" i="1">
                <a:solidFill>
                  <a:srgbClr val="C00000"/>
                </a:solidFill>
              </a:rPr>
              <a:t>Отсутствие нормативно-правовой базы, </a:t>
            </a:r>
            <a:br>
              <a:rPr lang="ru-RU" sz="1600" b="1" i="1">
                <a:solidFill>
                  <a:srgbClr val="C00000"/>
                </a:solidFill>
              </a:rPr>
            </a:br>
            <a:r>
              <a:rPr lang="ru-RU" sz="1600" b="1" i="1">
                <a:solidFill>
                  <a:srgbClr val="C00000"/>
                </a:solidFill>
              </a:rPr>
              <a:t>недоступный уровень подготовки педагогов, </a:t>
            </a:r>
            <a:br>
              <a:rPr lang="ru-RU" sz="1600" b="1" i="1">
                <a:solidFill>
                  <a:srgbClr val="C00000"/>
                </a:solidFill>
              </a:rPr>
            </a:br>
            <a:r>
              <a:rPr lang="ru-RU" sz="1600" b="1" i="1">
                <a:solidFill>
                  <a:srgbClr val="C00000"/>
                </a:solidFill>
              </a:rPr>
              <a:t>недостаточное финансовое обеспечение,</a:t>
            </a:r>
            <a:br>
              <a:rPr lang="ru-RU" sz="1600" b="1" i="1">
                <a:solidFill>
                  <a:srgbClr val="C00000"/>
                </a:solidFill>
              </a:rPr>
            </a:br>
            <a:r>
              <a:rPr lang="ru-RU" sz="1600" b="1" i="1">
                <a:solidFill>
                  <a:srgbClr val="C00000"/>
                </a:solidFill>
              </a:rPr>
              <a:t> отсутствие методической литературы,</a:t>
            </a:r>
            <a:br>
              <a:rPr lang="ru-RU" sz="1600" b="1" i="1">
                <a:solidFill>
                  <a:srgbClr val="C00000"/>
                </a:solidFill>
              </a:rPr>
            </a:br>
            <a:r>
              <a:rPr lang="ru-RU" sz="1600" b="1" i="1">
                <a:solidFill>
                  <a:srgbClr val="C00000"/>
                </a:solidFill>
              </a:rPr>
              <a:t> недостаточность ИКТ ТСО средств, </a:t>
            </a:r>
            <a:br>
              <a:rPr lang="ru-RU" sz="1600" b="1" i="1">
                <a:solidFill>
                  <a:srgbClr val="C00000"/>
                </a:solidFill>
              </a:rPr>
            </a:br>
            <a:r>
              <a:rPr lang="ru-RU" sz="1600" b="1" i="1">
                <a:solidFill>
                  <a:srgbClr val="C00000"/>
                </a:solidFill>
              </a:rPr>
              <a:t>не владение современными коммуникативными технологиями(не умение проводить диагностику всех нарушений.)</a:t>
            </a:r>
            <a:br>
              <a:rPr lang="ru-RU" sz="1600" b="1" i="1">
                <a:solidFill>
                  <a:srgbClr val="C00000"/>
                </a:solidFill>
              </a:rPr>
            </a:br>
            <a:endParaRPr lang="ru-RU" sz="1600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4818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smtClean="0"/>
            </a:br>
            <a:br>
              <a:rPr lang="ru-RU" smtClean="0"/>
            </a:br>
            <a:r>
              <a:rPr lang="ru-RU" b="1" smtClean="0"/>
              <a:t>7 вопрос «Что делать для решения данной проблемы?»</a:t>
            </a:r>
            <a:br>
              <a:rPr lang="ru-RU" b="1" smtClean="0"/>
            </a:br>
            <a:endParaRPr lang="ru-RU" b="1" smtClean="0"/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35842" name="Picture 2" descr="D:\эссе видео я педагог\ehmblema.gif"/>
          <p:cNvPicPr>
            <a:picLocks noGrp="1" noChangeAspect="1" noChangeArrowheads="1"/>
          </p:cNvPicPr>
          <p:nvPr>
            <p:ph idx="4294967295"/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 bwMode="auto">
          <a:xfrm>
            <a:off x="285750" y="214313"/>
            <a:ext cx="4286250" cy="4429125"/>
          </a:xfrm>
          <a:prstGeom prst="rect">
            <a:avLst/>
          </a:prstGeom>
          <a:noFill/>
          <a:ln>
            <a:miter lim="800000"/>
          </a:ln>
        </p:spPr>
      </p:pic>
      <p:pic>
        <p:nvPicPr>
          <p:cNvPr id="35843" name="Picture 3" descr="D:\эссе видео я педагог\Inkl_obr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4643438" y="214313"/>
            <a:ext cx="4262437" cy="4357687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6866" name="Содержимое 4"/>
          <p:cNvSpPr>
            <a:spLocks noGrp="1"/>
          </p:cNvSpPr>
          <p:nvPr>
            <p:ph sz="half" idx="4294967295"/>
            <p:custDataLst>
              <p:tags r:id="rId3"/>
            </p:custDataLst>
          </p:nvPr>
        </p:nvSpPr>
        <p:spPr bwMode="auto">
          <a:xfrm>
            <a:off x="0" y="900113"/>
            <a:ext cx="4038600" cy="2546350"/>
          </a:xfrm>
          <a:prstGeom prst="rect">
            <a:avLst/>
          </a:prstGeom>
          <a:noFill/>
          <a:ln>
            <a:miter lim="800000"/>
          </a:ln>
        </p:spPr>
        <p:txBody>
          <a:bodyPr/>
          <a:lstStyle>
            <a:defPPr/>
          </a:lstStyle>
          <a:p>
            <a:pPr/>
            <a:r>
              <a:rPr lang="ru-RU" b="1" i="1" smtClean="0">
                <a:solidFill>
                  <a:srgbClr val="C00000"/>
                </a:solidFill>
              </a:rPr>
              <a:t>Рефлексия «Кафе» -Оцените работу на ток шоу.</a:t>
            </a:r>
          </a:p>
        </p:txBody>
      </p:sp>
      <p:pic>
        <p:nvPicPr>
          <p:cNvPr id="36867" name="Содержимое 4" descr="6883e4d025de5e87d288890ca5167d99--lake-como-bella-italia.jpg"/>
          <p:cNvPicPr>
            <a:picLocks noGrp="1" noChangeAspect="1"/>
          </p:cNvPicPr>
          <p:nvPr>
            <p:ph sz="half" idx="4294967295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4857750" y="1071563"/>
            <a:ext cx="3500438" cy="3386137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7890" name="Заголовок 4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br>
              <a:rPr lang="ru-RU" sz="3200" smtClean="0"/>
            </a:br>
            <a:br>
              <a:rPr lang="ru-RU" sz="3200" smtClean="0"/>
            </a:br>
            <a:r>
              <a:rPr lang="ru-RU" sz="3200" b="1" smtClean="0"/>
              <a:t>Видео  Студенческий проект  «Гимн инклюзивного образования» Новосибирск 2016 Руководитель Рюмина Т.В.к.п.н. доцент.</a:t>
            </a:r>
            <a:br>
              <a:rPr lang="ru-RU" sz="3200" b="1" smtClean="0"/>
            </a:br>
            <a:endParaRPr lang="ru-RU" sz="3200" b="1" smtClean="0"/>
          </a:p>
        </p:txBody>
      </p:sp>
      <p:sp>
        <p:nvSpPr>
          <p:cNvPr id="37891" name="Содержимое 5"/>
          <p:cNvSpPr>
            <a:spLocks noGrp="1"/>
          </p:cNvSpPr>
          <p:nvPr>
            <p:ph idx="1"/>
            <p:custDataLst>
              <p:tags r:id="rId4"/>
            </p:custDataLst>
          </p:nvPr>
        </p:nvSpPr>
        <p:spPr bwMode="auto">
          <a:xfrm>
            <a:off x="457200" y="1200150"/>
            <a:ext cx="8229600" cy="33940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/>
          </a:lstStyle>
          <a:p>
            <a:pPr/>
            <a:endParaRPr lang="ru-RU" smtClean="0"/>
          </a:p>
        </p:txBody>
      </p:sp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8914" name="Текст 2"/>
          <p:cNvSpPr>
            <a:spLocks noGrp="1"/>
          </p:cNvSpPr>
          <p:nvPr>
            <p:ph type="body" idx="4294967295"/>
            <p:custDataLst>
              <p:tags r:id="rId3"/>
            </p:custDataLst>
          </p:nvPr>
        </p:nvSpPr>
        <p:spPr bwMode="auto">
          <a:xfrm>
            <a:off x="1371600" y="1928813"/>
            <a:ext cx="7772400" cy="911225"/>
          </a:xfrm>
          <a:prstGeom prst="rect">
            <a:avLst/>
          </a:prstGeom>
          <a:noFill/>
          <a:ln>
            <a:miter lim="800000"/>
          </a:ln>
        </p:spPr>
        <p:txBody>
          <a:bodyPr/>
          <a:lstStyle>
            <a:defPPr/>
          </a:lstStyle>
          <a:p>
            <a:pPr algn="ctr" eaLnBrk="1" hangingPunct="1">
              <a:buFont typeface="Arial"/>
              <a:buNone/>
            </a:pPr>
            <a:r>
              <a:rPr lang="ru-RU" sz="4400" b="1" smtClean="0">
                <a:solidFill>
                  <a:srgbClr val="C00000"/>
                </a:solidFill>
                <a:latin typeface="Monotype Corsiva" pitchFamily="66" charset="0"/>
              </a:rPr>
              <a:t> Спасибо за внимание!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r>
              <a:rPr lang="ru-RU" b="1" smtClean="0"/>
              <a:t>Видео 2  </a:t>
            </a:r>
            <a:endParaRPr lang="ru-RU" smtClean="0"/>
          </a:p>
        </p:txBody>
      </p:sp>
      <p:pic>
        <p:nvPicPr>
          <p:cNvPr id="5" name="У меня родился ребенок с синдромом Дауна.mp4">
            <a:hlinkClick action="ppaction://media"/>
          </p:cNvPr>
          <p:cNvPicPr>
            <a:picLocks noGrp="1" noRot="1" noChangeAspect="1"/>
          </p:cNvPicPr>
          <p:nvPr>
            <p:ph sz="half" idx="1"/>
            <a:videoFile r:link="rId6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214438" y="1000125"/>
            <a:ext cx="6643687" cy="39116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30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6386" name="Заголовок 2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r>
              <a:rPr lang="ru-RU" b="1" smtClean="0"/>
              <a:t> </a:t>
            </a:r>
            <a:br>
              <a:rPr lang="ru-RU" b="1" smtClean="0"/>
            </a:br>
            <a:br>
              <a:rPr lang="ru-RU" b="1" smtClean="0"/>
            </a:br>
            <a:br>
              <a:rPr lang="ru-RU" b="1" smtClean="0"/>
            </a:br>
            <a:br>
              <a:rPr lang="ru-RU" b="1" smtClean="0"/>
            </a:br>
            <a:r>
              <a:rPr lang="ru-RU" b="1" smtClean="0"/>
              <a:t> Цель – вовлечь участников конкурса в диалог по теме и оценить работу конкурсантов.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7410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b="1" smtClean="0"/>
            </a:br>
            <a:br>
              <a:rPr lang="ru-RU" b="1" smtClean="0"/>
            </a:br>
            <a:br>
              <a:rPr lang="ru-RU" b="1" smtClean="0"/>
            </a:br>
            <a:br>
              <a:rPr lang="ru-RU" b="1" smtClean="0"/>
            </a:br>
            <a:br>
              <a:rPr lang="ru-RU" b="1" smtClean="0"/>
            </a:br>
            <a:r>
              <a:rPr lang="ru-RU" b="1" smtClean="0"/>
              <a:t>Правила организации  </a:t>
            </a:r>
            <a:br>
              <a:rPr lang="ru-RU" b="1" smtClean="0"/>
            </a:br>
            <a:r>
              <a:rPr lang="ru-RU" b="1" smtClean="0"/>
              <a:t>Ток-шоу – организация раундов- защита своей точки зрения-провокационные вопросы- принятие конструктивного решения</a:t>
            </a:r>
            <a:r>
              <a:rPr lang="ru-RU" smtClean="0"/>
              <a:t>.</a:t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br>
              <a:rPr lang="ru-RU" sz="3600" b="1" smtClean="0"/>
            </a:br>
            <a:r>
              <a:rPr lang="ru-RU" sz="3600" b="1" smtClean="0"/>
              <a:t>Правовые основы инклюзивного образования: российские правовые акты.</a:t>
            </a:r>
            <a:br>
              <a:rPr lang="ru-RU" smtClean="0"/>
            </a:br>
            <a:endParaRPr lang="ru-RU" smtClean="0"/>
          </a:p>
        </p:txBody>
      </p:sp>
      <p:pic>
        <p:nvPicPr>
          <p:cNvPr id="18435" name="Содержимое 3" descr="slide-13.jpg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928688" y="1000125"/>
            <a:ext cx="7429500" cy="4000500"/>
          </a:xfrm>
          <a:noFill/>
          <a:ln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defPPr/>
          </a:lstStyle>
          <a:p>
            <a:pPr/>
            <a:endParaRPr lang="ru-RU" smtClean="0"/>
          </a:p>
        </p:txBody>
      </p:sp>
      <p:pic>
        <p:nvPicPr>
          <p:cNvPr id="19459" name="Содержимое 3" descr="img6.jpg"/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1500188" y="214313"/>
            <a:ext cx="6072187" cy="4379912"/>
          </a:xfrm>
          <a:noFill/>
          <a:ln>
            <a:miter lim="800000"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0482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sz="4000" b="1" smtClean="0"/>
            </a:br>
            <a:br>
              <a:rPr lang="ru-RU" sz="4000" b="1" smtClean="0"/>
            </a:br>
            <a:br>
              <a:rPr lang="ru-RU" sz="4000" b="1" smtClean="0"/>
            </a:br>
            <a:br>
              <a:rPr lang="ru-RU" sz="4000" b="1" smtClean="0"/>
            </a:br>
            <a:br>
              <a:rPr lang="ru-RU" sz="4000" b="1" smtClean="0"/>
            </a:br>
            <a:r>
              <a:rPr lang="ru-RU" sz="4000" b="1" smtClean="0"/>
              <a:t>Инклюзивное образование - -процесс развития общего образования, который подразумевает доступность образования для всех приспособление к нуждам всех детей, что обеспечивает доступ к образованию  для детей с особыми образовательными потребностями</a:t>
            </a:r>
            <a:endParaRPr lang="ru-RU" sz="4000" smtClean="0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1506" name="Заголовок 1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206375"/>
            <a:ext cx="8229600" cy="857250"/>
          </a:xfrm>
        </p:spPr>
        <p:txBody>
          <a:bodyPr/>
          <a:lstStyle>
            <a:defPPr/>
          </a:lstStyle>
          <a:p>
            <a:pPr/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br>
              <a:rPr lang="ru-RU" smtClean="0"/>
            </a:br>
            <a:r>
              <a:rPr lang="ru-RU" b="1" smtClean="0"/>
              <a:t>1вопрос </a:t>
            </a:r>
            <a:r>
              <a:rPr lang="ru-RU" smtClean="0"/>
              <a:t>  </a:t>
            </a:r>
            <a:r>
              <a:rPr lang="ru-RU" b="1" smtClean="0"/>
              <a:t>Почему государство так остро реагирует на эту проблему?</a:t>
            </a:r>
            <a:br>
              <a:rPr lang="ru-RU" smtClean="0"/>
            </a:br>
            <a:endParaRPr lang="ru-RU" smtClean="0"/>
          </a:p>
        </p:txBody>
      </p:sp>
      <p:pic>
        <p:nvPicPr>
          <p:cNvPr id="21507" name="Picture 2" descr="D:\эссе видео я педагог\92584959 (1).pn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 bwMode="auto">
          <a:xfrm>
            <a:off x="3000375" y="2786063"/>
            <a:ext cx="2852738" cy="21399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UNIQUEID" val="1"/>
</p:tagLst>
</file>

<file path=ppt/tags/tag10.xml><?xml version="1.0" encoding="utf-8"?>
<p:tagLst xmlns:p="http://schemas.openxmlformats.org/presentationml/2006/main">
  <p:tag name="AS_UNIQUEID" val="10"/>
</p:tagLst>
</file>

<file path=ppt/tags/tag11.xml><?xml version="1.0" encoding="utf-8"?>
<p:tagLst xmlns:p="http://schemas.openxmlformats.org/presentationml/2006/main">
  <p:tag name="AS_UNIQUEID" val="11"/>
</p:tagLst>
</file>

<file path=ppt/tags/tag12.xml><?xml version="1.0" encoding="utf-8"?>
<p:tagLst xmlns:p="http://schemas.openxmlformats.org/presentationml/2006/main">
  <p:tag name="AS_UNIQUEID" val="12"/>
</p:tagLst>
</file>

<file path=ppt/tags/tag13.xml><?xml version="1.0" encoding="utf-8"?>
<p:tagLst xmlns:p="http://schemas.openxmlformats.org/presentationml/2006/main">
  <p:tag name="AS_UNIQUEID" val="13"/>
</p:tagLst>
</file>

<file path=ppt/tags/tag14.xml><?xml version="1.0" encoding="utf-8"?>
<p:tagLst xmlns:p="http://schemas.openxmlformats.org/presentationml/2006/main">
  <p:tag name="AS_UNIQUEID" val="14"/>
</p:tagLst>
</file>

<file path=ppt/tags/tag15.xml><?xml version="1.0" encoding="utf-8"?>
<p:tagLst xmlns:p="http://schemas.openxmlformats.org/presentationml/2006/main">
  <p:tag name="AS_UNIQUEID" val="15"/>
</p:tagLst>
</file>

<file path=ppt/tags/tag16.xml><?xml version="1.0" encoding="utf-8"?>
<p:tagLst xmlns:p="http://schemas.openxmlformats.org/presentationml/2006/main">
  <p:tag name="AS_UNIQUEID" val="16"/>
</p:tagLst>
</file>

<file path=ppt/tags/tag17.xml><?xml version="1.0" encoding="utf-8"?>
<p:tagLst xmlns:p="http://schemas.openxmlformats.org/presentationml/2006/main">
  <p:tag name="AS_UNIQUEID" val="17"/>
</p:tagLst>
</file>

<file path=ppt/tags/tag18.xml><?xml version="1.0" encoding="utf-8"?>
<p:tagLst xmlns:p="http://schemas.openxmlformats.org/presentationml/2006/main">
  <p:tag name="AS_UNIQUEID" val="18"/>
</p:tagLst>
</file>

<file path=ppt/tags/tag19.xml><?xml version="1.0" encoding="utf-8"?>
<p:tagLst xmlns:p="http://schemas.openxmlformats.org/presentationml/2006/main">
  <p:tag name="AS_UNIQUEID" val="19"/>
</p:tagLst>
</file>

<file path=ppt/tags/tag2.xml><?xml version="1.0" encoding="utf-8"?>
<p:tagLst xmlns:p="http://schemas.openxmlformats.org/presentationml/2006/main">
  <p:tag name="AS_UNIQUEID" val="2"/>
</p:tagLst>
</file>

<file path=ppt/tags/tag20.xml><?xml version="1.0" encoding="utf-8"?>
<p:tagLst xmlns:p="http://schemas.openxmlformats.org/presentationml/2006/main">
  <p:tag name="AS_UNIQUEID" val="20"/>
</p:tagLst>
</file>

<file path=ppt/tags/tag21.xml><?xml version="1.0" encoding="utf-8"?>
<p:tagLst xmlns:p="http://schemas.openxmlformats.org/presentationml/2006/main">
  <p:tag name="AS_UNIQUEID" val="21"/>
</p:tagLst>
</file>

<file path=ppt/tags/tag22.xml><?xml version="1.0" encoding="utf-8"?>
<p:tagLst xmlns:p="http://schemas.openxmlformats.org/presentationml/2006/main">
  <p:tag name="AS_UNIQUEID" val="22"/>
</p:tagLst>
</file>

<file path=ppt/tags/tag23.xml><?xml version="1.0" encoding="utf-8"?>
<p:tagLst xmlns:p="http://schemas.openxmlformats.org/presentationml/2006/main">
  <p:tag name="AS_UNIQUEID" val="23"/>
</p:tagLst>
</file>

<file path=ppt/tags/tag24.xml><?xml version="1.0" encoding="utf-8"?>
<p:tagLst xmlns:p="http://schemas.openxmlformats.org/presentationml/2006/main">
  <p:tag name="AS_UNIQUEID" val="24"/>
</p:tagLst>
</file>

<file path=ppt/tags/tag25.xml><?xml version="1.0" encoding="utf-8"?>
<p:tagLst xmlns:p="http://schemas.openxmlformats.org/presentationml/2006/main">
  <p:tag name="AS_UNIQUEID" val="25"/>
</p:tagLst>
</file>

<file path=ppt/tags/tag26.xml><?xml version="1.0" encoding="utf-8"?>
<p:tagLst xmlns:p="http://schemas.openxmlformats.org/presentationml/2006/main">
  <p:tag name="AS_UNIQUEID" val="26"/>
</p:tagLst>
</file>

<file path=ppt/tags/tag27.xml><?xml version="1.0" encoding="utf-8"?>
<p:tagLst xmlns:p="http://schemas.openxmlformats.org/presentationml/2006/main">
  <p:tag name="AS_UNIQUEID" val="27"/>
</p:tagLst>
</file>

<file path=ppt/tags/tag28.xml><?xml version="1.0" encoding="utf-8"?>
<p:tagLst xmlns:p="http://schemas.openxmlformats.org/presentationml/2006/main">
  <p:tag name="AS_UNIQUEID" val="28"/>
</p:tagLst>
</file>

<file path=ppt/tags/tag29.xml><?xml version="1.0" encoding="utf-8"?>
<p:tagLst xmlns:p="http://schemas.openxmlformats.org/presentationml/2006/main">
  <p:tag name="AS_UNIQUEID" val="29"/>
</p:tagLst>
</file>

<file path=ppt/tags/tag3.xml><?xml version="1.0" encoding="utf-8"?>
<p:tagLst xmlns:p="http://schemas.openxmlformats.org/presentationml/2006/main">
  <p:tag name="AS_UNIQUEID" val="3"/>
</p:tagLst>
</file>

<file path=ppt/tags/tag30.xml><?xml version="1.0" encoding="utf-8"?>
<p:tagLst xmlns:p="http://schemas.openxmlformats.org/presentationml/2006/main">
  <p:tag name="AS_UNIQUEID" val="30"/>
</p:tagLst>
</file>

<file path=ppt/tags/tag31.xml><?xml version="1.0" encoding="utf-8"?>
<p:tagLst xmlns:p="http://schemas.openxmlformats.org/presentationml/2006/main">
  <p:tag name="AS_UNIQUEID" val="31"/>
</p:tagLst>
</file>

<file path=ppt/tags/tag32.xml><?xml version="1.0" encoding="utf-8"?>
<p:tagLst xmlns:p="http://schemas.openxmlformats.org/presentationml/2006/main">
  <p:tag name="AS_UNIQUEID" val="32"/>
</p:tagLst>
</file>

<file path=ppt/tags/tag33.xml><?xml version="1.0" encoding="utf-8"?>
<p:tagLst xmlns:p="http://schemas.openxmlformats.org/presentationml/2006/main">
  <p:tag name="AS_UNIQUEID" val="33"/>
</p:tagLst>
</file>

<file path=ppt/tags/tag34.xml><?xml version="1.0" encoding="utf-8"?>
<p:tagLst xmlns:p="http://schemas.openxmlformats.org/presentationml/2006/main">
  <p:tag name="AS_UNIQUEID" val="34"/>
</p:tagLst>
</file>

<file path=ppt/tags/tag35.xml><?xml version="1.0" encoding="utf-8"?>
<p:tagLst xmlns:p="http://schemas.openxmlformats.org/presentationml/2006/main">
  <p:tag name="AS_UNIQUEID" val="35"/>
</p:tagLst>
</file>

<file path=ppt/tags/tag36.xml><?xml version="1.0" encoding="utf-8"?>
<p:tagLst xmlns:p="http://schemas.openxmlformats.org/presentationml/2006/main">
  <p:tag name="AS_UNIQUEID" val="36"/>
</p:tagLst>
</file>

<file path=ppt/tags/tag37.xml><?xml version="1.0" encoding="utf-8"?>
<p:tagLst xmlns:p="http://schemas.openxmlformats.org/presentationml/2006/main">
  <p:tag name="AS_UNIQUEID" val="37"/>
</p:tagLst>
</file>

<file path=ppt/tags/tag38.xml><?xml version="1.0" encoding="utf-8"?>
<p:tagLst xmlns:p="http://schemas.openxmlformats.org/presentationml/2006/main">
  <p:tag name="AS_UNIQUEID" val="38"/>
</p:tagLst>
</file>

<file path=ppt/tags/tag39.xml><?xml version="1.0" encoding="utf-8"?>
<p:tagLst xmlns:p="http://schemas.openxmlformats.org/presentationml/2006/main">
  <p:tag name="AS_UNIQUEID" val="39"/>
</p:tagLst>
</file>

<file path=ppt/tags/tag4.xml><?xml version="1.0" encoding="utf-8"?>
<p:tagLst xmlns:p="http://schemas.openxmlformats.org/presentationml/2006/main">
  <p:tag name="AS_UNIQUEID" val="4"/>
</p:tagLst>
</file>

<file path=ppt/tags/tag40.xml><?xml version="1.0" encoding="utf-8"?>
<p:tagLst xmlns:p="http://schemas.openxmlformats.org/presentationml/2006/main">
  <p:tag name="AS_UNIQUEID" val="40"/>
</p:tagLst>
</file>

<file path=ppt/tags/tag41.xml><?xml version="1.0" encoding="utf-8"?>
<p:tagLst xmlns:p="http://schemas.openxmlformats.org/presentationml/2006/main">
  <p:tag name="AS_UNIQUEID" val="41"/>
</p:tagLst>
</file>

<file path=ppt/tags/tag42.xml><?xml version="1.0" encoding="utf-8"?>
<p:tagLst xmlns:p="http://schemas.openxmlformats.org/presentationml/2006/main">
  <p:tag name="AS_UNIQUEID" val="42"/>
</p:tagLst>
</file>

<file path=ppt/tags/tag43.xml><?xml version="1.0" encoding="utf-8"?>
<p:tagLst xmlns:p="http://schemas.openxmlformats.org/presentationml/2006/main">
  <p:tag name="AS_UNIQUEID" val="43"/>
</p:tagLst>
</file>

<file path=ppt/tags/tag44.xml><?xml version="1.0" encoding="utf-8"?>
<p:tagLst xmlns:p="http://schemas.openxmlformats.org/presentationml/2006/main">
  <p:tag name="AS_UNIQUEID" val="44"/>
</p:tagLst>
</file>

<file path=ppt/tags/tag45.xml><?xml version="1.0" encoding="utf-8"?>
<p:tagLst xmlns:p="http://schemas.openxmlformats.org/presentationml/2006/main">
  <p:tag name="AS_UNIQUEID" val="45"/>
</p:tagLst>
</file>

<file path=ppt/tags/tag46.xml><?xml version="1.0" encoding="utf-8"?>
<p:tagLst xmlns:p="http://schemas.openxmlformats.org/presentationml/2006/main">
  <p:tag name="AS_UNIQUEID" val="46"/>
</p:tagLst>
</file>

<file path=ppt/tags/tag47.xml><?xml version="1.0" encoding="utf-8"?>
<p:tagLst xmlns:p="http://schemas.openxmlformats.org/presentationml/2006/main">
  <p:tag name="AS_UNIQUEID" val="47"/>
</p:tagLst>
</file>

<file path=ppt/tags/tag48.xml><?xml version="1.0" encoding="utf-8"?>
<p:tagLst xmlns:p="http://schemas.openxmlformats.org/presentationml/2006/main">
  <p:tag name="AS_UNIQUEID" val="48"/>
</p:tagLst>
</file>

<file path=ppt/tags/tag49.xml><?xml version="1.0" encoding="utf-8"?>
<p:tagLst xmlns:p="http://schemas.openxmlformats.org/presentationml/2006/main">
  <p:tag name="AS_UNIQUEID" val="49"/>
</p:tagLst>
</file>

<file path=ppt/tags/tag5.xml><?xml version="1.0" encoding="utf-8"?>
<p:tagLst xmlns:p="http://schemas.openxmlformats.org/presentationml/2006/main">
  <p:tag name="AS_UNIQUEID" val="5"/>
</p:tagLst>
</file>

<file path=ppt/tags/tag50.xml><?xml version="1.0" encoding="utf-8"?>
<p:tagLst xmlns:p="http://schemas.openxmlformats.org/presentationml/2006/main">
  <p:tag name="AS_UNIQUEID" val="50"/>
</p:tagLst>
</file>

<file path=ppt/tags/tag51.xml><?xml version="1.0" encoding="utf-8"?>
<p:tagLst xmlns:p="http://schemas.openxmlformats.org/presentationml/2006/main">
  <p:tag name="AS_UNIQUEID" val="51"/>
</p:tagLst>
</file>

<file path=ppt/tags/tag52.xml><?xml version="1.0" encoding="utf-8"?>
<p:tagLst xmlns:p="http://schemas.openxmlformats.org/presentationml/2006/main">
  <p:tag name="AS_UNIQUEID" val="52"/>
</p:tagLst>
</file>

<file path=ppt/tags/tag53.xml><?xml version="1.0" encoding="utf-8"?>
<p:tagLst xmlns:p="http://schemas.openxmlformats.org/presentationml/2006/main">
  <p:tag name="AS_UNIQUEID" val="53"/>
</p:tagLst>
</file>

<file path=ppt/tags/tag54.xml><?xml version="1.0" encoding="utf-8"?>
<p:tagLst xmlns:p="http://schemas.openxmlformats.org/presentationml/2006/main">
  <p:tag name="AS_UNIQUEID" val="54"/>
</p:tagLst>
</file>

<file path=ppt/tags/tag55.xml><?xml version="1.0" encoding="utf-8"?>
<p:tagLst xmlns:p="http://schemas.openxmlformats.org/presentationml/2006/main">
  <p:tag name="AS_UNIQUEID" val="55"/>
</p:tagLst>
</file>

<file path=ppt/tags/tag56.xml><?xml version="1.0" encoding="utf-8"?>
<p:tagLst xmlns:p="http://schemas.openxmlformats.org/presentationml/2006/main">
  <p:tag name="AS_UNIQUEID" val="56"/>
</p:tagLst>
</file>

<file path=ppt/tags/tag57.xml><?xml version="1.0" encoding="utf-8"?>
<p:tagLst xmlns:p="http://schemas.openxmlformats.org/presentationml/2006/main">
  <p:tag name="AS_UNIQUEID" val="57"/>
</p:tagLst>
</file>

<file path=ppt/tags/tag58.xml><?xml version="1.0" encoding="utf-8"?>
<p:tagLst xmlns:p="http://schemas.openxmlformats.org/presentationml/2006/main">
  <p:tag name="AS_UNIQUEID" val="58"/>
</p:tagLst>
</file>

<file path=ppt/tags/tag59.xml><?xml version="1.0" encoding="utf-8"?>
<p:tagLst xmlns:p="http://schemas.openxmlformats.org/presentationml/2006/main">
  <p:tag name="AS_UNIQUEID" val="59"/>
</p:tagLst>
</file>

<file path=ppt/tags/tag6.xml><?xml version="1.0" encoding="utf-8"?>
<p:tagLst xmlns:p="http://schemas.openxmlformats.org/presentationml/2006/main">
  <p:tag name="AS_UNIQUEID" val="6"/>
</p:tagLst>
</file>

<file path=ppt/tags/tag60.xml><?xml version="1.0" encoding="utf-8"?>
<p:tagLst xmlns:p="http://schemas.openxmlformats.org/presentationml/2006/main">
  <p:tag name="AS_UNIQUEID" val="60"/>
</p:tagLst>
</file>

<file path=ppt/tags/tag61.xml><?xml version="1.0" encoding="utf-8"?>
<p:tagLst xmlns:p="http://schemas.openxmlformats.org/presentationml/2006/main">
  <p:tag name="AS_UNIQUEID" val="61"/>
</p:tagLst>
</file>

<file path=ppt/tags/tag62.xml><?xml version="1.0" encoding="utf-8"?>
<p:tagLst xmlns:p="http://schemas.openxmlformats.org/presentationml/2006/main">
  <p:tag name="AS_UNIQUEID" val="62"/>
</p:tagLst>
</file>

<file path=ppt/tags/tag63.xml><?xml version="1.0" encoding="utf-8"?>
<p:tagLst xmlns:p="http://schemas.openxmlformats.org/presentationml/2006/main">
  <p:tag name="AS_UNIQUEID" val="63"/>
</p:tagLst>
</file>

<file path=ppt/tags/tag64.xml><?xml version="1.0" encoding="utf-8"?>
<p:tagLst xmlns:p="http://schemas.openxmlformats.org/presentationml/2006/main">
  <p:tag name="AS_UNIQUEID" val="64"/>
</p:tagLst>
</file>

<file path=ppt/tags/tag65.xml><?xml version="1.0" encoding="utf-8"?>
<p:tagLst xmlns:p="http://schemas.openxmlformats.org/presentationml/2006/main">
  <p:tag name="AS_UNIQUEID" val="65"/>
</p:tagLst>
</file>

<file path=ppt/tags/tag66.xml><?xml version="1.0" encoding="utf-8"?>
<p:tagLst xmlns:p="http://schemas.openxmlformats.org/presentationml/2006/main">
  <p:tag name="AS_UNIQUEID" val="66"/>
</p:tagLst>
</file>

<file path=ppt/tags/tag67.xml><?xml version="1.0" encoding="utf-8"?>
<p:tagLst xmlns:p="http://schemas.openxmlformats.org/presentationml/2006/main">
  <p:tag name="AS_UNIQUEID" val="67"/>
</p:tagLst>
</file>

<file path=ppt/tags/tag68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ags/tag7.xml><?xml version="1.0" encoding="utf-8"?>
<p:tagLst xmlns:p="http://schemas.openxmlformats.org/presentationml/2006/main">
  <p:tag name="AS_UNIQUEID" val="7"/>
</p:tagLst>
</file>

<file path=ppt/tags/tag8.xml><?xml version="1.0" encoding="utf-8"?>
<p:tagLst xmlns:p="http://schemas.openxmlformats.org/presentationml/2006/main">
  <p:tag name="AS_UNIQUEID" val="8"/>
</p:tagLst>
</file>

<file path=ppt/tags/tag9.xml><?xml version="1.0" encoding="utf-8"?>
<p:tagLst xmlns:p="http://schemas.openxmlformats.org/presentationml/2006/main">
  <p:tag name="AS_UNIQUEID" val="9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Reanimator Extreme Edition</Company>
  <PresentationFormat>On-screen Show (16:9)</PresentationFormat>
  <Paragraphs>35</Paragraphs>
  <Slides>26</Slides>
  <Notes>1</Notes>
  <TotalTime>261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0">
      <vt:lpstr>Arial</vt:lpstr>
      <vt:lpstr>Calibri</vt:lpstr>
      <vt:lpstr>Monotype Corsiva</vt:lpstr>
      <vt:lpstr>Тема Office</vt:lpstr>
      <vt:lpstr>Дискуссионная игра Ток-шоу «инклюзивное образование в ДОУ» </vt:lpstr>
      <vt:lpstr>Видео 1  .MITOSIS  Митоз клетки</vt:lpstr>
      <vt:lpstr>Видео 2  </vt:lpstr>
      <vt:lpstr>  Цель – вовлечь участников конкурса в диалог по теме и оценить работу конкурсантов.</vt:lpstr>
      <vt:lpstr>Правила организации  Ток-шоу – организация раундов- защита своей точки зрения-провокационные вопросы- принятие конструктивного решения.</vt:lpstr>
      <vt:lpstr>Правовые основы инклюзивного образования: российские правовые акты.</vt:lpstr>
      <vt:lpstr>PowerPoint Presentation</vt:lpstr>
      <vt:lpstr>Инклюзивное образование - -процесс развития общего образования, который подразумевает доступность образования для всех приспособление к нуждам всех детей, что обеспечивает доступ к образованию  для детей с особыми образовательными потребностями</vt:lpstr>
      <vt:lpstr>1вопрос   Почему государство так остро реагирует на эту проблему?</vt:lpstr>
      <vt:lpstr>2 вопрос  Почему ребенок становится проблемой?( для государства, для педагога и для родителей)</vt:lpstr>
      <vt:lpstr>Видео №3</vt:lpstr>
      <vt:lpstr>Почему ребенок становится проблемой?</vt:lpstr>
      <vt:lpstr>«Мир особого ребенка!»</vt:lpstr>
      <vt:lpstr>3  вопрос Почему система образования становится проблемой для нас?</vt:lpstr>
      <vt:lpstr>Система образования как проблема-</vt:lpstr>
      <vt:lpstr>4 вопрос Главное преимущество инклюзивного образования?</vt:lpstr>
      <vt:lpstr>PowerPoint Presentation</vt:lpstr>
      <vt:lpstr>Достоинства инклюзивного образования в интересах ребенка и общества.</vt:lpstr>
      <vt:lpstr>Видео С.Белоголовцева «Об инклюзивном образовании».</vt:lpstr>
      <vt:lpstr>5вопросПочему родители не готовы отдавать детей в ДОУ? </vt:lpstr>
      <vt:lpstr>6 вопросПочему ДОУ не готовы принимать таких детей?</vt:lpstr>
      <vt:lpstr>7 вопрос «Что делать для решения данной проблемы?»</vt:lpstr>
      <vt:lpstr>PowerPoint Presentation</vt:lpstr>
      <vt:lpstr>PowerPoint Presentation</vt:lpstr>
      <vt:lpstr>Видео  Студенческий проект  «Гимн инклюзивного образования» Новосибирск 2016 Руководитель Рюмина Т.В.к.п.н. доцент.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Дискуссионная игра  Ток-шоу «инклюзивное образование в ДОУ»  </dc:title>
  <dc:creator>Lenovo</dc:creator>
  <cp:lastModifiedBy>User</cp:lastModifiedBy>
  <cp:revision>19</cp:revision>
  <dcterms:created xsi:type="dcterms:W3CDTF">2016-06-29T17:17:50Z</dcterms:created>
  <dcterms:modified xsi:type="dcterms:W3CDTF">2023-01-31T05:02:19Z</dcterms:modified>
</cp:coreProperties>
</file>