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58" r:id="rId4"/>
    <p:sldId id="259" r:id="rId5"/>
    <p:sldId id="260" r:id="rId6"/>
    <p:sldId id="261" r:id="rId7"/>
    <p:sldId id="262" r:id="rId8"/>
    <p:sldId id="271" r:id="rId9"/>
    <p:sldId id="272" r:id="rId10"/>
    <p:sldId id="273" r:id="rId11"/>
    <p:sldId id="274" r:id="rId12"/>
    <p:sldId id="275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2B77"/>
    <a:srgbClr val="00FF00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13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F10BD7-3F79-4B43-A188-4C75FD0CB6E3}" type="doc">
      <dgm:prSet loTypeId="urn:microsoft.com/office/officeart/2005/8/layout/process4" loCatId="list" qsTypeId="urn:microsoft.com/office/officeart/2005/8/quickstyle/3d3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DB807BD9-A6B9-4F44-B256-B0C6CAA4E6C2}">
      <dgm:prSet phldrT="[Текст]" phldr="1"/>
      <dgm:spPr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114300" prst="artDeco"/>
        </a:sp3d>
      </dgm:spPr>
      <dgm:t>
        <a:bodyPr/>
        <a:lstStyle/>
        <a:p>
          <a:endParaRPr lang="ru-RU" dirty="0"/>
        </a:p>
      </dgm:t>
    </dgm:pt>
    <dgm:pt modelId="{70A8B5F9-7160-40F7-B76C-916E9521C37E}" type="parTrans" cxnId="{0EF6EC2C-85B5-4128-A0F3-C581D0B62526}">
      <dgm:prSet/>
      <dgm:spPr/>
      <dgm:t>
        <a:bodyPr/>
        <a:lstStyle/>
        <a:p>
          <a:endParaRPr lang="ru-RU"/>
        </a:p>
      </dgm:t>
    </dgm:pt>
    <dgm:pt modelId="{20F2CDC7-BA7C-4193-8C12-401B6DDB3F7E}" type="sibTrans" cxnId="{0EF6EC2C-85B5-4128-A0F3-C581D0B62526}">
      <dgm:prSet/>
      <dgm:spPr/>
      <dgm:t>
        <a:bodyPr/>
        <a:lstStyle/>
        <a:p>
          <a:endParaRPr lang="ru-RU"/>
        </a:p>
      </dgm:t>
    </dgm:pt>
    <dgm:pt modelId="{619214D4-4C92-4142-9A46-FE7C71D9F797}">
      <dgm:prSet phldrT="[Текст]" custT="1"/>
      <dgm:spPr>
        <a:ln w="57150">
          <a:solidFill>
            <a:srgbClr val="00B0F0"/>
          </a:solidFill>
        </a:ln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 prst="artDeco"/>
          <a:bevelB w="165100" h="254000"/>
        </a:sp3d>
      </dgm:spPr>
      <dgm:t>
        <a:bodyPr/>
        <a:lstStyle/>
        <a:p>
          <a:r>
            <a:rPr lang="ru-RU" sz="1400" b="1" dirty="0" smtClean="0"/>
            <a:t>Экструзия (FDM, DIW)</a:t>
          </a:r>
        </a:p>
        <a:p>
          <a:r>
            <a:rPr lang="ru-RU" sz="1400" b="1" dirty="0" smtClean="0"/>
            <a:t>FDM </a:t>
          </a:r>
          <a:r>
            <a:rPr lang="ru-RU" sz="1400" dirty="0" smtClean="0"/>
            <a:t>— застывание выдавленного через головку экструдера разогретого материала при его охлаждении</a:t>
          </a:r>
        </a:p>
        <a:p>
          <a:r>
            <a:rPr lang="ru-RU" sz="1400" b="1" dirty="0" smtClean="0"/>
            <a:t>DIW</a:t>
          </a:r>
          <a:r>
            <a:rPr lang="ru-RU" sz="1400" dirty="0" smtClean="0"/>
            <a:t> — чернила (например, керамический шлам) выходят из сопла в жидком состоянии, но быстро принимают нужную форму благодаря </a:t>
          </a:r>
          <a:r>
            <a:rPr lang="ru-RU" sz="1400" dirty="0" err="1" smtClean="0"/>
            <a:t>псевдопластичности</a:t>
          </a:r>
          <a:r>
            <a:rPr lang="ru-RU" sz="1000" dirty="0" smtClean="0"/>
            <a:t>.</a:t>
          </a:r>
          <a:endParaRPr lang="ru-RU" sz="1000" dirty="0"/>
        </a:p>
      </dgm:t>
    </dgm:pt>
    <dgm:pt modelId="{37B88E01-B325-4754-927F-FD127A9D5109}" type="parTrans" cxnId="{40422DD6-28FE-4076-BDFE-4102CD04A7B3}">
      <dgm:prSet/>
      <dgm:spPr/>
      <dgm:t>
        <a:bodyPr/>
        <a:lstStyle/>
        <a:p>
          <a:endParaRPr lang="ru-RU"/>
        </a:p>
      </dgm:t>
    </dgm:pt>
    <dgm:pt modelId="{50347C13-60B8-4EC2-AFD4-218357690CB4}" type="sibTrans" cxnId="{40422DD6-28FE-4076-BDFE-4102CD04A7B3}">
      <dgm:prSet/>
      <dgm:spPr/>
      <dgm:t>
        <a:bodyPr/>
        <a:lstStyle/>
        <a:p>
          <a:endParaRPr lang="ru-RU"/>
        </a:p>
      </dgm:t>
    </dgm:pt>
    <dgm:pt modelId="{39108A06-748C-440C-A12E-2483DD3D324D}">
      <dgm:prSet phldrT="[Текст]" phldr="1"/>
      <dgm:spPr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114300" prst="artDeco"/>
        </a:sp3d>
      </dgm:spPr>
      <dgm:t>
        <a:bodyPr/>
        <a:lstStyle/>
        <a:p>
          <a:endParaRPr lang="ru-RU"/>
        </a:p>
      </dgm:t>
    </dgm:pt>
    <dgm:pt modelId="{E4894E21-D60F-41A8-880D-2652D8ACF70C}" type="parTrans" cxnId="{962F320E-88A8-4357-93B1-B548D6CE7260}">
      <dgm:prSet/>
      <dgm:spPr/>
      <dgm:t>
        <a:bodyPr/>
        <a:lstStyle/>
        <a:p>
          <a:endParaRPr lang="ru-RU"/>
        </a:p>
      </dgm:t>
    </dgm:pt>
    <dgm:pt modelId="{4ED5E475-9281-481E-8F4A-EA3E2A79B19D}" type="sibTrans" cxnId="{962F320E-88A8-4357-93B1-B548D6CE7260}">
      <dgm:prSet/>
      <dgm:spPr/>
      <dgm:t>
        <a:bodyPr/>
        <a:lstStyle/>
        <a:p>
          <a:endParaRPr lang="ru-RU"/>
        </a:p>
      </dgm:t>
    </dgm:pt>
    <dgm:pt modelId="{BAAFF664-7327-4328-9F7C-2B023F443175}">
      <dgm:prSet phldrT="[Текст]"/>
      <dgm:spPr>
        <a:ln w="57150">
          <a:solidFill>
            <a:srgbClr val="FF0000"/>
          </a:solidFill>
        </a:ln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 prst="artDeco"/>
          <a:bevelB w="165100" h="254000"/>
        </a:sp3d>
      </dgm:spPr>
      <dgm:t>
        <a:bodyPr/>
        <a:lstStyle/>
        <a:p>
          <a:r>
            <a:rPr lang="ru-RU" b="1" dirty="0" smtClean="0"/>
            <a:t>Формирование слоя на выровненном слое порошка (3DP, EBM, SLS, DMLS, SHS</a:t>
          </a:r>
          <a:r>
            <a:rPr lang="ru-RU" dirty="0" smtClean="0"/>
            <a:t>)</a:t>
          </a:r>
        </a:p>
        <a:p>
          <a:r>
            <a:rPr lang="ru-RU" b="1" dirty="0" smtClean="0"/>
            <a:t>3DP</a:t>
          </a:r>
          <a:r>
            <a:rPr lang="ru-RU" dirty="0" smtClean="0"/>
            <a:t> — склеивание порошка путем нанесения жидкого клея с помощью струйной печати</a:t>
          </a:r>
        </a:p>
        <a:p>
          <a:r>
            <a:rPr lang="ru-RU" b="1" dirty="0" smtClean="0"/>
            <a:t>EBM</a:t>
          </a:r>
          <a:r>
            <a:rPr lang="ru-RU" dirty="0" smtClean="0"/>
            <a:t> — плавление металлического порошка электронным лучом в вакууме</a:t>
          </a:r>
        </a:p>
        <a:p>
          <a:r>
            <a:rPr lang="ru-RU" b="1" dirty="0" smtClean="0"/>
            <a:t>SLS</a:t>
          </a:r>
          <a:r>
            <a:rPr lang="ru-RU" dirty="0" smtClean="0"/>
            <a:t> — плавление порошка под действием лазерного излучения</a:t>
          </a:r>
        </a:p>
        <a:p>
          <a:r>
            <a:rPr lang="ru-RU" b="1" dirty="0" smtClean="0"/>
            <a:t>DMLS</a:t>
          </a:r>
          <a:r>
            <a:rPr lang="ru-RU" dirty="0" smtClean="0"/>
            <a:t> — плавление металлического порошка под действием лазерного излучения</a:t>
          </a:r>
        </a:p>
        <a:p>
          <a:r>
            <a:rPr lang="ru-RU" b="1" dirty="0" smtClean="0"/>
            <a:t>SHS</a:t>
          </a:r>
          <a:r>
            <a:rPr lang="ru-RU" dirty="0" smtClean="0"/>
            <a:t> — плавление порошка нагревательной головкой.</a:t>
          </a:r>
          <a:endParaRPr lang="ru-RU" dirty="0"/>
        </a:p>
      </dgm:t>
    </dgm:pt>
    <dgm:pt modelId="{BCF8D62D-C292-4623-B2B1-7B89A01030D0}" type="parTrans" cxnId="{7861BD6E-FA18-48AA-A460-1FC4069C60FA}">
      <dgm:prSet/>
      <dgm:spPr/>
      <dgm:t>
        <a:bodyPr/>
        <a:lstStyle/>
        <a:p>
          <a:endParaRPr lang="ru-RU"/>
        </a:p>
      </dgm:t>
    </dgm:pt>
    <dgm:pt modelId="{C32D77CC-3E41-42EA-A50B-FF539F2F9D35}" type="sibTrans" cxnId="{7861BD6E-FA18-48AA-A460-1FC4069C60FA}">
      <dgm:prSet/>
      <dgm:spPr/>
      <dgm:t>
        <a:bodyPr/>
        <a:lstStyle/>
        <a:p>
          <a:endParaRPr lang="ru-RU"/>
        </a:p>
      </dgm:t>
    </dgm:pt>
    <dgm:pt modelId="{66E85CA8-B420-4495-BA70-FF9FEEAC8D31}">
      <dgm:prSet phldrT="[Текст]" custT="1"/>
      <dgm:spPr>
        <a:ln w="57150">
          <a:solidFill>
            <a:srgbClr val="FF0000"/>
          </a:solidFill>
        </a:ln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 prst="artDeco"/>
          <a:bevelB w="165100" h="254000"/>
        </a:sp3d>
      </dgm:spPr>
      <dgm:t>
        <a:bodyPr/>
        <a:lstStyle/>
        <a:p>
          <a:r>
            <a:rPr lang="ru-RU" sz="1400" b="1" dirty="0" smtClean="0"/>
            <a:t>Подача проволочного материала (EBF)</a:t>
          </a:r>
        </a:p>
        <a:p>
          <a:r>
            <a:rPr lang="ru-RU" sz="1400" dirty="0" smtClean="0"/>
            <a:t>плавление подаваемого проволочного материала под действием электронного излучения.</a:t>
          </a:r>
        </a:p>
        <a:p>
          <a:r>
            <a:rPr lang="ru-RU" sz="1400" b="1" dirty="0" smtClean="0"/>
            <a:t>Струйная печать (MJM) </a:t>
          </a:r>
          <a:r>
            <a:rPr lang="ru-RU" sz="1400" dirty="0" smtClean="0"/>
            <a:t>— технология, основанная на многоструйном моделировании фотополимерным или восковым материалом.</a:t>
          </a:r>
          <a:endParaRPr lang="ru-RU" sz="1400" dirty="0"/>
        </a:p>
      </dgm:t>
    </dgm:pt>
    <dgm:pt modelId="{076C18A7-FCB7-4C6B-A2A4-DAB88B54428C}" type="parTrans" cxnId="{5EA4E3D7-A5EC-402F-B466-B61FDFF50FC3}">
      <dgm:prSet/>
      <dgm:spPr/>
      <dgm:t>
        <a:bodyPr/>
        <a:lstStyle/>
        <a:p>
          <a:endParaRPr lang="ru-RU"/>
        </a:p>
      </dgm:t>
    </dgm:pt>
    <dgm:pt modelId="{9B0AA1B3-66C0-42A6-A041-B44356164728}" type="sibTrans" cxnId="{5EA4E3D7-A5EC-402F-B466-B61FDFF50FC3}">
      <dgm:prSet/>
      <dgm:spPr/>
      <dgm:t>
        <a:bodyPr/>
        <a:lstStyle/>
        <a:p>
          <a:endParaRPr lang="ru-RU"/>
        </a:p>
      </dgm:t>
    </dgm:pt>
    <dgm:pt modelId="{9369F587-F6C9-49F2-9301-B000A200366F}">
      <dgm:prSet phldrT="[Текст]" phldr="1"/>
      <dgm:spPr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114300" prst="artDeco"/>
        </a:sp3d>
      </dgm:spPr>
      <dgm:t>
        <a:bodyPr/>
        <a:lstStyle/>
        <a:p>
          <a:endParaRPr lang="ru-RU"/>
        </a:p>
      </dgm:t>
    </dgm:pt>
    <dgm:pt modelId="{EDAFE689-8AC5-4B31-BE20-5D17F9ED0590}" type="parTrans" cxnId="{C45EDB04-10B0-4B41-AA0E-553740B090AD}">
      <dgm:prSet/>
      <dgm:spPr/>
      <dgm:t>
        <a:bodyPr/>
        <a:lstStyle/>
        <a:p>
          <a:endParaRPr lang="ru-RU"/>
        </a:p>
      </dgm:t>
    </dgm:pt>
    <dgm:pt modelId="{CAB87CE5-B55D-4757-840C-6D493FDAABFE}" type="sibTrans" cxnId="{C45EDB04-10B0-4B41-AA0E-553740B090AD}">
      <dgm:prSet/>
      <dgm:spPr/>
      <dgm:t>
        <a:bodyPr/>
        <a:lstStyle/>
        <a:p>
          <a:endParaRPr lang="ru-RU"/>
        </a:p>
      </dgm:t>
    </dgm:pt>
    <dgm:pt modelId="{C09E3A4F-9B24-4361-9A46-84A77BB58B9C}">
      <dgm:prSet phldrT="[Текст]" custT="1"/>
      <dgm:spPr>
        <a:ln w="57150">
          <a:solidFill>
            <a:srgbClr val="00FF00"/>
          </a:solidFill>
        </a:ln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 prst="artDeco"/>
          <a:bevelB w="165100" h="254000"/>
        </a:sp3d>
      </dgm:spPr>
      <dgm:t>
        <a:bodyPr/>
        <a:lstStyle/>
        <a:p>
          <a:r>
            <a:rPr lang="ru-RU" sz="1600" b="1" dirty="0" err="1" smtClean="0"/>
            <a:t>Ламинирование</a:t>
          </a:r>
          <a:r>
            <a:rPr lang="ru-RU" sz="1600" b="1" dirty="0" smtClean="0"/>
            <a:t> (LOM)</a:t>
          </a:r>
        </a:p>
        <a:p>
          <a:r>
            <a:rPr lang="ru-RU" sz="1600" dirty="0" smtClean="0"/>
            <a:t>деталь создается склеиванием большого количества слоев рабочего материала, из которого лазер или режущий инструмент вырезает контур сечения будущей детали.</a:t>
          </a:r>
          <a:endParaRPr lang="ru-RU" sz="1600" b="1" dirty="0" smtClean="0"/>
        </a:p>
        <a:p>
          <a:endParaRPr lang="ru-RU" sz="1600" dirty="0"/>
        </a:p>
      </dgm:t>
    </dgm:pt>
    <dgm:pt modelId="{594339B2-797A-4BEB-A0AB-F2E61B93E62D}" type="parTrans" cxnId="{B3FA9534-24AD-444F-9A6B-368D2A3AE4D5}">
      <dgm:prSet/>
      <dgm:spPr/>
      <dgm:t>
        <a:bodyPr/>
        <a:lstStyle/>
        <a:p>
          <a:endParaRPr lang="ru-RU"/>
        </a:p>
      </dgm:t>
    </dgm:pt>
    <dgm:pt modelId="{22D40521-F384-4BDB-8BC5-3D7745D2581B}" type="sibTrans" cxnId="{B3FA9534-24AD-444F-9A6B-368D2A3AE4D5}">
      <dgm:prSet/>
      <dgm:spPr/>
      <dgm:t>
        <a:bodyPr/>
        <a:lstStyle/>
        <a:p>
          <a:endParaRPr lang="ru-RU"/>
        </a:p>
      </dgm:t>
    </dgm:pt>
    <dgm:pt modelId="{8D62D9F6-D566-47B8-A640-F7CC2CCB9A70}">
      <dgm:prSet custT="1"/>
      <dgm:spPr>
        <a:ln w="57150">
          <a:solidFill>
            <a:srgbClr val="00B0F0"/>
          </a:solidFill>
        </a:ln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 prst="artDeco"/>
          <a:bevelB w="165100" h="254000"/>
        </a:sp3d>
      </dgm:spPr>
      <dgm:t>
        <a:bodyPr/>
        <a:lstStyle/>
        <a:p>
          <a:r>
            <a:rPr lang="ru-RU" sz="1400" b="1" dirty="0" err="1" smtClean="0"/>
            <a:t>Фотополимеризация</a:t>
          </a:r>
          <a:r>
            <a:rPr lang="ru-RU" sz="1400" b="1" dirty="0" smtClean="0"/>
            <a:t> (SLA, SLA-DLP</a:t>
          </a:r>
          <a:r>
            <a:rPr lang="ru-RU" sz="1400" dirty="0" smtClean="0"/>
            <a:t>)</a:t>
          </a:r>
        </a:p>
        <a:p>
          <a:r>
            <a:rPr lang="ru-RU" sz="1400" b="1" dirty="0" smtClean="0"/>
            <a:t>SLA</a:t>
          </a:r>
          <a:r>
            <a:rPr lang="ru-RU" sz="1400" dirty="0" smtClean="0"/>
            <a:t> — засвечивание жидкого </a:t>
          </a:r>
          <a:r>
            <a:rPr lang="ru-RU" sz="1400" dirty="0" err="1" smtClean="0"/>
            <a:t>фотополимера</a:t>
          </a:r>
          <a:r>
            <a:rPr lang="ru-RU" sz="1400" dirty="0" smtClean="0"/>
            <a:t> ультрафиолетовым лазером</a:t>
          </a:r>
        </a:p>
        <a:p>
          <a:r>
            <a:rPr lang="ru-RU" sz="1400" b="1" dirty="0" smtClean="0"/>
            <a:t>SLA-DLP</a:t>
          </a:r>
          <a:r>
            <a:rPr lang="ru-RU" sz="1400" dirty="0" smtClean="0"/>
            <a:t> — засвечивание DLP-проектором</a:t>
          </a:r>
        </a:p>
      </dgm:t>
    </dgm:pt>
    <dgm:pt modelId="{9474C5D8-7ECC-4510-B911-6DB4920F4C12}" type="parTrans" cxnId="{0CB0A9DE-B89B-4DB4-A3E8-22BAB55B6E65}">
      <dgm:prSet/>
      <dgm:spPr/>
      <dgm:t>
        <a:bodyPr/>
        <a:lstStyle/>
        <a:p>
          <a:endParaRPr lang="ru-RU"/>
        </a:p>
      </dgm:t>
    </dgm:pt>
    <dgm:pt modelId="{F5C210BE-D011-410C-8A77-83BC15EB6A67}" type="sibTrans" cxnId="{0CB0A9DE-B89B-4DB4-A3E8-22BAB55B6E65}">
      <dgm:prSet/>
      <dgm:spPr/>
      <dgm:t>
        <a:bodyPr/>
        <a:lstStyle/>
        <a:p>
          <a:endParaRPr lang="ru-RU"/>
        </a:p>
      </dgm:t>
    </dgm:pt>
    <dgm:pt modelId="{A0D5040D-D31F-407C-BA6D-F4F6AA2A6668}">
      <dgm:prSet custT="1"/>
      <dgm:spPr>
        <a:ln w="57150">
          <a:solidFill>
            <a:srgbClr val="00FF00"/>
          </a:solidFill>
        </a:ln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 prst="artDeco"/>
          <a:bevelB w="165100" h="254000"/>
        </a:sp3d>
      </dgm:spPr>
      <dgm:t>
        <a:bodyPr/>
        <a:lstStyle/>
        <a:p>
          <a:r>
            <a:rPr lang="ru-RU" sz="1600" b="1" dirty="0" smtClean="0"/>
            <a:t>Точечная подача порошка (DED)</a:t>
          </a:r>
        </a:p>
        <a:p>
          <a:r>
            <a:rPr lang="ru-RU" sz="1600" dirty="0" smtClean="0"/>
            <a:t>подаваемый порошок плавится под действием лазерного или электронного луча</a:t>
          </a:r>
          <a:endParaRPr lang="ru-RU" sz="1600" dirty="0"/>
        </a:p>
      </dgm:t>
    </dgm:pt>
    <dgm:pt modelId="{4C22B0C8-3481-4A30-BD07-311D9ABEB082}" type="parTrans" cxnId="{6B7AAAE3-6580-407B-AFA2-BE4735F9BC33}">
      <dgm:prSet/>
      <dgm:spPr/>
      <dgm:t>
        <a:bodyPr/>
        <a:lstStyle/>
        <a:p>
          <a:endParaRPr lang="ru-RU"/>
        </a:p>
      </dgm:t>
    </dgm:pt>
    <dgm:pt modelId="{5D73BBB9-4C5A-491D-B721-8DC5559F84EE}" type="sibTrans" cxnId="{6B7AAAE3-6580-407B-AFA2-BE4735F9BC33}">
      <dgm:prSet/>
      <dgm:spPr/>
      <dgm:t>
        <a:bodyPr/>
        <a:lstStyle/>
        <a:p>
          <a:endParaRPr lang="ru-RU"/>
        </a:p>
      </dgm:t>
    </dgm:pt>
    <dgm:pt modelId="{B3A27C90-F5FE-49EB-960B-2DF72737EE93}" type="pres">
      <dgm:prSet presAssocID="{ACF10BD7-3F79-4B43-A188-4C75FD0CB6E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B1AEBB-488F-4C24-8AAE-E53445026376}" type="pres">
      <dgm:prSet presAssocID="{9369F587-F6C9-49F2-9301-B000A200366F}" presName="boxAndChildren" presStyleCnt="0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/>
        </a:p>
      </dgm:t>
    </dgm:pt>
    <dgm:pt modelId="{E3AD41F9-9A57-43FF-A020-BCF0836DFF0A}" type="pres">
      <dgm:prSet presAssocID="{9369F587-F6C9-49F2-9301-B000A200366F}" presName="parentTextBox" presStyleLbl="node1" presStyleIdx="0" presStyleCnt="3"/>
      <dgm:spPr/>
      <dgm:t>
        <a:bodyPr/>
        <a:lstStyle/>
        <a:p>
          <a:endParaRPr lang="ru-RU"/>
        </a:p>
      </dgm:t>
    </dgm:pt>
    <dgm:pt modelId="{70CD75E8-350B-44AB-BEBA-72DF9B3EA566}" type="pres">
      <dgm:prSet presAssocID="{9369F587-F6C9-49F2-9301-B000A200366F}" presName="entireBox" presStyleLbl="node1" presStyleIdx="0" presStyleCnt="3" custScaleY="96635" custLinFactNeighborX="834" custLinFactNeighborY="26358"/>
      <dgm:spPr/>
      <dgm:t>
        <a:bodyPr/>
        <a:lstStyle/>
        <a:p>
          <a:endParaRPr lang="ru-RU"/>
        </a:p>
      </dgm:t>
    </dgm:pt>
    <dgm:pt modelId="{A95D411E-8B82-405E-9B33-F9BED78B1DB3}" type="pres">
      <dgm:prSet presAssocID="{9369F587-F6C9-49F2-9301-B000A200366F}" presName="descendantBox" presStyleCnt="0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/>
        </a:p>
      </dgm:t>
    </dgm:pt>
    <dgm:pt modelId="{6E4CA944-4326-4395-A269-D74C2981A2EF}" type="pres">
      <dgm:prSet presAssocID="{C09E3A4F-9B24-4361-9A46-84A77BB58B9C}" presName="childTextBox" presStyleLbl="fgAccFollowNode1" presStyleIdx="0" presStyleCnt="6" custScaleY="221592" custLinFactNeighborX="16" custLinFactNeighborY="-56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AE23DA-E0A5-4186-82E2-75A5397CD17A}" type="pres">
      <dgm:prSet presAssocID="{A0D5040D-D31F-407C-BA6D-F4F6AA2A6668}" presName="childTextBox" presStyleLbl="fgAccFollowNode1" presStyleIdx="1" presStyleCnt="6" custScaleY="161639" custLinFactNeighborX="-820" custLinFactNeighborY="-441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910A2D-BADC-4EF6-B516-9CB3CC4BD43C}" type="pres">
      <dgm:prSet presAssocID="{4ED5E475-9281-481E-8F4A-EA3E2A79B19D}" presName="sp" presStyleCnt="0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/>
        </a:p>
      </dgm:t>
    </dgm:pt>
    <dgm:pt modelId="{872A9FBA-56F0-4F7E-ACB3-1BA9388E40B6}" type="pres">
      <dgm:prSet presAssocID="{39108A06-748C-440C-A12E-2483DD3D324D}" presName="arrowAndChildren" presStyleCnt="0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/>
        </a:p>
      </dgm:t>
    </dgm:pt>
    <dgm:pt modelId="{9B5EA121-180F-481A-A819-2A243BD15C56}" type="pres">
      <dgm:prSet presAssocID="{39108A06-748C-440C-A12E-2483DD3D324D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755F2D1E-6B0C-4395-BB6E-42A9F8AA5E6C}" type="pres">
      <dgm:prSet presAssocID="{39108A06-748C-440C-A12E-2483DD3D324D}" presName="arrow" presStyleLbl="node1" presStyleIdx="1" presStyleCnt="3" custLinFactNeighborY="24828"/>
      <dgm:spPr/>
      <dgm:t>
        <a:bodyPr/>
        <a:lstStyle/>
        <a:p>
          <a:endParaRPr lang="ru-RU"/>
        </a:p>
      </dgm:t>
    </dgm:pt>
    <dgm:pt modelId="{DE784DC5-2A6A-483E-A026-824922F589AA}" type="pres">
      <dgm:prSet presAssocID="{39108A06-748C-440C-A12E-2483DD3D324D}" presName="descendantArrow" presStyleCnt="0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/>
        </a:p>
      </dgm:t>
    </dgm:pt>
    <dgm:pt modelId="{F7B10389-D545-4EC3-8A2A-401BDC6A0EDE}" type="pres">
      <dgm:prSet presAssocID="{BAAFF664-7327-4328-9F7C-2B023F443175}" presName="childTextArrow" presStyleLbl="fgAccFollowNode1" presStyleIdx="2" presStyleCnt="6" custScaleY="381418" custLinFactNeighborX="-82" custLinFactNeighborY="-52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BB4F7F-96D2-4226-AEEB-BB46A105AC96}" type="pres">
      <dgm:prSet presAssocID="{66E85CA8-B420-4495-BA70-FF9FEEAC8D31}" presName="childTextArrow" presStyleLbl="fgAccFollowNode1" presStyleIdx="3" presStyleCnt="6" custScaleY="229468" custLinFactNeighborX="-821" custLinFactNeighborY="-529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7A4818-1F19-4C8F-A919-7174C99A030D}" type="pres">
      <dgm:prSet presAssocID="{20F2CDC7-BA7C-4193-8C12-401B6DDB3F7E}" presName="sp" presStyleCnt="0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/>
        </a:p>
      </dgm:t>
    </dgm:pt>
    <dgm:pt modelId="{4AE45EDC-784E-4FF9-AEC9-4C989120720B}" type="pres">
      <dgm:prSet presAssocID="{DB807BD9-A6B9-4F44-B256-B0C6CAA4E6C2}" presName="arrowAndChildren" presStyleCnt="0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/>
        </a:p>
      </dgm:t>
    </dgm:pt>
    <dgm:pt modelId="{22E73F14-806F-4CCA-A8AE-F3D4A160ACD1}" type="pres">
      <dgm:prSet presAssocID="{DB807BD9-A6B9-4F44-B256-B0C6CAA4E6C2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992CC8F1-DEF7-495E-B132-848F518CACB9}" type="pres">
      <dgm:prSet presAssocID="{DB807BD9-A6B9-4F44-B256-B0C6CAA4E6C2}" presName="arrow" presStyleLbl="node1" presStyleIdx="2" presStyleCnt="3" custLinFactNeighborX="834" custLinFactNeighborY="5773"/>
      <dgm:spPr/>
      <dgm:t>
        <a:bodyPr/>
        <a:lstStyle/>
        <a:p>
          <a:endParaRPr lang="ru-RU"/>
        </a:p>
      </dgm:t>
    </dgm:pt>
    <dgm:pt modelId="{1FA85E03-E775-48E0-B101-48317972F4C2}" type="pres">
      <dgm:prSet presAssocID="{DB807BD9-A6B9-4F44-B256-B0C6CAA4E6C2}" presName="descendantArrow" presStyleCnt="0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/>
        </a:p>
      </dgm:t>
    </dgm:pt>
    <dgm:pt modelId="{14D303A9-EECC-4E77-8F56-58F23CC103EF}" type="pres">
      <dgm:prSet presAssocID="{619214D4-4C92-4142-9A46-FE7C71D9F797}" presName="childTextArrow" presStyleLbl="fgAccFollowNode1" presStyleIdx="4" presStyleCnt="6" custScaleX="181774" custScaleY="229671" custLinFactNeighborX="-185" custLinFactNeighborY="-527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F0E562-2E7F-4F12-B323-80E9F1E328BD}" type="pres">
      <dgm:prSet presAssocID="{8D62D9F6-D566-47B8-A640-F7CC2CCB9A70}" presName="childTextArrow" presStyleLbl="fgAccFollowNode1" presStyleIdx="5" presStyleCnt="6" custScaleX="155529" custScaleY="234249" custLinFactNeighborX="-553" custLinFactNeighborY="-607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62F320E-88A8-4357-93B1-B548D6CE7260}" srcId="{ACF10BD7-3F79-4B43-A188-4C75FD0CB6E3}" destId="{39108A06-748C-440C-A12E-2483DD3D324D}" srcOrd="1" destOrd="0" parTransId="{E4894E21-D60F-41A8-880D-2652D8ACF70C}" sibTransId="{4ED5E475-9281-481E-8F4A-EA3E2A79B19D}"/>
    <dgm:cxn modelId="{5858D67F-C082-4D0D-9516-563D57AA277B}" type="presOf" srcId="{C09E3A4F-9B24-4361-9A46-84A77BB58B9C}" destId="{6E4CA944-4326-4395-A269-D74C2981A2EF}" srcOrd="0" destOrd="0" presId="urn:microsoft.com/office/officeart/2005/8/layout/process4"/>
    <dgm:cxn modelId="{F201E763-FA71-40E8-8D62-85566300206F}" type="presOf" srcId="{619214D4-4C92-4142-9A46-FE7C71D9F797}" destId="{14D303A9-EECC-4E77-8F56-58F23CC103EF}" srcOrd="0" destOrd="0" presId="urn:microsoft.com/office/officeart/2005/8/layout/process4"/>
    <dgm:cxn modelId="{4C2E9274-551D-40F6-94DB-15175EE07475}" type="presOf" srcId="{66E85CA8-B420-4495-BA70-FF9FEEAC8D31}" destId="{40BB4F7F-96D2-4226-AEEB-BB46A105AC96}" srcOrd="0" destOrd="0" presId="urn:microsoft.com/office/officeart/2005/8/layout/process4"/>
    <dgm:cxn modelId="{10ACDB09-2B6E-482F-B003-A78E0D052E7D}" type="presOf" srcId="{DB807BD9-A6B9-4F44-B256-B0C6CAA4E6C2}" destId="{22E73F14-806F-4CCA-A8AE-F3D4A160ACD1}" srcOrd="0" destOrd="0" presId="urn:microsoft.com/office/officeart/2005/8/layout/process4"/>
    <dgm:cxn modelId="{7861BD6E-FA18-48AA-A460-1FC4069C60FA}" srcId="{39108A06-748C-440C-A12E-2483DD3D324D}" destId="{BAAFF664-7327-4328-9F7C-2B023F443175}" srcOrd="0" destOrd="0" parTransId="{BCF8D62D-C292-4623-B2B1-7B89A01030D0}" sibTransId="{C32D77CC-3E41-42EA-A50B-FF539F2F9D35}"/>
    <dgm:cxn modelId="{B704247B-49B2-4233-BC42-BB50B6F20766}" type="presOf" srcId="{ACF10BD7-3F79-4B43-A188-4C75FD0CB6E3}" destId="{B3A27C90-F5FE-49EB-960B-2DF72737EE93}" srcOrd="0" destOrd="0" presId="urn:microsoft.com/office/officeart/2005/8/layout/process4"/>
    <dgm:cxn modelId="{5EA4E3D7-A5EC-402F-B466-B61FDFF50FC3}" srcId="{39108A06-748C-440C-A12E-2483DD3D324D}" destId="{66E85CA8-B420-4495-BA70-FF9FEEAC8D31}" srcOrd="1" destOrd="0" parTransId="{076C18A7-FCB7-4C6B-A2A4-DAB88B54428C}" sibTransId="{9B0AA1B3-66C0-42A6-A041-B44356164728}"/>
    <dgm:cxn modelId="{BA033051-7B1A-4D20-A3C8-C77CC188D367}" type="presOf" srcId="{9369F587-F6C9-49F2-9301-B000A200366F}" destId="{70CD75E8-350B-44AB-BEBA-72DF9B3EA566}" srcOrd="1" destOrd="0" presId="urn:microsoft.com/office/officeart/2005/8/layout/process4"/>
    <dgm:cxn modelId="{40422DD6-28FE-4076-BDFE-4102CD04A7B3}" srcId="{DB807BD9-A6B9-4F44-B256-B0C6CAA4E6C2}" destId="{619214D4-4C92-4142-9A46-FE7C71D9F797}" srcOrd="0" destOrd="0" parTransId="{37B88E01-B325-4754-927F-FD127A9D5109}" sibTransId="{50347C13-60B8-4EC2-AFD4-218357690CB4}"/>
    <dgm:cxn modelId="{0EF6EC2C-85B5-4128-A0F3-C581D0B62526}" srcId="{ACF10BD7-3F79-4B43-A188-4C75FD0CB6E3}" destId="{DB807BD9-A6B9-4F44-B256-B0C6CAA4E6C2}" srcOrd="0" destOrd="0" parTransId="{70A8B5F9-7160-40F7-B76C-916E9521C37E}" sibTransId="{20F2CDC7-BA7C-4193-8C12-401B6DDB3F7E}"/>
    <dgm:cxn modelId="{73AE8ABC-527B-4F80-B890-446A4D0B7B1F}" type="presOf" srcId="{39108A06-748C-440C-A12E-2483DD3D324D}" destId="{9B5EA121-180F-481A-A819-2A243BD15C56}" srcOrd="0" destOrd="0" presId="urn:microsoft.com/office/officeart/2005/8/layout/process4"/>
    <dgm:cxn modelId="{6B788B41-AF5E-4CF2-8A1B-C109F35FA4C8}" type="presOf" srcId="{A0D5040D-D31F-407C-BA6D-F4F6AA2A6668}" destId="{8CAE23DA-E0A5-4186-82E2-75A5397CD17A}" srcOrd="0" destOrd="0" presId="urn:microsoft.com/office/officeart/2005/8/layout/process4"/>
    <dgm:cxn modelId="{D2D240B0-5B95-4F46-827E-31F24C08A546}" type="presOf" srcId="{BAAFF664-7327-4328-9F7C-2B023F443175}" destId="{F7B10389-D545-4EC3-8A2A-401BDC6A0EDE}" srcOrd="0" destOrd="0" presId="urn:microsoft.com/office/officeart/2005/8/layout/process4"/>
    <dgm:cxn modelId="{4A090113-3DE9-47CA-8799-0C9B1F679A30}" type="presOf" srcId="{8D62D9F6-D566-47B8-A640-F7CC2CCB9A70}" destId="{52F0E562-2E7F-4F12-B323-80E9F1E328BD}" srcOrd="0" destOrd="0" presId="urn:microsoft.com/office/officeart/2005/8/layout/process4"/>
    <dgm:cxn modelId="{0CB0A9DE-B89B-4DB4-A3E8-22BAB55B6E65}" srcId="{DB807BD9-A6B9-4F44-B256-B0C6CAA4E6C2}" destId="{8D62D9F6-D566-47B8-A640-F7CC2CCB9A70}" srcOrd="1" destOrd="0" parTransId="{9474C5D8-7ECC-4510-B911-6DB4920F4C12}" sibTransId="{F5C210BE-D011-410C-8A77-83BC15EB6A67}"/>
    <dgm:cxn modelId="{6B7AAAE3-6580-407B-AFA2-BE4735F9BC33}" srcId="{9369F587-F6C9-49F2-9301-B000A200366F}" destId="{A0D5040D-D31F-407C-BA6D-F4F6AA2A6668}" srcOrd="1" destOrd="0" parTransId="{4C22B0C8-3481-4A30-BD07-311D9ABEB082}" sibTransId="{5D73BBB9-4C5A-491D-B721-8DC5559F84EE}"/>
    <dgm:cxn modelId="{B3FA9534-24AD-444F-9A6B-368D2A3AE4D5}" srcId="{9369F587-F6C9-49F2-9301-B000A200366F}" destId="{C09E3A4F-9B24-4361-9A46-84A77BB58B9C}" srcOrd="0" destOrd="0" parTransId="{594339B2-797A-4BEB-A0AB-F2E61B93E62D}" sibTransId="{22D40521-F384-4BDB-8BC5-3D7745D2581B}"/>
    <dgm:cxn modelId="{C45EDB04-10B0-4B41-AA0E-553740B090AD}" srcId="{ACF10BD7-3F79-4B43-A188-4C75FD0CB6E3}" destId="{9369F587-F6C9-49F2-9301-B000A200366F}" srcOrd="2" destOrd="0" parTransId="{EDAFE689-8AC5-4B31-BE20-5D17F9ED0590}" sibTransId="{CAB87CE5-B55D-4757-840C-6D493FDAABFE}"/>
    <dgm:cxn modelId="{1F3AF6D9-0D70-436B-BCB7-885FD42E64CE}" type="presOf" srcId="{9369F587-F6C9-49F2-9301-B000A200366F}" destId="{E3AD41F9-9A57-43FF-A020-BCF0836DFF0A}" srcOrd="0" destOrd="0" presId="urn:microsoft.com/office/officeart/2005/8/layout/process4"/>
    <dgm:cxn modelId="{641B39B0-887D-417A-A7A9-85B2E6BD780F}" type="presOf" srcId="{DB807BD9-A6B9-4F44-B256-B0C6CAA4E6C2}" destId="{992CC8F1-DEF7-495E-B132-848F518CACB9}" srcOrd="1" destOrd="0" presId="urn:microsoft.com/office/officeart/2005/8/layout/process4"/>
    <dgm:cxn modelId="{559228DC-86CA-40AD-B81B-68CD9A00A8D1}" type="presOf" srcId="{39108A06-748C-440C-A12E-2483DD3D324D}" destId="{755F2D1E-6B0C-4395-BB6E-42A9F8AA5E6C}" srcOrd="1" destOrd="0" presId="urn:microsoft.com/office/officeart/2005/8/layout/process4"/>
    <dgm:cxn modelId="{D73D6324-D8EA-4F04-9873-AE498C5CEF40}" type="presParOf" srcId="{B3A27C90-F5FE-49EB-960B-2DF72737EE93}" destId="{76B1AEBB-488F-4C24-8AAE-E53445026376}" srcOrd="0" destOrd="0" presId="urn:microsoft.com/office/officeart/2005/8/layout/process4"/>
    <dgm:cxn modelId="{64B0F20D-2302-406D-89CE-CED4658C0F37}" type="presParOf" srcId="{76B1AEBB-488F-4C24-8AAE-E53445026376}" destId="{E3AD41F9-9A57-43FF-A020-BCF0836DFF0A}" srcOrd="0" destOrd="0" presId="urn:microsoft.com/office/officeart/2005/8/layout/process4"/>
    <dgm:cxn modelId="{404DC0C7-FC78-4573-AD0E-4A78A988B998}" type="presParOf" srcId="{76B1AEBB-488F-4C24-8AAE-E53445026376}" destId="{70CD75E8-350B-44AB-BEBA-72DF9B3EA566}" srcOrd="1" destOrd="0" presId="urn:microsoft.com/office/officeart/2005/8/layout/process4"/>
    <dgm:cxn modelId="{0135B83E-9202-4C44-805B-B0CB656DDFB9}" type="presParOf" srcId="{76B1AEBB-488F-4C24-8AAE-E53445026376}" destId="{A95D411E-8B82-405E-9B33-F9BED78B1DB3}" srcOrd="2" destOrd="0" presId="urn:microsoft.com/office/officeart/2005/8/layout/process4"/>
    <dgm:cxn modelId="{BB0F7040-B785-4A86-AE05-618DD274C808}" type="presParOf" srcId="{A95D411E-8B82-405E-9B33-F9BED78B1DB3}" destId="{6E4CA944-4326-4395-A269-D74C2981A2EF}" srcOrd="0" destOrd="0" presId="urn:microsoft.com/office/officeart/2005/8/layout/process4"/>
    <dgm:cxn modelId="{D66631F2-5B93-4569-881B-91EBC82AE92F}" type="presParOf" srcId="{A95D411E-8B82-405E-9B33-F9BED78B1DB3}" destId="{8CAE23DA-E0A5-4186-82E2-75A5397CD17A}" srcOrd="1" destOrd="0" presId="urn:microsoft.com/office/officeart/2005/8/layout/process4"/>
    <dgm:cxn modelId="{B54C9F4A-5760-426B-AA9A-B414E6B5A79B}" type="presParOf" srcId="{B3A27C90-F5FE-49EB-960B-2DF72737EE93}" destId="{FC910A2D-BADC-4EF6-B516-9CB3CC4BD43C}" srcOrd="1" destOrd="0" presId="urn:microsoft.com/office/officeart/2005/8/layout/process4"/>
    <dgm:cxn modelId="{4801642A-676E-4FD5-ADB5-3A99232A3903}" type="presParOf" srcId="{B3A27C90-F5FE-49EB-960B-2DF72737EE93}" destId="{872A9FBA-56F0-4F7E-ACB3-1BA9388E40B6}" srcOrd="2" destOrd="0" presId="urn:microsoft.com/office/officeart/2005/8/layout/process4"/>
    <dgm:cxn modelId="{BCF181A6-526E-46EC-A338-F76A6B2C91CD}" type="presParOf" srcId="{872A9FBA-56F0-4F7E-ACB3-1BA9388E40B6}" destId="{9B5EA121-180F-481A-A819-2A243BD15C56}" srcOrd="0" destOrd="0" presId="urn:microsoft.com/office/officeart/2005/8/layout/process4"/>
    <dgm:cxn modelId="{43D5AE60-A8DF-4C7E-B77F-5BAB98BF6198}" type="presParOf" srcId="{872A9FBA-56F0-4F7E-ACB3-1BA9388E40B6}" destId="{755F2D1E-6B0C-4395-BB6E-42A9F8AA5E6C}" srcOrd="1" destOrd="0" presId="urn:microsoft.com/office/officeart/2005/8/layout/process4"/>
    <dgm:cxn modelId="{EF565FD7-92B1-481E-B434-4FD09E06C111}" type="presParOf" srcId="{872A9FBA-56F0-4F7E-ACB3-1BA9388E40B6}" destId="{DE784DC5-2A6A-483E-A026-824922F589AA}" srcOrd="2" destOrd="0" presId="urn:microsoft.com/office/officeart/2005/8/layout/process4"/>
    <dgm:cxn modelId="{40A16A31-AABF-4243-9335-3C4FB4A52154}" type="presParOf" srcId="{DE784DC5-2A6A-483E-A026-824922F589AA}" destId="{F7B10389-D545-4EC3-8A2A-401BDC6A0EDE}" srcOrd="0" destOrd="0" presId="urn:microsoft.com/office/officeart/2005/8/layout/process4"/>
    <dgm:cxn modelId="{D1C8FCBB-5198-4F7B-8119-C22826FE14E9}" type="presParOf" srcId="{DE784DC5-2A6A-483E-A026-824922F589AA}" destId="{40BB4F7F-96D2-4226-AEEB-BB46A105AC96}" srcOrd="1" destOrd="0" presId="urn:microsoft.com/office/officeart/2005/8/layout/process4"/>
    <dgm:cxn modelId="{B583822E-1868-4CE7-9136-45E592874586}" type="presParOf" srcId="{B3A27C90-F5FE-49EB-960B-2DF72737EE93}" destId="{C67A4818-1F19-4C8F-A919-7174C99A030D}" srcOrd="3" destOrd="0" presId="urn:microsoft.com/office/officeart/2005/8/layout/process4"/>
    <dgm:cxn modelId="{08879D17-63C1-4022-9DFE-A638FAAA6B50}" type="presParOf" srcId="{B3A27C90-F5FE-49EB-960B-2DF72737EE93}" destId="{4AE45EDC-784E-4FF9-AEC9-4C989120720B}" srcOrd="4" destOrd="0" presId="urn:microsoft.com/office/officeart/2005/8/layout/process4"/>
    <dgm:cxn modelId="{18260E86-7B4B-4F0C-8E07-A4E3196E60A6}" type="presParOf" srcId="{4AE45EDC-784E-4FF9-AEC9-4C989120720B}" destId="{22E73F14-806F-4CCA-A8AE-F3D4A160ACD1}" srcOrd="0" destOrd="0" presId="urn:microsoft.com/office/officeart/2005/8/layout/process4"/>
    <dgm:cxn modelId="{70F14CD4-888D-4FD5-8CD7-6221823E48D2}" type="presParOf" srcId="{4AE45EDC-784E-4FF9-AEC9-4C989120720B}" destId="{992CC8F1-DEF7-495E-B132-848F518CACB9}" srcOrd="1" destOrd="0" presId="urn:microsoft.com/office/officeart/2005/8/layout/process4"/>
    <dgm:cxn modelId="{6085074D-8528-4862-BA5A-AEF9BF276842}" type="presParOf" srcId="{4AE45EDC-784E-4FF9-AEC9-4C989120720B}" destId="{1FA85E03-E775-48E0-B101-48317972F4C2}" srcOrd="2" destOrd="0" presId="urn:microsoft.com/office/officeart/2005/8/layout/process4"/>
    <dgm:cxn modelId="{52E5F390-25E4-4C13-B6C1-1480B8AC3172}" type="presParOf" srcId="{1FA85E03-E775-48E0-B101-48317972F4C2}" destId="{14D303A9-EECC-4E77-8F56-58F23CC103EF}" srcOrd="0" destOrd="0" presId="urn:microsoft.com/office/officeart/2005/8/layout/process4"/>
    <dgm:cxn modelId="{40E489B6-1B54-4A71-BB49-9B3AE6DEEA06}" type="presParOf" srcId="{1FA85E03-E775-48E0-B101-48317972F4C2}" destId="{52F0E562-2E7F-4F12-B323-80E9F1E328BD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D75E8-350B-44AB-BEBA-72DF9B3EA566}">
      <dsp:nvSpPr>
        <dsp:cNvPr id="0" name=""/>
        <dsp:cNvSpPr/>
      </dsp:nvSpPr>
      <dsp:spPr>
        <a:xfrm>
          <a:off x="0" y="5185316"/>
          <a:ext cx="8892480" cy="142103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114300" prst="artDeco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</dsp:txBody>
      <dsp:txXfrm>
        <a:off x="0" y="5185316"/>
        <a:ext cx="8892480" cy="767358"/>
      </dsp:txXfrm>
    </dsp:sp>
    <dsp:sp modelId="{6E4CA944-4326-4395-A269-D74C2981A2EF}">
      <dsp:nvSpPr>
        <dsp:cNvPr id="0" name=""/>
        <dsp:cNvSpPr/>
      </dsp:nvSpPr>
      <dsp:spPr>
        <a:xfrm>
          <a:off x="711" y="4741889"/>
          <a:ext cx="4446240" cy="149893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57150">
          <a:solidFill>
            <a:srgbClr val="00FF0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/>
            <a:t>Ламинирование</a:t>
          </a:r>
          <a:r>
            <a:rPr lang="ru-RU" sz="1600" b="1" kern="1200" dirty="0" smtClean="0"/>
            <a:t> (LOM)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деталь создается склеиванием большого количества слоев рабочего материала, из которого лазер или режущий инструмент вырезает контур сечения будущей детали.</a:t>
          </a:r>
          <a:endParaRPr lang="ru-RU" sz="1600" b="1" kern="1200" dirty="0" smtClean="0"/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 dirty="0"/>
        </a:p>
      </dsp:txBody>
      <dsp:txXfrm>
        <a:off x="711" y="4741889"/>
        <a:ext cx="4446240" cy="1498932"/>
      </dsp:txXfrm>
    </dsp:sp>
    <dsp:sp modelId="{8CAE23DA-E0A5-4186-82E2-75A5397CD17A}">
      <dsp:nvSpPr>
        <dsp:cNvPr id="0" name=""/>
        <dsp:cNvSpPr/>
      </dsp:nvSpPr>
      <dsp:spPr>
        <a:xfrm>
          <a:off x="4409780" y="5030826"/>
          <a:ext cx="4446240" cy="1093387"/>
        </a:xfrm>
        <a:prstGeom prst="rect">
          <a:avLst/>
        </a:prstGeom>
        <a:solidFill>
          <a:schemeClr val="accent4">
            <a:tint val="40000"/>
            <a:alpha val="90000"/>
            <a:hueOff val="-1740816"/>
            <a:satOff val="11410"/>
            <a:lumOff val="488"/>
            <a:alphaOff val="0"/>
          </a:schemeClr>
        </a:solidFill>
        <a:ln w="57150">
          <a:solidFill>
            <a:srgbClr val="00FF0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20320" rIns="113792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Точечная подача порошка (DED)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подаваемый порошок плавится под действием лазерного или электронного луча</a:t>
          </a:r>
          <a:endParaRPr lang="ru-RU" sz="1600" kern="1200" dirty="0"/>
        </a:p>
      </dsp:txBody>
      <dsp:txXfrm>
        <a:off x="4409780" y="5030826"/>
        <a:ext cx="4446240" cy="1093387"/>
      </dsp:txXfrm>
    </dsp:sp>
    <dsp:sp modelId="{755F2D1E-6B0C-4395-BB6E-42A9F8AA5E6C}">
      <dsp:nvSpPr>
        <dsp:cNvPr id="0" name=""/>
        <dsp:cNvSpPr/>
      </dsp:nvSpPr>
      <dsp:spPr>
        <a:xfrm rot="10800000">
          <a:off x="0" y="2959699"/>
          <a:ext cx="8892480" cy="2261655"/>
        </a:xfrm>
        <a:prstGeom prst="upArrowCallout">
          <a:avLst/>
        </a:prstGeom>
        <a:solidFill>
          <a:schemeClr val="accent4">
            <a:hueOff val="-4135930"/>
            <a:satOff val="23223"/>
            <a:lumOff val="-1078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114300" prst="artDeco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 rot="-10800000">
        <a:off x="0" y="2959699"/>
        <a:ext cx="8892480" cy="793841"/>
      </dsp:txXfrm>
    </dsp:sp>
    <dsp:sp modelId="{F7B10389-D545-4EC3-8A2A-401BDC6A0EDE}">
      <dsp:nvSpPr>
        <dsp:cNvPr id="0" name=""/>
        <dsp:cNvSpPr/>
      </dsp:nvSpPr>
      <dsp:spPr>
        <a:xfrm>
          <a:off x="0" y="1882575"/>
          <a:ext cx="4446240" cy="2579281"/>
        </a:xfrm>
        <a:prstGeom prst="rect">
          <a:avLst/>
        </a:prstGeom>
        <a:solidFill>
          <a:schemeClr val="accent4">
            <a:tint val="40000"/>
            <a:alpha val="90000"/>
            <a:hueOff val="-3481633"/>
            <a:satOff val="22820"/>
            <a:lumOff val="976"/>
            <a:alphaOff val="0"/>
          </a:schemeClr>
        </a:solidFill>
        <a:ln w="57150">
          <a:solidFill>
            <a:srgbClr val="FF000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Формирование слоя на выровненном слое порошка (3DP, EBM, SLS, DMLS, SHS</a:t>
          </a:r>
          <a:r>
            <a:rPr lang="ru-RU" sz="1400" kern="1200" dirty="0" smtClean="0"/>
            <a:t>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3DP</a:t>
          </a:r>
          <a:r>
            <a:rPr lang="ru-RU" sz="1400" kern="1200" dirty="0" smtClean="0"/>
            <a:t> — склеивание порошка путем нанесения жидкого клея с помощью струйной печати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EBM</a:t>
          </a:r>
          <a:r>
            <a:rPr lang="ru-RU" sz="1400" kern="1200" dirty="0" smtClean="0"/>
            <a:t> — плавление металлического порошка электронным лучом в вакууме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SLS</a:t>
          </a:r>
          <a:r>
            <a:rPr lang="ru-RU" sz="1400" kern="1200" dirty="0" smtClean="0"/>
            <a:t> — плавление порошка под действием лазерного излучения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DMLS</a:t>
          </a:r>
          <a:r>
            <a:rPr lang="ru-RU" sz="1400" kern="1200" dirty="0" smtClean="0"/>
            <a:t> — плавление металлического порошка под действием лазерного излучения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SHS</a:t>
          </a:r>
          <a:r>
            <a:rPr lang="ru-RU" sz="1400" kern="1200" dirty="0" smtClean="0"/>
            <a:t> — плавление порошка нагревательной головкой.</a:t>
          </a:r>
          <a:endParaRPr lang="ru-RU" sz="1400" kern="1200" dirty="0"/>
        </a:p>
      </dsp:txBody>
      <dsp:txXfrm>
        <a:off x="0" y="1882575"/>
        <a:ext cx="4446240" cy="2579281"/>
      </dsp:txXfrm>
    </dsp:sp>
    <dsp:sp modelId="{40BB4F7F-96D2-4226-AEEB-BB46A105AC96}">
      <dsp:nvSpPr>
        <dsp:cNvPr id="0" name=""/>
        <dsp:cNvSpPr/>
      </dsp:nvSpPr>
      <dsp:spPr>
        <a:xfrm>
          <a:off x="4409736" y="2396344"/>
          <a:ext cx="4446240" cy="1551742"/>
        </a:xfrm>
        <a:prstGeom prst="rect">
          <a:avLst/>
        </a:prstGeom>
        <a:solidFill>
          <a:schemeClr val="accent4">
            <a:tint val="40000"/>
            <a:alpha val="90000"/>
            <a:hueOff val="-5222449"/>
            <a:satOff val="34229"/>
            <a:lumOff val="1463"/>
            <a:alphaOff val="0"/>
          </a:schemeClr>
        </a:solidFill>
        <a:ln w="57150">
          <a:solidFill>
            <a:srgbClr val="FF000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Подача проволочного материала (EBF)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плавление подаваемого проволочного материала под действием электронного излучения.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Струйная печать (MJM) </a:t>
          </a:r>
          <a:r>
            <a:rPr lang="ru-RU" sz="1400" kern="1200" dirty="0" smtClean="0"/>
            <a:t>— технология, основанная на многоструйном моделировании фотополимерным или восковым материалом.</a:t>
          </a:r>
          <a:endParaRPr lang="ru-RU" sz="1400" kern="1200" dirty="0"/>
        </a:p>
      </dsp:txBody>
      <dsp:txXfrm>
        <a:off x="4409736" y="2396344"/>
        <a:ext cx="4446240" cy="1551742"/>
      </dsp:txXfrm>
    </dsp:sp>
    <dsp:sp modelId="{992CC8F1-DEF7-495E-B132-848F518CACB9}">
      <dsp:nvSpPr>
        <dsp:cNvPr id="0" name=""/>
        <dsp:cNvSpPr/>
      </dsp:nvSpPr>
      <dsp:spPr>
        <a:xfrm rot="10800000">
          <a:off x="0" y="131460"/>
          <a:ext cx="8892480" cy="2261655"/>
        </a:xfrm>
        <a:prstGeom prst="upArrowCallout">
          <a:avLst/>
        </a:prstGeom>
        <a:solidFill>
          <a:schemeClr val="accent4">
            <a:hueOff val="-8271860"/>
            <a:satOff val="46445"/>
            <a:lumOff val="-2156"/>
            <a:alphaOff val="0"/>
          </a:schemeClr>
        </a:solidFill>
        <a:ln>
          <a:noFill/>
        </a:ln>
        <a:effectLst>
          <a:outerShdw blurRad="40005" dist="22984" dir="5400000" rotWithShape="0">
            <a:srgbClr val="000000">
              <a:alpha val="4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>
          <a:bevelT w="114300" prst="artDeco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 dirty="0"/>
        </a:p>
      </dsp:txBody>
      <dsp:txXfrm rot="-10800000">
        <a:off x="0" y="131460"/>
        <a:ext cx="8892480" cy="793841"/>
      </dsp:txXfrm>
    </dsp:sp>
    <dsp:sp modelId="{14D303A9-EECC-4E77-8F56-58F23CC103EF}">
      <dsp:nvSpPr>
        <dsp:cNvPr id="0" name=""/>
        <dsp:cNvSpPr/>
      </dsp:nvSpPr>
      <dsp:spPr>
        <a:xfrm>
          <a:off x="0" y="0"/>
          <a:ext cx="4790859" cy="1553115"/>
        </a:xfrm>
        <a:prstGeom prst="rect">
          <a:avLst/>
        </a:prstGeom>
        <a:solidFill>
          <a:schemeClr val="accent4">
            <a:tint val="40000"/>
            <a:alpha val="90000"/>
            <a:hueOff val="-6963265"/>
            <a:satOff val="45639"/>
            <a:lumOff val="1951"/>
            <a:alphaOff val="0"/>
          </a:schemeClr>
        </a:solidFill>
        <a:ln w="57150">
          <a:solidFill>
            <a:srgbClr val="00B0F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Экструзия (FDM, DIW)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FDM </a:t>
          </a:r>
          <a:r>
            <a:rPr lang="ru-RU" sz="1400" kern="1200" dirty="0" smtClean="0"/>
            <a:t>— застывание выдавленного через головку экструдера разогретого материала при его охлаждении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DIW</a:t>
          </a:r>
          <a:r>
            <a:rPr lang="ru-RU" sz="1400" kern="1200" dirty="0" smtClean="0"/>
            <a:t> — чернила (например, керамический шлам) выходят из сопла в жидком состоянии, но быстро принимают нужную форму благодаря </a:t>
          </a:r>
          <a:r>
            <a:rPr lang="ru-RU" sz="1400" kern="1200" dirty="0" err="1" smtClean="0"/>
            <a:t>псевдопластичности</a:t>
          </a:r>
          <a:r>
            <a:rPr lang="ru-RU" sz="1000" kern="1200" dirty="0" smtClean="0"/>
            <a:t>.</a:t>
          </a:r>
          <a:endParaRPr lang="ru-RU" sz="1000" kern="1200" dirty="0"/>
        </a:p>
      </dsp:txBody>
      <dsp:txXfrm>
        <a:off x="0" y="0"/>
        <a:ext cx="4790859" cy="1553115"/>
      </dsp:txXfrm>
    </dsp:sp>
    <dsp:sp modelId="{52F0E562-2E7F-4F12-B323-80E9F1E328BD}">
      <dsp:nvSpPr>
        <dsp:cNvPr id="0" name=""/>
        <dsp:cNvSpPr/>
      </dsp:nvSpPr>
      <dsp:spPr>
        <a:xfrm>
          <a:off x="4777523" y="0"/>
          <a:ext cx="4099142" cy="1584073"/>
        </a:xfrm>
        <a:prstGeom prst="rect">
          <a:avLst/>
        </a:prstGeom>
        <a:solidFill>
          <a:schemeClr val="accent4">
            <a:tint val="40000"/>
            <a:alpha val="90000"/>
            <a:hueOff val="-8704081"/>
            <a:satOff val="57049"/>
            <a:lumOff val="2439"/>
            <a:alphaOff val="0"/>
          </a:schemeClr>
        </a:solidFill>
        <a:ln w="57150">
          <a:solidFill>
            <a:srgbClr val="00B0F0"/>
          </a:solidFill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 prst="artDeco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17780" rIns="99568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err="1" smtClean="0"/>
            <a:t>Фотополимеризация</a:t>
          </a:r>
          <a:r>
            <a:rPr lang="ru-RU" sz="1400" b="1" kern="1200" dirty="0" smtClean="0"/>
            <a:t> (SLA, SLA-DLP</a:t>
          </a:r>
          <a:r>
            <a:rPr lang="ru-RU" sz="1400" kern="1200" dirty="0" smtClean="0"/>
            <a:t>)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SLA</a:t>
          </a:r>
          <a:r>
            <a:rPr lang="ru-RU" sz="1400" kern="1200" dirty="0" smtClean="0"/>
            <a:t> — засвечивание жидкого </a:t>
          </a:r>
          <a:r>
            <a:rPr lang="ru-RU" sz="1400" kern="1200" dirty="0" err="1" smtClean="0"/>
            <a:t>фотополимера</a:t>
          </a:r>
          <a:r>
            <a:rPr lang="ru-RU" sz="1400" kern="1200" dirty="0" smtClean="0"/>
            <a:t> ультрафиолетовым лазером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SLA-DLP</a:t>
          </a:r>
          <a:r>
            <a:rPr lang="ru-RU" sz="1400" kern="1200" dirty="0" smtClean="0"/>
            <a:t> — засвечивание DLP-проектором</a:t>
          </a:r>
        </a:p>
      </dsp:txBody>
      <dsp:txXfrm>
        <a:off x="4777523" y="0"/>
        <a:ext cx="4099142" cy="15840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A596-7470-474D-990B-EA84BBFA570E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D635-3191-44B5-9A48-93364C9CF47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A596-7470-474D-990B-EA84BBFA570E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D635-3191-44B5-9A48-93364C9CF4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A596-7470-474D-990B-EA84BBFA570E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D635-3191-44B5-9A48-93364C9CF4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A596-7470-474D-990B-EA84BBFA570E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D635-3191-44B5-9A48-93364C9CF4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A596-7470-474D-990B-EA84BBFA570E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D635-3191-44B5-9A48-93364C9CF4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A596-7470-474D-990B-EA84BBFA570E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D635-3191-44B5-9A48-93364C9CF47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A596-7470-474D-990B-EA84BBFA570E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D635-3191-44B5-9A48-93364C9CF47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A596-7470-474D-990B-EA84BBFA570E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D635-3191-44B5-9A48-93364C9CF4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A596-7470-474D-990B-EA84BBFA570E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D635-3191-44B5-9A48-93364C9CF4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A596-7470-474D-990B-EA84BBFA570E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D635-3191-44B5-9A48-93364C9CF4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39A596-7470-474D-990B-EA84BBFA570E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86D635-3191-44B5-9A48-93364C9CF47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539A596-7470-474D-990B-EA84BBFA570E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B86D635-3191-44B5-9A48-93364C9CF47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top3dshop.ru/blog/3d-pechat-v-nauke-obzor-primenenija.html#biohimiya" TargetMode="External"/><Relationship Id="rId2" Type="http://schemas.openxmlformats.org/officeDocument/2006/relationships/hyperlink" Target="https://pikabu.ru/story/primenenie_3dpechat_v_khimii_425516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caso-3d.ru/ru/applying/stories/chemistry/" TargetMode="External"/><Relationship Id="rId4" Type="http://schemas.openxmlformats.org/officeDocument/2006/relationships/hyperlink" Target="https://3dtoday.ru/blogs/1617db764a/threedimensional-printing-in-chemistr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top3dshop.ru/kupit-3d-printer/funmat-ht.html" TargetMode="External"/><Relationship Id="rId4" Type="http://schemas.openxmlformats.org/officeDocument/2006/relationships/hyperlink" Target="http://www.i-form.i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4293096"/>
            <a:ext cx="5328592" cy="2376264"/>
          </a:xfrm>
          <a:ln w="38100">
            <a:solidFill>
              <a:srgbClr val="00B050"/>
            </a:solidFill>
          </a:ln>
        </p:spPr>
        <p:txBody>
          <a:bodyPr>
            <a:normAutofit fontScale="92500"/>
          </a:bodyPr>
          <a:lstStyle/>
          <a:p>
            <a:r>
              <a:rPr lang="ru-RU" sz="2000" dirty="0" smtClean="0"/>
              <a:t>ГБПОУ ДЗМ «МК№1» </a:t>
            </a:r>
          </a:p>
          <a:p>
            <a:r>
              <a:rPr lang="ru-RU" sz="2000" dirty="0" smtClean="0"/>
              <a:t>Группа Л111</a:t>
            </a:r>
          </a:p>
          <a:p>
            <a:r>
              <a:rPr lang="ru-RU" sz="2000" dirty="0"/>
              <a:t>С</a:t>
            </a:r>
            <a:r>
              <a:rPr lang="ru-RU" sz="2000" dirty="0" smtClean="0"/>
              <a:t>пециальность: лабораторная диагностика</a:t>
            </a:r>
          </a:p>
          <a:p>
            <a:r>
              <a:rPr lang="ru-RU" sz="2000" dirty="0" smtClean="0"/>
              <a:t>Роговая Людмила Анатольевна</a:t>
            </a:r>
          </a:p>
          <a:p>
            <a:r>
              <a:rPr lang="ru-RU" sz="2000" dirty="0" smtClean="0"/>
              <a:t>Руководитель: Диденко Изабелла Владимировна</a:t>
            </a:r>
          </a:p>
          <a:p>
            <a:r>
              <a:rPr lang="ru-RU" dirty="0" smtClean="0"/>
              <a:t>30.11.21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669405" cy="3321046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marL="182880" indent="0">
              <a:buNone/>
            </a:pPr>
            <a:r>
              <a:rPr lang="ru-RU" dirty="0" smtClean="0">
                <a:solidFill>
                  <a:srgbClr val="CC0099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stA="40000" endPos="45000" dist="25400" dir="5400000" sy="-100000" algn="bl" rotWithShape="0"/>
                </a:effectLst>
              </a:rPr>
              <a:t>Применение 3</a:t>
            </a:r>
            <a:r>
              <a:rPr lang="en-US" dirty="0" smtClean="0">
                <a:solidFill>
                  <a:srgbClr val="CC0099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stA="40000" endPos="45000" dist="25400" dir="5400000" sy="-100000" algn="bl" rotWithShape="0"/>
                </a:effectLst>
              </a:rPr>
              <a:t>D</a:t>
            </a:r>
            <a:r>
              <a:rPr lang="ru-RU" dirty="0">
                <a:solidFill>
                  <a:srgbClr val="CC0099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stA="40000" endPos="45000" dist="25400" dir="5400000" sy="-100000" algn="bl" rotWithShape="0"/>
                </a:effectLst>
              </a:rPr>
              <a:t>-</a:t>
            </a:r>
            <a:r>
              <a:rPr lang="ru-RU" dirty="0" smtClean="0">
                <a:solidFill>
                  <a:srgbClr val="CC0099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reflection stA="40000" endPos="45000" dist="25400" dir="5400000" sy="-100000" algn="bl" rotWithShape="0"/>
                </a:effectLst>
              </a:rPr>
              <a:t>печати в современной химии</a:t>
            </a:r>
            <a:endParaRPr lang="ru-RU" dirty="0">
              <a:solidFill>
                <a:srgbClr val="CC0099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reflection stA="40000" endPos="45000" dist="254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7272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4570444" cy="6858000"/>
          </a:xfrm>
        </p:spPr>
        <p:txBody>
          <a:bodyPr>
            <a:normAutofit fontScale="32500" lnSpcReduction="20000"/>
          </a:bodyPr>
          <a:lstStyle/>
          <a:p>
            <a:pPr algn="just"/>
            <a:r>
              <a:rPr lang="ru-RU" sz="4300" dirty="0"/>
              <a:t>Метод FDM обладает средним пространственным разрешением (как правило, 0.1 - 0.2 мм) и обеспечивает возможность изготовления деталей разной формы и уровней сложности. Огромные возможности 3D-печати делают ее весьма перспективной технологией в образовании и науке. Штучное изготовление уникального лабораторного оборудования, наглядных пособий, макетов, моделей (в том числе работающих механизмов с движущимися частями) – все это осуществимо даже широкодоступным методом FDM-печати.</a:t>
            </a:r>
            <a:br>
              <a:rPr lang="ru-RU" sz="4300" dirty="0"/>
            </a:br>
            <a:r>
              <a:rPr lang="ru-RU" sz="4300" dirty="0"/>
              <a:t/>
            </a:r>
            <a:br>
              <a:rPr lang="ru-RU" sz="4300" dirty="0"/>
            </a:br>
            <a:r>
              <a:rPr lang="ru-RU" sz="4300" dirty="0"/>
              <a:t>Спиральный канал с креплением, выполненный из двух различных полимеров </a:t>
            </a:r>
            <a:r>
              <a:rPr lang="ru-RU" sz="4300" dirty="0" smtClean="0"/>
              <a:t>(за </a:t>
            </a:r>
            <a:r>
              <a:rPr lang="ru-RU" sz="4300" dirty="0"/>
              <a:t>один </a:t>
            </a:r>
            <a:r>
              <a:rPr lang="ru-RU" sz="4300" dirty="0" smtClean="0"/>
              <a:t>сеанс) </a:t>
            </a:r>
            <a:r>
              <a:rPr lang="ru-RU" sz="4300" dirty="0"/>
              <a:t>3D печати с помощью двух экструдеров, работающих синхронно. Показаны готовые изделия и трехмерная модель.</a:t>
            </a:r>
            <a:br>
              <a:rPr lang="ru-RU" sz="4300" dirty="0"/>
            </a:br>
            <a:r>
              <a:rPr lang="ru-RU" sz="4300" dirty="0"/>
              <a:t>Высокая химическая стойкость некоторых полимеров (таких как полипропилен, нейлон, полиэтилентерефталат) в комбинации с методом FDM-печати хорошо подходят для изготовления небольшого химического лабораторного оборудования и химико-технологических лабораторных установок. Однако, действительно мощный потенциал 3D-печати раскрывается не при изготовлении стандартного лабораторного оборудования, которое можно купить, а при создании специальных изделий, таких как химические реакторы, смесители и другие элементы химических установок, разработанных внутри лаборатории для уникальных экспериментов.</a:t>
            </a:r>
          </a:p>
          <a:p>
            <a:pPr algn="just"/>
            <a:r>
              <a:rPr lang="ru-RU" sz="4300" dirty="0"/>
              <a:t/>
            </a:r>
            <a:br>
              <a:rPr lang="ru-RU" sz="4300" dirty="0"/>
            </a:br>
            <a:endParaRPr lang="ru-RU" sz="4300" dirty="0"/>
          </a:p>
          <a:p>
            <a:endParaRPr lang="ru-RU" sz="1800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88640"/>
            <a:ext cx="3810000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387" y="2492896"/>
            <a:ext cx="3810000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570444" y="4953609"/>
            <a:ext cx="4602021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/>
              <a:t>(</a:t>
            </a:r>
            <a:r>
              <a:rPr lang="ru-RU" sz="1600" dirty="0" err="1" smtClean="0"/>
              <a:t>Шаростержневая</a:t>
            </a:r>
            <a:r>
              <a:rPr lang="ru-RU" sz="1600" dirty="0" smtClean="0"/>
              <a:t> модель молекулы, выполненная методом FDM печати из пластика PLA. Для получения более высокого качества модель изготавливалась по частям с последующей сборкой)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30395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body" sz="half" idx="2"/>
          </p:nvPr>
        </p:nvSpPr>
        <p:spPr>
          <a:xfrm>
            <a:off x="0" y="8061"/>
            <a:ext cx="4932040" cy="6858000"/>
          </a:xfrm>
        </p:spPr>
        <p:txBody>
          <a:bodyPr>
            <a:noAutofit/>
          </a:bodyPr>
          <a:lstStyle/>
          <a:p>
            <a:pPr algn="just"/>
            <a:r>
              <a:rPr lang="ru-RU" dirty="0"/>
              <a:t>Технология послойного направления </a:t>
            </a:r>
            <a:r>
              <a:rPr lang="ru-RU" dirty="0" smtClean="0"/>
              <a:t>достаточно </a:t>
            </a:r>
            <a:r>
              <a:rPr lang="ru-RU" dirty="0"/>
              <a:t>зрелая, чтобы воспроизводить даже тонкие детали небольшого химического оборудования. Например, на рисунке </a:t>
            </a:r>
            <a:r>
              <a:rPr lang="ru-RU" dirty="0" smtClean="0"/>
              <a:t>приведена </a:t>
            </a:r>
            <a:r>
              <a:rPr lang="ru-RU" dirty="0"/>
              <a:t>фотография смесителя с тремя входными и одним выходным патрубками. Диаметр внутренних каналов этого смесителя всего лишь 2 мм. Хорошо видны конические насечки на входных патрубках, причем высота этих насечек составляет 0.5 мм. Для увеличения эффективности смешивания внутри центрального выходного канала сделано миниатюрное винтовое ребро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3D-печать способна значительно ускорить экспериментальные химические исследования, потому что дает возможность изготовления даже сложного многокомпонентного химического оборудования прямо в лаборатории без существенных материальных затрат. Это касается как фундаментальных химических исследований, так и химико-технологических проектов. Для химической технологии 3D-печать предоставляет поистине уникальные возможности за короткий срок изготавливать серии реакторов или другого оборудования с различными конструкционными параметрами для поиска оптимального решения. Затраты на изготовление даже целых серий изделий методом FDM-печати несущественны по сравнению со стоимостью коммерческого лабораторного оборудования. Уже сейчас эта технология может выступать полноценным инструментом в создании научного химического </a:t>
            </a:r>
            <a:r>
              <a:rPr lang="ru-RU" dirty="0" smtClean="0"/>
              <a:t>оборудования.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761802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076056" y="-315416"/>
            <a:ext cx="4191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pPr algn="just"/>
            <a:r>
              <a:rPr lang="ru-RU" sz="1400" dirty="0" smtClean="0"/>
              <a:t>Смеситель-тройник в </a:t>
            </a:r>
            <a:r>
              <a:rPr lang="ru-RU" sz="1400" dirty="0"/>
              <a:t>рабочей камере </a:t>
            </a:r>
            <a:r>
              <a:rPr lang="ru-RU" sz="1400" dirty="0" smtClean="0"/>
              <a:t>3D-принтера, </a:t>
            </a:r>
            <a:r>
              <a:rPr lang="ru-RU" sz="1400" dirty="0"/>
              <a:t>выполненный из полиэтилентерефталата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6785" y="4650555"/>
            <a:ext cx="38100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439866" y="4123443"/>
            <a:ext cx="36838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/>
              <a:t>Смеситель и зигзагообразный </a:t>
            </a:r>
            <a:r>
              <a:rPr lang="ru-RU" sz="1600" dirty="0" err="1" smtClean="0"/>
              <a:t>микрореактор</a:t>
            </a:r>
            <a:r>
              <a:rPr lang="ru-RU" sz="1600" dirty="0" smtClean="0"/>
              <a:t>  (выполненные </a:t>
            </a:r>
            <a:r>
              <a:rPr lang="ru-RU" sz="1600" dirty="0"/>
              <a:t>из </a:t>
            </a:r>
            <a:r>
              <a:rPr lang="ru-RU" sz="1600" dirty="0" smtClean="0"/>
              <a:t>PET)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4901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0"/>
            <a:ext cx="4356921" cy="685800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Важным преимуществом FDM печати является дешевизна расходных материалов. Очень </a:t>
            </a:r>
            <a:r>
              <a:rPr lang="ru-RU" dirty="0" smtClean="0"/>
              <a:t>часто производят </a:t>
            </a:r>
            <a:r>
              <a:rPr lang="ru-RU" dirty="0"/>
              <a:t>для лаборатории не только </a:t>
            </a:r>
            <a:r>
              <a:rPr lang="ru-RU" b="1" dirty="0"/>
              <a:t>научно-исследовательское оборудование</a:t>
            </a:r>
            <a:r>
              <a:rPr lang="ru-RU" dirty="0"/>
              <a:t>, но и различные </a:t>
            </a:r>
            <a:r>
              <a:rPr lang="ru-RU" b="1" dirty="0"/>
              <a:t>вспомогательные изделия: подставки для ампул, </a:t>
            </a:r>
            <a:r>
              <a:rPr lang="ru-RU" b="1" dirty="0" smtClean="0"/>
              <a:t>пробирок</a:t>
            </a:r>
            <a:r>
              <a:rPr lang="ru-RU" b="1" dirty="0"/>
              <a:t>,</a:t>
            </a:r>
            <a:r>
              <a:rPr lang="ru-RU" b="1" dirty="0" smtClean="0"/>
              <a:t> </a:t>
            </a:r>
            <a:r>
              <a:rPr lang="ru-RU" b="1" dirty="0"/>
              <a:t>специальных ламп, запасные части для разного </a:t>
            </a:r>
            <a:r>
              <a:rPr lang="ru-RU" b="1" dirty="0" smtClean="0"/>
              <a:t>оборудования</a:t>
            </a:r>
            <a:r>
              <a:rPr lang="ru-RU" dirty="0" smtClean="0"/>
              <a:t> (например </a:t>
            </a:r>
            <a:r>
              <a:rPr lang="ru-RU" dirty="0"/>
              <a:t>гильзы уникальной конструкции для центрифуги под требуемый тип </a:t>
            </a:r>
            <a:r>
              <a:rPr lang="ru-RU" dirty="0" smtClean="0"/>
              <a:t>пробирок). </a:t>
            </a:r>
            <a:r>
              <a:rPr lang="ru-RU" dirty="0"/>
              <a:t>Такие изделия бывают довольно большого размера, и их требуется немало. Изготовление подобных предметов другими методами трехмерной печати, например, </a:t>
            </a:r>
            <a:r>
              <a:rPr lang="ru-RU" b="1" dirty="0" err="1"/>
              <a:t>стереолитографией</a:t>
            </a:r>
            <a:r>
              <a:rPr lang="ru-RU" b="1" dirty="0"/>
              <a:t> (SLA), </a:t>
            </a:r>
            <a:r>
              <a:rPr lang="ru-RU" dirty="0"/>
              <a:t>будет для научной лаборатории </a:t>
            </a:r>
            <a:r>
              <a:rPr lang="ru-RU" dirty="0" smtClean="0"/>
              <a:t>очень дорогостоящим </a:t>
            </a:r>
            <a:r>
              <a:rPr lang="ru-RU" dirty="0"/>
              <a:t>из-за высокой стоимости расходного материала, тогда как пластик для FDM печати, как правило, дешевле в 10 раз. </a:t>
            </a:r>
            <a:endParaRPr lang="ru-RU" dirty="0" smtClean="0"/>
          </a:p>
          <a:p>
            <a:pPr algn="just"/>
            <a:r>
              <a:rPr lang="ru-RU" b="1" dirty="0"/>
              <a:t>Главным недостатком изделий</a:t>
            </a:r>
            <a:r>
              <a:rPr lang="ru-RU" dirty="0"/>
              <a:t>, изготовленных по технологии FDM, в химии является </a:t>
            </a:r>
            <a:r>
              <a:rPr lang="ru-RU" b="1" dirty="0"/>
              <a:t>низкая химическая стойкость большинства пластиков</a:t>
            </a:r>
            <a:r>
              <a:rPr lang="ru-RU" dirty="0"/>
              <a:t>. Химические реакции проводятся в жидкой фазе с использованием различных растворителей. Многие из этих растворителей прекрасно растворяют изделия из PLA и ABS пластиков – наиболее удобных для печати материалов. Для экспериментов в водной среде PLA и ABS вполне подходят</a:t>
            </a:r>
            <a:r>
              <a:rPr lang="ru-RU" b="1" dirty="0"/>
              <a:t>. </a:t>
            </a:r>
            <a:r>
              <a:rPr lang="ru-RU" dirty="0"/>
              <a:t>Однако, существуют и </a:t>
            </a:r>
            <a:r>
              <a:rPr lang="ru-RU" b="1" dirty="0"/>
              <a:t>химически устойчивые пластики: </a:t>
            </a:r>
            <a:r>
              <a:rPr lang="ru-RU" dirty="0" smtClean="0"/>
              <a:t>в лаборатории уже  успешно </a:t>
            </a:r>
            <a:r>
              <a:rPr lang="ru-RU" dirty="0"/>
              <a:t>изготовлены</a:t>
            </a:r>
            <a:r>
              <a:rPr lang="ru-RU" b="1" dirty="0"/>
              <a:t> реакторы из полипропилена (PP)</a:t>
            </a:r>
            <a:r>
              <a:rPr lang="ru-RU" dirty="0"/>
              <a:t> и </a:t>
            </a:r>
            <a:r>
              <a:rPr lang="ru-RU" b="1" dirty="0" err="1"/>
              <a:t>полиоксиметилена</a:t>
            </a:r>
            <a:r>
              <a:rPr lang="ru-RU" b="1" dirty="0"/>
              <a:t> (POM</a:t>
            </a:r>
            <a:r>
              <a:rPr lang="ru-RU" dirty="0"/>
              <a:t>), с </a:t>
            </a:r>
            <a:r>
              <a:rPr lang="ru-RU" dirty="0" smtClean="0"/>
              <a:t>которыми справляется </a:t>
            </a:r>
            <a:r>
              <a:rPr lang="ru-RU" dirty="0"/>
              <a:t>обычный FDM принтер. 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2656"/>
            <a:ext cx="4232399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695722"/>
            <a:ext cx="4143375" cy="2817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4026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865832"/>
          </a:xfrm>
        </p:spPr>
        <p:txBody>
          <a:bodyPr/>
          <a:lstStyle/>
          <a:p>
            <a:pPr marL="45720" indent="0" algn="just">
              <a:buNone/>
            </a:pPr>
            <a:r>
              <a:rPr lang="ru-RU" dirty="0" smtClean="0"/>
              <a:t>Список литературы:</a:t>
            </a:r>
          </a:p>
          <a:p>
            <a:pPr marL="45720" indent="0" algn="just">
              <a:buNone/>
            </a:pPr>
            <a:r>
              <a:rPr lang="en-US" dirty="0">
                <a:solidFill>
                  <a:srgbClr val="0070C0"/>
                </a:solidFill>
                <a:hlinkClick r:id="rId2"/>
              </a:rPr>
              <a:t>https://</a:t>
            </a:r>
            <a:r>
              <a:rPr lang="en-US" dirty="0" smtClean="0">
                <a:solidFill>
                  <a:srgbClr val="0070C0"/>
                </a:solidFill>
                <a:hlinkClick r:id="rId2"/>
              </a:rPr>
              <a:t>pikabu.ru/story/primenenie_3dpechat_v_khimii_4255168</a:t>
            </a:r>
            <a:endParaRPr lang="ru-RU" dirty="0" smtClean="0">
              <a:solidFill>
                <a:srgbClr val="0070C0"/>
              </a:solidFill>
            </a:endParaRPr>
          </a:p>
          <a:p>
            <a:pPr marL="45720" indent="0" algn="just">
              <a:buNone/>
            </a:pPr>
            <a:r>
              <a:rPr lang="en-US" dirty="0">
                <a:solidFill>
                  <a:srgbClr val="0070C0"/>
                </a:solidFill>
                <a:hlinkClick r:id="rId3"/>
              </a:rPr>
              <a:t>https://</a:t>
            </a:r>
            <a:r>
              <a:rPr lang="en-US" dirty="0" smtClean="0">
                <a:solidFill>
                  <a:srgbClr val="0070C0"/>
                </a:solidFill>
                <a:hlinkClick r:id="rId3"/>
              </a:rPr>
              <a:t>top3dshop.ru/blog/3d-pechat-v-nauke-obzor-primenenija.html#biohimiya</a:t>
            </a:r>
            <a:endParaRPr lang="ru-RU" dirty="0" smtClean="0">
              <a:solidFill>
                <a:srgbClr val="0070C0"/>
              </a:solidFill>
            </a:endParaRPr>
          </a:p>
          <a:p>
            <a:pPr marL="45720" indent="0" algn="just">
              <a:buNone/>
            </a:pPr>
            <a:r>
              <a:rPr lang="en-US" dirty="0">
                <a:solidFill>
                  <a:srgbClr val="0070C0"/>
                </a:solidFill>
                <a:hlinkClick r:id="rId4"/>
              </a:rPr>
              <a:t>https://</a:t>
            </a:r>
            <a:r>
              <a:rPr lang="en-US" dirty="0" smtClean="0">
                <a:solidFill>
                  <a:srgbClr val="0070C0"/>
                </a:solidFill>
                <a:hlinkClick r:id="rId4"/>
              </a:rPr>
              <a:t>3dtoday.ru/blogs/1617db764a/threedimensional-printing-in-chemistry</a:t>
            </a:r>
            <a:endParaRPr lang="ru-RU" dirty="0" smtClean="0">
              <a:solidFill>
                <a:srgbClr val="0070C0"/>
              </a:solidFill>
            </a:endParaRPr>
          </a:p>
          <a:p>
            <a:pPr marL="45720" indent="0" algn="just">
              <a:buNone/>
            </a:pPr>
            <a:r>
              <a:rPr lang="en-US" dirty="0">
                <a:solidFill>
                  <a:srgbClr val="0070C0"/>
                </a:solidFill>
                <a:hlinkClick r:id="rId5"/>
              </a:rPr>
              <a:t>https://picaso-3d.ru/ru/applying/stories/chemistry</a:t>
            </a:r>
            <a:r>
              <a:rPr lang="en-US" dirty="0" smtClean="0">
                <a:solidFill>
                  <a:srgbClr val="0070C0"/>
                </a:solidFill>
                <a:hlinkClick r:id="rId5"/>
              </a:rPr>
              <a:t>/</a:t>
            </a:r>
            <a:endParaRPr lang="ru-RU" dirty="0" smtClean="0">
              <a:solidFill>
                <a:srgbClr val="0070C0"/>
              </a:solidFill>
            </a:endParaRPr>
          </a:p>
          <a:p>
            <a:pPr marL="45720" indent="0" algn="just">
              <a:buNone/>
            </a:pP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230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body" sz="half" idx="2"/>
          </p:nvPr>
        </p:nvSpPr>
        <p:spPr>
          <a:xfrm>
            <a:off x="107504" y="116632"/>
            <a:ext cx="4323829" cy="6624736"/>
          </a:xfrm>
        </p:spPr>
        <p:txBody>
          <a:bodyPr>
            <a:normAutofit/>
          </a:bodyPr>
          <a:lstStyle/>
          <a:p>
            <a:pPr marL="45720" algn="just"/>
            <a:r>
              <a:rPr lang="ru-RU" sz="1500" b="1" dirty="0"/>
              <a:t>Технологии 3D-печати в промышленности</a:t>
            </a:r>
          </a:p>
          <a:p>
            <a:pPr marL="45720" algn="just"/>
            <a:r>
              <a:rPr lang="ru-RU" sz="1500" dirty="0"/>
              <a:t>3D-печать — одна из немногих областей бизнеса, которая оказалась в выигрыше в период распространения эпидемии COVID-19. Американские компании, которые </a:t>
            </a:r>
            <a:r>
              <a:rPr lang="ru-RU" sz="1500" dirty="0" smtClean="0"/>
              <a:t>и раньше продавали</a:t>
            </a:r>
            <a:r>
              <a:rPr lang="ru-RU" sz="1500" dirty="0" smtClean="0">
                <a:solidFill>
                  <a:srgbClr val="FF0000"/>
                </a:solidFill>
              </a:rPr>
              <a:t> </a:t>
            </a:r>
            <a:r>
              <a:rPr lang="ru-RU" sz="1500" dirty="0"/>
              <a:t>3D-принтеры, </a:t>
            </a:r>
            <a:r>
              <a:rPr lang="ru-RU" sz="1500" dirty="0" smtClean="0"/>
              <a:t>сегодня получили больше заказов на </a:t>
            </a:r>
            <a:r>
              <a:rPr lang="ru-RU" sz="1500" dirty="0"/>
              <a:t>производство конечных продуктов трехмерной печати: назальных палочек для проведения тестов на вирусы, компонентов вентиляционных систем, деталей медицинских инструментов и </a:t>
            </a:r>
            <a:r>
              <a:rPr lang="ru-RU" sz="1500" dirty="0" smtClean="0"/>
              <a:t>прочих  </a:t>
            </a:r>
            <a:r>
              <a:rPr lang="ru-RU" sz="1500" dirty="0" err="1" smtClean="0"/>
              <a:t>расходников</a:t>
            </a:r>
            <a:r>
              <a:rPr lang="ru-RU" sz="1500" dirty="0"/>
              <a:t>. </a:t>
            </a:r>
            <a:br>
              <a:rPr lang="ru-RU" sz="1500" dirty="0"/>
            </a:br>
            <a:r>
              <a:rPr lang="ru-RU" sz="1500" dirty="0"/>
              <a:t/>
            </a:r>
            <a:br>
              <a:rPr lang="ru-RU" sz="1500" dirty="0"/>
            </a:br>
            <a:r>
              <a:rPr lang="ru-RU" sz="1500" dirty="0"/>
              <a:t>Традиционные цепочки поставок нарушены, и там, где существует повышенный спрос, 3D-печать оказалась практически единственным вариантом </a:t>
            </a:r>
            <a:r>
              <a:rPr lang="ru-RU" sz="1500" dirty="0" smtClean="0"/>
              <a:t>оперативно обеспечить  производство </a:t>
            </a:r>
            <a:r>
              <a:rPr lang="ru-RU" sz="1500" dirty="0"/>
              <a:t>необходимой продукции. </a:t>
            </a:r>
            <a:endParaRPr lang="ru-RU" sz="1500" dirty="0" smtClean="0"/>
          </a:p>
          <a:p>
            <a:pPr marL="45720" algn="just"/>
            <a:r>
              <a:rPr lang="ru-RU" sz="1500" dirty="0" smtClean="0"/>
              <a:t>Трехмерная </a:t>
            </a:r>
            <a:r>
              <a:rPr lang="ru-RU" sz="1500" dirty="0"/>
              <a:t>(3D-) печать — это самое яркое и непосредственное воплощение </a:t>
            </a:r>
            <a:r>
              <a:rPr lang="ru-RU" sz="1500" dirty="0" smtClean="0"/>
              <a:t>(аддитивных технологий) метода </a:t>
            </a:r>
            <a:r>
              <a:rPr lang="ru-RU" sz="1500" dirty="0"/>
              <a:t>послойного наращивания материала при производстве деталей из металла или полимеров. </a:t>
            </a:r>
          </a:p>
          <a:p>
            <a:pPr marL="45720" algn="just"/>
            <a:r>
              <a:rPr lang="ru-RU" sz="1500" dirty="0"/>
              <a:t>Также существует </a:t>
            </a:r>
            <a:r>
              <a:rPr lang="ru-RU" sz="1500" b="1" dirty="0"/>
              <a:t>печать густыми керамическими смесями</a:t>
            </a:r>
            <a:r>
              <a:rPr lang="ru-RU" sz="1500" dirty="0"/>
              <a:t> для создания крупных архитектурных моделей и </a:t>
            </a:r>
            <a:r>
              <a:rPr lang="ru-RU" sz="1500" b="1" dirty="0" err="1"/>
              <a:t>биопринтеры</a:t>
            </a:r>
            <a:r>
              <a:rPr lang="ru-RU" sz="1500" dirty="0"/>
              <a:t>, при помощи которых печатают органы</a:t>
            </a:r>
            <a:r>
              <a:rPr lang="ru-RU" dirty="0"/>
              <a:t>.</a:t>
            </a:r>
          </a:p>
          <a:p>
            <a:pPr marL="45720" algn="just"/>
            <a:endParaRPr lang="ru-RU" sz="1200" dirty="0"/>
          </a:p>
          <a:p>
            <a:pPr marL="45720" algn="just"/>
            <a:endParaRPr lang="ru-RU" sz="1100" dirty="0"/>
          </a:p>
          <a:p>
            <a:pPr algn="just"/>
            <a:endParaRPr lang="ru-RU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4225" y="1556792"/>
            <a:ext cx="4549775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9266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530263482"/>
              </p:ext>
            </p:extLst>
          </p:nvPr>
        </p:nvGraphicFramePr>
        <p:xfrm>
          <a:off x="251520" y="116632"/>
          <a:ext cx="8892480" cy="66262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9512" y="6093296"/>
            <a:ext cx="8352928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Основные виды трехмерной печати 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745353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260648"/>
            <a:ext cx="6400800" cy="6480720"/>
          </a:xfrm>
        </p:spPr>
        <p:txBody>
          <a:bodyPr>
            <a:normAutofit fontScale="85000" lnSpcReduction="20000"/>
          </a:bodyPr>
          <a:lstStyle/>
          <a:p>
            <a:pPr marL="45720" indent="0" algn="just">
              <a:buNone/>
            </a:pPr>
            <a:r>
              <a:rPr lang="ru-RU" sz="2400" b="1" dirty="0"/>
              <a:t>3D-печать и химические технологии</a:t>
            </a:r>
          </a:p>
          <a:p>
            <a:pPr marL="45720" indent="0" algn="just">
              <a:buNone/>
            </a:pPr>
            <a:r>
              <a:rPr lang="ru-RU" b="1" dirty="0"/>
              <a:t>Ключевыми характеристиками 3D-печати </a:t>
            </a:r>
            <a:r>
              <a:rPr lang="ru-RU" dirty="0"/>
              <a:t>при проектировании деталей, а равно и </a:t>
            </a:r>
            <a:r>
              <a:rPr lang="ru-RU" b="1" dirty="0"/>
              <a:t>ограничениями возможностей применения </a:t>
            </a:r>
            <a:r>
              <a:rPr lang="ru-RU" dirty="0"/>
              <a:t>данной технологии являются:</a:t>
            </a:r>
            <a:br>
              <a:rPr lang="ru-RU" dirty="0"/>
            </a:br>
            <a:endParaRPr lang="ru-RU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 smtClean="0"/>
              <a:t>толщина </a:t>
            </a:r>
            <a:r>
              <a:rPr lang="ru-RU" dirty="0"/>
              <a:t>слоя, формируемая за один проход рабочим инструментом (головкой) 3D-принтера;</a:t>
            </a:r>
            <a:br>
              <a:rPr lang="ru-RU" dirty="0"/>
            </a:br>
            <a:endParaRPr lang="ru-RU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dirty="0" smtClean="0"/>
              <a:t>толщина </a:t>
            </a:r>
            <a:r>
              <a:rPr lang="ru-RU" dirty="0"/>
              <a:t>материала, который можно сформировать (к примеру, ограничивается диаметром </a:t>
            </a:r>
            <a:r>
              <a:rPr lang="ru-RU" dirty="0">
                <a:solidFill>
                  <a:srgbClr val="FF0000"/>
                </a:solidFill>
              </a:rPr>
              <a:t>сопла у </a:t>
            </a:r>
            <a:r>
              <a:rPr lang="ru-RU" dirty="0" err="1">
                <a:solidFill>
                  <a:srgbClr val="FF0000"/>
                </a:solidFill>
              </a:rPr>
              <a:t>экструзионных</a:t>
            </a:r>
            <a:r>
              <a:rPr lang="ru-RU" dirty="0">
                <a:solidFill>
                  <a:srgbClr val="FF0000"/>
                </a:solidFill>
              </a:rPr>
              <a:t> станков, диаметром проволоки у EBF </a:t>
            </a:r>
            <a:r>
              <a:rPr lang="ru-RU" dirty="0"/>
              <a:t>и т. д.);</a:t>
            </a:r>
            <a:br>
              <a:rPr lang="ru-RU" dirty="0"/>
            </a:br>
            <a:endParaRPr lang="ru-RU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dirty="0" smtClean="0"/>
              <a:t>3) </a:t>
            </a:r>
            <a:r>
              <a:rPr lang="ru-RU" dirty="0" smtClean="0"/>
              <a:t>характеристики </a:t>
            </a:r>
            <a:r>
              <a:rPr lang="ru-RU" dirty="0"/>
              <a:t>материала, получаемого при том или ином виде печати;</a:t>
            </a:r>
            <a:br>
              <a:rPr lang="ru-RU" dirty="0"/>
            </a:br>
            <a:endParaRPr lang="ru-RU" dirty="0"/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dirty="0" smtClean="0"/>
              <a:t>4) </a:t>
            </a:r>
            <a:r>
              <a:rPr lang="ru-RU" dirty="0" smtClean="0"/>
              <a:t>время</a:t>
            </a:r>
            <a:r>
              <a:rPr lang="ru-RU" dirty="0"/>
              <a:t>, затрачиваемое на производство одной детали;</a:t>
            </a:r>
          </a:p>
          <a:p>
            <a:pPr algn="just">
              <a:buFont typeface="Wingdings" panose="05000000000000000000" pitchFamily="2" charset="2"/>
              <a:buChar char="v"/>
            </a:pPr>
            <a:r>
              <a:rPr lang="ru-RU" b="1" dirty="0" smtClean="0"/>
              <a:t>5) </a:t>
            </a:r>
            <a:r>
              <a:rPr lang="ru-RU" dirty="0" smtClean="0"/>
              <a:t>размеры </a:t>
            </a:r>
            <a:r>
              <a:rPr lang="ru-RU" dirty="0"/>
              <a:t>рабочей зоны 3D-принтера.</a:t>
            </a:r>
          </a:p>
          <a:p>
            <a:pPr marL="45720" indent="0" algn="just">
              <a:buNone/>
            </a:pPr>
            <a:r>
              <a:rPr lang="ru-RU" dirty="0" smtClean="0"/>
              <a:t>Также в </a:t>
            </a:r>
            <a:r>
              <a:rPr lang="ru-RU" dirty="0"/>
              <a:t>работе с химическими технологиями часто приходится сталкиваться с </a:t>
            </a:r>
            <a:r>
              <a:rPr lang="ru-RU" b="1" dirty="0"/>
              <a:t>агрессивными средами</a:t>
            </a:r>
            <a:r>
              <a:rPr lang="ru-RU" dirty="0"/>
              <a:t>, </a:t>
            </a:r>
            <a:r>
              <a:rPr lang="ru-RU" b="1" dirty="0"/>
              <a:t>высокими давлениями </a:t>
            </a:r>
            <a:r>
              <a:rPr lang="ru-RU" dirty="0"/>
              <a:t>и </a:t>
            </a:r>
            <a:r>
              <a:rPr lang="ru-RU" b="1" dirty="0"/>
              <a:t>повышенными температурами</a:t>
            </a:r>
            <a:r>
              <a:rPr lang="ru-RU" dirty="0"/>
              <a:t>, что существенно ограничивает возможность применения полимеров, которые используются при 3D-печати большинством принтеров. </a:t>
            </a:r>
          </a:p>
          <a:p>
            <a:pPr marL="4572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034031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16632"/>
            <a:ext cx="6400800" cy="6552728"/>
          </a:xfrm>
          <a:ln w="19050"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pPr marL="45720" indent="0" algn="just">
              <a:buNone/>
            </a:pPr>
            <a:r>
              <a:rPr lang="ru-RU" b="1" dirty="0" smtClean="0"/>
              <a:t>Идеальная 3</a:t>
            </a:r>
            <a:r>
              <a:rPr lang="en-US" b="1" dirty="0" smtClean="0"/>
              <a:t>D</a:t>
            </a:r>
            <a:r>
              <a:rPr lang="ru-RU" b="1" dirty="0" smtClean="0"/>
              <a:t>-печать и ее специфические недостатки</a:t>
            </a:r>
          </a:p>
          <a:p>
            <a:pPr marL="45720" indent="0">
              <a:buNone/>
            </a:pPr>
            <a:r>
              <a:rPr lang="ru-RU" dirty="0" smtClean="0"/>
              <a:t>Технологии </a:t>
            </a:r>
            <a:r>
              <a:rPr lang="ru-RU" dirty="0"/>
              <a:t>послойного наращивания и синтеза </a:t>
            </a:r>
            <a:r>
              <a:rPr lang="ru-RU" dirty="0" smtClean="0"/>
              <a:t>объектов (</a:t>
            </a:r>
            <a:r>
              <a:rPr lang="ru-RU" dirty="0" err="1" smtClean="0"/>
              <a:t>аддивные</a:t>
            </a:r>
            <a:r>
              <a:rPr lang="ru-RU" dirty="0" smtClean="0"/>
              <a:t> технологии), </a:t>
            </a:r>
            <a:r>
              <a:rPr lang="ru-RU" dirty="0"/>
              <a:t>безусловно, имеют огромный потенциал в области приборостроения </a:t>
            </a:r>
            <a:r>
              <a:rPr lang="ru-RU" dirty="0" smtClean="0"/>
              <a:t> (</a:t>
            </a:r>
            <a:r>
              <a:rPr lang="ru-RU" dirty="0"/>
              <a:t>корпусные детали или сложные детали малых размеров, а также детали с внутренними полостями). Но их широкое применение в химической отрасли </a:t>
            </a:r>
            <a:r>
              <a:rPr lang="ru-RU" dirty="0" smtClean="0"/>
              <a:t>на </a:t>
            </a:r>
            <a:r>
              <a:rPr lang="ru-RU" dirty="0"/>
              <a:t>данный момент ограничено объективными недостатками технологии. Пока у них нет существенных преимуществ перед традиционными технологиями производства.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В области </a:t>
            </a:r>
            <a:r>
              <a:rPr lang="ru-RU" dirty="0" smtClean="0"/>
              <a:t>химии основное </a:t>
            </a:r>
            <a:r>
              <a:rPr lang="ru-RU" dirty="0"/>
              <a:t>внимание </a:t>
            </a:r>
            <a:r>
              <a:rPr lang="ru-RU" dirty="0" smtClean="0"/>
              <a:t>уделяют материалам</a:t>
            </a:r>
            <a:r>
              <a:rPr lang="ru-RU" dirty="0"/>
              <a:t>, используемым при трехмерной печати. Важно обеспечить инертность по отношению к реагентам, учесть возможность выделения нежелательных примесей в реакционную среду. Нужно принимать во внимание пористость и газопроницаемость для некоторых типов 3D-печати (например, при спекании порошка). </a:t>
            </a:r>
            <a:r>
              <a:rPr lang="ru-RU" dirty="0" smtClean="0"/>
              <a:t> Качество </a:t>
            </a:r>
            <a:r>
              <a:rPr lang="ru-RU" dirty="0"/>
              <a:t>поверхности для ответственных изделий является важным критерием, может </a:t>
            </a:r>
            <a:r>
              <a:rPr lang="ru-RU" dirty="0" smtClean="0"/>
              <a:t>по-разному влиять </a:t>
            </a:r>
            <a:r>
              <a:rPr lang="ru-RU" dirty="0"/>
              <a:t>на поток вещества, к примеру, вызывая турбулентные завихрения в пограничном слое </a:t>
            </a:r>
            <a:r>
              <a:rPr lang="ru-RU" dirty="0" err="1"/>
              <a:t>бóльшие</a:t>
            </a:r>
            <a:r>
              <a:rPr lang="ru-RU" dirty="0"/>
              <a:t>, чем в деталях, получаемых механической обработкой, или литых.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Применение </a:t>
            </a:r>
            <a:r>
              <a:rPr lang="ru-RU" dirty="0"/>
              <a:t>новых технологий сильно зависит от условий эксплуатации проектируемой детали и потребностей конструктора. Характеристики 3D-принтеров улучшаются год от года. Возможно, в ближайшее время станет доступно изготовление деталей печатью из металла с толщиной стенок менее 0,5 мм.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Инжиниринговый </a:t>
            </a:r>
            <a:r>
              <a:rPr lang="ru-RU" dirty="0"/>
              <a:t>химико-технологический центр выполняет широкий спектр работ в области химических технологий: НИОКР, масштабирование и пилотирование технологий, изготовление опытных партий и многое другое — как с применением новых технологий, так и более традиционными способами. </a:t>
            </a:r>
            <a:br>
              <a:rPr lang="ru-RU" dirty="0"/>
            </a:b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80472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36304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53185"/>
            <a:ext cx="3077789" cy="2799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18" y="3573016"/>
            <a:ext cx="8175817" cy="328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8695" y="53184"/>
            <a:ext cx="3019451" cy="2799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2852936"/>
            <a:ext cx="868090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Предметы, сделанные на 3Д-принтере</a:t>
            </a:r>
            <a:endParaRPr lang="ru-RU" sz="2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906223"/>
      </p:ext>
    </p:extLst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9552" y="188640"/>
            <a:ext cx="7416824" cy="6552728"/>
          </a:xfrm>
          <a:ln w="19050">
            <a:solidFill>
              <a:srgbClr val="952B77"/>
            </a:solidFill>
            <a:prstDash val="lgDashDot"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70000" lnSpcReduction="20000"/>
          </a:bodyPr>
          <a:lstStyle/>
          <a:p>
            <a:pPr marL="45720" indent="0" algn="just">
              <a:buNone/>
            </a:pPr>
            <a:r>
              <a:rPr lang="ru-RU" dirty="0"/>
              <a:t>3D-печать способна значительно ускорить экспериментальные химические исследования, потому что дает возможность изготовления даже сложного многокомпонентного химического оборудования прямо в лаборатории без существенных материальных затрат. Это касается как фундаментальных химических исследований, так и химико-технологических проектов. Для химической технологии 3D-печать предоставляет поистине уникальные возможности за короткий срок изготавливать серии реакторов или другого оборудования с различными конструкционными параметрами для поиска оптимального решения. Затраты на изготовление даже целых серий изделий методом FDM-печати несущественны по сравнению со стоимостью коммерческого лабораторного оборудования. Уже сейчас эта технология может выступать полноценным инструментом в создании научного химического </a:t>
            </a:r>
            <a:r>
              <a:rPr lang="ru-RU" dirty="0" smtClean="0"/>
              <a:t>оборудования. </a:t>
            </a:r>
            <a:r>
              <a:rPr lang="ru-RU" dirty="0"/>
              <a:t>Главным недостатком изделий, изготовленных по технологии FDM, в химии является низкая химическая стойкость большинства пластиков. Химические реакции проводятся в жидкой фазе с использованием различных растворителей. Многие из этих растворителей прекрасно растворяют изделия из PLA и ABS пластиков – наиболее удобных для печати материалов. Для экспериментов в водной среде PLA и ABS вполне подходят. Однако, существуют и химически устойчивые пластики: в нашей лаборатории успешно изготовлены реакторы из полипропилена (PP) и </a:t>
            </a:r>
            <a:r>
              <a:rPr lang="ru-RU" dirty="0" err="1"/>
              <a:t>полиоксиметилена</a:t>
            </a:r>
            <a:r>
              <a:rPr lang="ru-RU" dirty="0"/>
              <a:t> (POM), с которыми успешно справляется </a:t>
            </a:r>
            <a:r>
              <a:rPr lang="ru-RU" dirty="0" smtClean="0"/>
              <a:t>обычный FDM принтер.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Химически более стойкий полипропилен для трехмерной печати очень неудобен, так как отличается высокой усадкой, из-за которой происходят искажения размеров изделий. Кроме этого, полипропилен обладает сравнительно низкой </a:t>
            </a:r>
            <a:r>
              <a:rPr lang="ru-RU" dirty="0" smtClean="0"/>
              <a:t>связью </a:t>
            </a:r>
            <a:r>
              <a:rPr lang="ru-RU" dirty="0"/>
              <a:t>между приведенными в контакт разнородными поверхностями</a:t>
            </a:r>
            <a:r>
              <a:rPr lang="ru-RU" dirty="0" smtClean="0"/>
              <a:t> </a:t>
            </a:r>
            <a:r>
              <a:rPr lang="ru-RU" dirty="0"/>
              <a:t>к печатной платформе. Поэтому при проектировании изделий, входящих в непосредственный контакт с реакционной массой, необходимо учитывать все условия эксперимента и подбирать соответствующий материал. Поиск конструкционного пластика с высокой химической стойкостью к органическим растворителям и одновременно удобного для печати – очень важная задача для внедрения трехмерной печати в практику химического эксперимента. </a:t>
            </a:r>
          </a:p>
        </p:txBody>
      </p:sp>
    </p:spTree>
    <p:extLst>
      <p:ext uri="{BB962C8B-B14F-4D97-AF65-F5344CB8AC3E}">
        <p14:creationId xmlns:p14="http://schemas.microsoft.com/office/powerpoint/2010/main" val="161573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5004048" cy="6858000"/>
          </a:xfrm>
        </p:spPr>
        <p:txBody>
          <a:bodyPr>
            <a:noAutofit/>
          </a:bodyPr>
          <a:lstStyle/>
          <a:p>
            <a:r>
              <a:rPr lang="ru-RU" sz="1600" dirty="0"/>
              <a:t>Дорогое уникальное лабораторное оборудование доступно не всем, что замедляет развитие науки. Решением этой проблемы могут стать установки созданные с помощью 3D-технологий — они значительно дешевле и производятся гораздо быстрее стандартных</a:t>
            </a:r>
            <a:r>
              <a:rPr lang="ru-RU" sz="1600" dirty="0" smtClean="0"/>
              <a:t>.</a:t>
            </a:r>
            <a:endParaRPr lang="ru-RU" sz="1600" dirty="0"/>
          </a:p>
          <a:p>
            <a:r>
              <a:rPr lang="ru-RU" sz="1600" b="1" dirty="0"/>
              <a:t>3D-инструменты для химических и биологических лабораторий</a:t>
            </a:r>
          </a:p>
          <a:p>
            <a:r>
              <a:rPr lang="ru-RU" sz="1600" dirty="0"/>
              <a:t>Исследователи из Калифорнийского университета разработали систему 3D-печатных блоков в стиле </a:t>
            </a:r>
            <a:r>
              <a:rPr lang="ru-RU" sz="1600" dirty="0" err="1"/>
              <a:t>Lego</a:t>
            </a:r>
            <a:r>
              <a:rPr lang="ru-RU" sz="1600" dirty="0"/>
              <a:t>, предназначенную для исследований в химических и биологических лабораториях.</a:t>
            </a:r>
          </a:p>
          <a:p>
            <a:r>
              <a:rPr lang="ru-RU" sz="1600" dirty="0"/>
              <a:t>Каждый блок – отдельное устройство. Например, устройство для перекачки жидкости или прибор для измерения каких-то параметров. Подобно кубикам </a:t>
            </a:r>
            <a:r>
              <a:rPr lang="ru-RU" sz="1600" dirty="0" err="1"/>
              <a:t>Lego</a:t>
            </a:r>
            <a:r>
              <a:rPr lang="ru-RU" sz="1600" dirty="0"/>
              <a:t>, эти блоки могут соединяться друг с другом.</a:t>
            </a:r>
          </a:p>
          <a:p>
            <a:r>
              <a:rPr lang="ru-RU" sz="1600" i="1" dirty="0"/>
              <a:t>Источник: https://www.digitaltrends.com</a:t>
            </a:r>
            <a:endParaRPr lang="ru-RU" sz="1600" dirty="0"/>
          </a:p>
          <a:p>
            <a:r>
              <a:rPr lang="ru-RU" sz="1600" dirty="0"/>
              <a:t>Пользователи могут создавать собственные экспериментальные установки. В зависимости от целей и фантазии, можно собрать и прибор для титрования, и </a:t>
            </a:r>
            <a:r>
              <a:rPr lang="ru-RU" sz="1600" dirty="0" err="1"/>
              <a:t>биореактор</a:t>
            </a:r>
            <a:r>
              <a:rPr lang="ru-RU" sz="1600" dirty="0" smtClean="0"/>
              <a:t>.</a:t>
            </a:r>
          </a:p>
          <a:p>
            <a:r>
              <a:rPr lang="ru-RU" sz="1600" dirty="0"/>
              <a:t>Эти 3D-печатные блоки особенно удобны для лабораторий с ограниченными ресурсами, поскольку позволяют создать большой спектр исследовательского и диагностического оборудования.</a:t>
            </a:r>
          </a:p>
          <a:p>
            <a:endParaRPr lang="ru-RU" sz="1600" dirty="0"/>
          </a:p>
        </p:txBody>
      </p:sp>
      <p:pic>
        <p:nvPicPr>
          <p:cNvPr id="512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556792"/>
            <a:ext cx="4139952" cy="296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580112" y="4774338"/>
            <a:ext cx="32944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https://youtu.be/2YOuW22XJUA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627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6178" y="620688"/>
            <a:ext cx="4016375" cy="194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2215" y="2832043"/>
            <a:ext cx="4278323" cy="2890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>
            <a:spLocks noGrp="1"/>
          </p:cNvSpPr>
          <p:nvPr>
            <p:ph type="body" sz="half" idx="2"/>
          </p:nvPr>
        </p:nvSpPr>
        <p:spPr>
          <a:xfrm>
            <a:off x="179513" y="115888"/>
            <a:ext cx="4284538" cy="6626225"/>
          </a:xfrm>
        </p:spPr>
        <p:txBody>
          <a:bodyPr>
            <a:normAutofit/>
          </a:bodyPr>
          <a:lstStyle/>
          <a:p>
            <a:pPr marL="45720"/>
            <a:r>
              <a:rPr lang="ru-RU" b="1" dirty="0"/>
              <a:t>Химический 3D-реактор</a:t>
            </a:r>
          </a:p>
          <a:p>
            <a:pPr marL="45720"/>
            <a:r>
              <a:rPr lang="ru-RU" dirty="0"/>
              <a:t>В 2018 году команда ученых из исследовательского центра </a:t>
            </a:r>
            <a:r>
              <a:rPr lang="ru-RU" dirty="0">
                <a:hlinkClick r:id="rId4"/>
              </a:rPr>
              <a:t>I-</a:t>
            </a:r>
            <a:r>
              <a:rPr lang="ru-RU" dirty="0" err="1">
                <a:hlinkClick r:id="rId4"/>
              </a:rPr>
              <a:t>Form</a:t>
            </a:r>
            <a:r>
              <a:rPr lang="ru-RU" dirty="0"/>
              <a:t> разработала химический 3D-реактор, который можно использовать для контролируемого смешивания веществ в фармацевтике. Получился </a:t>
            </a:r>
            <a:r>
              <a:rPr lang="ru-RU" dirty="0" smtClean="0"/>
              <a:t>он одноразовым</a:t>
            </a:r>
            <a:r>
              <a:rPr lang="ru-RU" dirty="0"/>
              <a:t>.</a:t>
            </a:r>
          </a:p>
          <a:p>
            <a:pPr marL="45720"/>
            <a:r>
              <a:rPr lang="ru-RU" i="1" dirty="0"/>
              <a:t>Источник: https://www.3ders.org</a:t>
            </a:r>
            <a:endParaRPr lang="ru-RU" dirty="0"/>
          </a:p>
          <a:p>
            <a:pPr marL="45720"/>
            <a:r>
              <a:rPr lang="ru-RU" dirty="0"/>
              <a:t>Основная его особенность – гибкость конструкции: возможность изменять параметры внутреннего контейнера для разных смешиваемых реагентов.</a:t>
            </a:r>
          </a:p>
          <a:p>
            <a:pPr marL="45720"/>
            <a:r>
              <a:rPr lang="ru-RU" dirty="0"/>
              <a:t>При создании реактора использовали 3D-принтер </a:t>
            </a:r>
            <a:r>
              <a:rPr lang="ru-RU" dirty="0" err="1"/>
              <a:t>Intamsys</a:t>
            </a:r>
            <a:r>
              <a:rPr lang="ru-RU" dirty="0"/>
              <a:t> </a:t>
            </a:r>
            <a:r>
              <a:rPr lang="ru-RU" dirty="0" err="1"/>
              <a:t>Funmat</a:t>
            </a:r>
            <a:r>
              <a:rPr lang="ru-RU" dirty="0"/>
              <a:t> HT.</a:t>
            </a:r>
          </a:p>
          <a:p>
            <a:pPr marL="45720"/>
            <a:r>
              <a:rPr lang="ru-RU" dirty="0" err="1">
                <a:hlinkClick r:id="rId5"/>
              </a:rPr>
              <a:t>Intamsys</a:t>
            </a:r>
            <a:r>
              <a:rPr lang="ru-RU" dirty="0">
                <a:hlinkClick r:id="rId5"/>
              </a:rPr>
              <a:t> </a:t>
            </a:r>
            <a:r>
              <a:rPr lang="ru-RU" dirty="0" err="1">
                <a:hlinkClick r:id="rId5"/>
              </a:rPr>
              <a:t>Funmat</a:t>
            </a:r>
            <a:r>
              <a:rPr lang="ru-RU" dirty="0">
                <a:hlinkClick r:id="rId5"/>
              </a:rPr>
              <a:t> HT</a:t>
            </a:r>
            <a:endParaRPr lang="ru-RU" dirty="0"/>
          </a:p>
          <a:p>
            <a:pPr marL="45720"/>
            <a:r>
              <a:rPr lang="ru-RU" dirty="0" smtClean="0"/>
              <a:t>Характеристики:</a:t>
            </a:r>
            <a:endParaRPr lang="ru-RU" dirty="0"/>
          </a:p>
          <a:p>
            <a:pPr marL="45720"/>
            <a:r>
              <a:rPr lang="ru-RU" dirty="0"/>
              <a:t>Технология печати: FDM</a:t>
            </a:r>
          </a:p>
          <a:p>
            <a:pPr marL="45720"/>
            <a:r>
              <a:rPr lang="ru-RU" dirty="0"/>
              <a:t>Толщина слоя: 50 мкм</a:t>
            </a:r>
          </a:p>
          <a:p>
            <a:pPr marL="45720"/>
            <a:r>
              <a:rPr lang="ru-RU" dirty="0"/>
              <a:t>Скорость печати: от 30-300 мм/с</a:t>
            </a:r>
          </a:p>
          <a:p>
            <a:pPr marL="45720"/>
            <a:r>
              <a:rPr lang="ru-RU" dirty="0"/>
              <a:t>Область печати: 260х260х260 мм</a:t>
            </a:r>
          </a:p>
          <a:p>
            <a:pPr marL="45720"/>
            <a:r>
              <a:rPr lang="ru-RU" dirty="0" err="1" smtClean="0"/>
              <a:t>Intamsys</a:t>
            </a:r>
            <a:r>
              <a:rPr lang="ru-RU" dirty="0" smtClean="0"/>
              <a:t> </a:t>
            </a:r>
            <a:r>
              <a:rPr lang="ru-RU" dirty="0" err="1"/>
              <a:t>Funmat</a:t>
            </a:r>
            <a:r>
              <a:rPr lang="ru-RU" dirty="0"/>
              <a:t> HT – это высокотемпературный </a:t>
            </a:r>
            <a:r>
              <a:rPr lang="ru-RU" dirty="0" smtClean="0"/>
              <a:t>3D-принтер. </a:t>
            </a:r>
            <a:r>
              <a:rPr lang="ru-RU" dirty="0"/>
              <a:t>Преимущество этого устройства – возможность работать как с тугоплавкими материалами PEEK и ULTEM, так и с более привычными ABS и HIPS.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298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583</TotalTime>
  <Words>1317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Применение 3D-печати в современной химии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Применение 3D-печати в современной химии</dc:title>
  <dc:creator>Толя</dc:creator>
  <cp:lastModifiedBy>Толя</cp:lastModifiedBy>
  <cp:revision>83</cp:revision>
  <dcterms:created xsi:type="dcterms:W3CDTF">2021-11-30T14:50:40Z</dcterms:created>
  <dcterms:modified xsi:type="dcterms:W3CDTF">2021-12-02T18:22:53Z</dcterms:modified>
</cp:coreProperties>
</file>