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tags/tag6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Override PartName="/ppt/tags/tag2.xml" ContentType="application/vnd.openxmlformats-officedocument.presentationml.tags+xml"/>
  <Override PartName="/ppt/tags/tag3.xml" ContentType="application/vnd.openxmlformats-officedocument.presentationml.tags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bin" ContentType="application/vnd.openxmlformats-officedocument.oleObject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ags/tag5.xml" ContentType="application/vnd.openxmlformats-officedocument.presentationml.tag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77" r:id="rId3"/>
    <p:sldId id="258" r:id="rId4"/>
    <p:sldId id="261" r:id="rId5"/>
    <p:sldId id="263" r:id="rId6"/>
    <p:sldId id="264" r:id="rId7"/>
    <p:sldId id="265" r:id="rId8"/>
    <p:sldId id="266" r:id="rId9"/>
    <p:sldId id="267" r:id="rId10"/>
    <p:sldId id="268" r:id="rId11"/>
    <p:sldId id="274" r:id="rId12"/>
    <p:sldId id="270" r:id="rId13"/>
    <p:sldId id="271" r:id="rId14"/>
    <p:sldId id="272" r:id="rId15"/>
    <p:sldId id="273" r:id="rId16"/>
    <p:sldId id="275" r:id="rId17"/>
    <p:sldId id="276" r:id="rId18"/>
    <p:sldId id="281" r:id="rId19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User" initials="U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BB91D1-3E76-41A5-BD4D-48B219A5E5FE}" type="datetimeFigureOut">
              <a:rPr lang="ru-RU" smtClean="0"/>
              <a:pPr/>
              <a:t>31.01.2023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893C9E-1F46-4B04-8F4A-4FAF9814691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6589B5-5F50-4E8F-963F-8AB0E4CE6084}" type="slidenum">
              <a:rPr lang="ru-RU" smtClean="0"/>
              <a:pPr/>
              <a:t>3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7964989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1.bin"/><Relationship Id="rId4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tags" Target="../tags/tag4.xml"/><Relationship Id="rId2" Type="http://schemas.openxmlformats.org/officeDocument/2006/relationships/tags" Target="../tags/tag3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3.bin"/><Relationship Id="rId5" Type="http://schemas.openxmlformats.org/officeDocument/2006/relationships/oleObject" Target="../embeddings/oleObject2.bin"/><Relationship Id="rId4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1/31/2023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1/31/2023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1/31/2023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Базов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="" xmlns:p14="http://schemas.microsoft.com/office/powerpoint/2010/main" val="3656271549"/>
              </p:ext>
            </p:extLst>
          </p:nvPr>
        </p:nvGraphicFramePr>
        <p:xfrm>
          <a:off x="1589" y="1590"/>
          <a:ext cx="1587" cy="1587"/>
        </p:xfrm>
        <a:graphic>
          <a:graphicData uri="http://schemas.openxmlformats.org/presentationml/2006/ole">
            <p:oleObj spid="_x0000_s1026" name="Слайд think-cell" r:id="rId5" imgW="360" imgH="360" progId="">
              <p:embed/>
            </p:oleObj>
          </a:graphicData>
        </a:graphic>
      </p:graphicFrame>
      <p:sp>
        <p:nvSpPr>
          <p:cNvPr id="2" name="Прямоугольник 1" hidden="1"/>
          <p:cNvSpPr/>
          <p:nvPr userDrawn="1">
            <p:custDataLst>
              <p:tags r:id="rId3"/>
            </p:custDataLst>
          </p:nvPr>
        </p:nvSpPr>
        <p:spPr>
          <a:xfrm>
            <a:off x="0" y="0"/>
            <a:ext cx="119063" cy="158750"/>
          </a:xfrm>
          <a:prstGeom prst="rect">
            <a:avLst/>
          </a:prstGeom>
          <a:solidFill>
            <a:schemeClr val="tx2"/>
          </a:solidFill>
          <a:ln w="952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marL="0" lvl="0" indent="0" algn="ctr" eaLnBrk="1"/>
            <a:endParaRPr lang="ru-RU" sz="1800" b="0" i="0" baseline="0" dirty="0" err="1">
              <a:solidFill>
                <a:schemeClr val="bg1"/>
              </a:solidFill>
              <a:latin typeface="Calibri Light" panose="020F0302020204030204" pitchFamily="34" charset="0"/>
              <a:ea typeface="+mj-ea"/>
              <a:cs typeface="+mj-cs"/>
              <a:sym typeface="Calibri Light" panose="020F0302020204030204" pitchFamily="34" charset="0"/>
            </a:endParaRPr>
          </a:p>
        </p:txBody>
      </p:sp>
      <p:sp>
        <p:nvSpPr>
          <p:cNvPr id="3" name="Текст 8"/>
          <p:cNvSpPr>
            <a:spLocks noGrp="1"/>
          </p:cNvSpPr>
          <p:nvPr>
            <p:ph type="body" sz="quarter" idx="12" hasCustomPrompt="1"/>
          </p:nvPr>
        </p:nvSpPr>
        <p:spPr>
          <a:xfrm>
            <a:off x="250825" y="6309320"/>
            <a:ext cx="6643433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="0" i="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ru-RU" dirty="0"/>
              <a:t>Примечания: 1 –</a:t>
            </a:r>
            <a:br>
              <a:rPr lang="ru-RU" dirty="0"/>
            </a:br>
            <a:r>
              <a:rPr lang="ru-RU" dirty="0"/>
              <a:t>Источники:</a:t>
            </a:r>
          </a:p>
        </p:txBody>
      </p:sp>
      <p:sp>
        <p:nvSpPr>
          <p:cNvPr id="7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250825" y="332086"/>
            <a:ext cx="8640000" cy="78581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dirty="0"/>
              <a:t>ОБРАЗЕЦ ЗАГОЛОВКА</a:t>
            </a:r>
          </a:p>
        </p:txBody>
      </p:sp>
    </p:spTree>
    <p:extLst>
      <p:ext uri="{BB962C8B-B14F-4D97-AF65-F5344CB8AC3E}">
        <p14:creationId xmlns="" xmlns:p14="http://schemas.microsoft.com/office/powerpoint/2010/main" val="237724549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Текстов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1589" y="1590"/>
          <a:ext cx="1587" cy="1587"/>
        </p:xfrm>
        <a:graphic>
          <a:graphicData uri="http://schemas.openxmlformats.org/presentationml/2006/ole">
            <p:oleObj spid="_x0000_s3074" name="Слайд think-cell" r:id="rId5" imgW="360" imgH="360" progId="">
              <p:embed/>
            </p:oleObj>
          </a:graphicData>
        </a:graphic>
      </p:graphicFrame>
      <p:sp>
        <p:nvSpPr>
          <p:cNvPr id="14" name="Текст 10"/>
          <p:cNvSpPr>
            <a:spLocks noGrp="1"/>
          </p:cNvSpPr>
          <p:nvPr>
            <p:ph type="body" sz="quarter" idx="12"/>
          </p:nvPr>
        </p:nvSpPr>
        <p:spPr>
          <a:xfrm>
            <a:off x="250825" y="1052736"/>
            <a:ext cx="8640000" cy="4896544"/>
          </a:xfrm>
        </p:spPr>
        <p:txBody>
          <a:bodyPr/>
          <a:lstStyle>
            <a:lvl1pPr>
              <a:spcBef>
                <a:spcPts val="600"/>
              </a:spcBef>
              <a:buClr>
                <a:srgbClr val="2D3494"/>
              </a:buClr>
              <a:defRPr sz="1400" b="0" i="0"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</a:defRPr>
            </a:lvl1pPr>
            <a:lvl2pPr>
              <a:spcBef>
                <a:spcPts val="600"/>
              </a:spcBef>
              <a:buClr>
                <a:srgbClr val="2D3494"/>
              </a:buClr>
              <a:defRPr sz="1400"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</a:defRPr>
            </a:lvl2pPr>
            <a:lvl3pPr>
              <a:buClr>
                <a:srgbClr val="2D3494"/>
              </a:buClr>
              <a:defRPr sz="1400"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</a:defRPr>
            </a:lvl3pPr>
            <a:lvl4pPr>
              <a:buClr>
                <a:srgbClr val="2D3494"/>
              </a:buClr>
              <a:defRPr sz="1400"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</a:defRPr>
            </a:lvl4pPr>
            <a:lvl5pPr>
              <a:buClr>
                <a:srgbClr val="2D3494"/>
              </a:buClr>
              <a:defRPr sz="1400"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6" name="Текст 8"/>
          <p:cNvSpPr>
            <a:spLocks noGrp="1"/>
          </p:cNvSpPr>
          <p:nvPr>
            <p:ph type="body" sz="quarter" idx="13" hasCustomPrompt="1"/>
          </p:nvPr>
        </p:nvSpPr>
        <p:spPr>
          <a:xfrm>
            <a:off x="250825" y="6453336"/>
            <a:ext cx="6319397" cy="288000"/>
          </a:xfrm>
        </p:spPr>
        <p:txBody>
          <a:bodyPr lIns="0" tIns="0" rIns="0" bIns="0" anchor="b" anchorCtr="0"/>
          <a:lstStyle>
            <a:lvl1pPr>
              <a:spcBef>
                <a:spcPts val="300"/>
              </a:spcBef>
              <a:defRPr sz="800" b="0" i="0" baseline="0"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</a:defRPr>
            </a:lvl1pPr>
          </a:lstStyle>
          <a:p>
            <a:pPr lvl="0"/>
            <a:r>
              <a:rPr lang="ru-RU" dirty="0"/>
              <a:t>Примечания: 1 –</a:t>
            </a:r>
            <a:br>
              <a:rPr lang="ru-RU" dirty="0"/>
            </a:br>
            <a:r>
              <a:rPr lang="ru-RU" dirty="0"/>
              <a:t>Источники:</a:t>
            </a:r>
          </a:p>
        </p:txBody>
      </p:sp>
      <p:sp>
        <p:nvSpPr>
          <p:cNvPr id="7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250825" y="180636"/>
            <a:ext cx="8640000" cy="64864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>
              <a:lnSpc>
                <a:spcPct val="100000"/>
              </a:lnSpc>
              <a:defRPr sz="2000" b="1">
                <a:solidFill>
                  <a:srgbClr val="2D3494"/>
                </a:solidFill>
                <a:latin typeface="Calibri" panose="020F0502020204030204" pitchFamily="34" charset="0"/>
              </a:defRPr>
            </a:lvl1pPr>
          </a:lstStyle>
          <a:p>
            <a:r>
              <a:rPr lang="ru-RU" dirty="0"/>
              <a:t>ЗАГОЛОВОК</a:t>
            </a:r>
            <a:br>
              <a:rPr lang="ru-RU" dirty="0"/>
            </a:br>
            <a:r>
              <a:rPr lang="ru-RU" dirty="0" err="1"/>
              <a:t>ЗАГОЛОВОК</a:t>
            </a:r>
            <a:endParaRPr lang="ru-RU" dirty="0"/>
          </a:p>
        </p:txBody>
      </p:sp>
      <p:graphicFrame>
        <p:nvGraphicFramePr>
          <p:cNvPr id="8" name="Объект 7" hidden="1"/>
          <p:cNvGraphicFramePr>
            <a:graphicFrameLocks noChangeAspect="1"/>
          </p:cNvGraphicFramePr>
          <p:nvPr userDrawn="1">
            <p:custDataLst>
              <p:tags r:id="rId3"/>
            </p:custDataLst>
            <p:extLst/>
          </p:nvPr>
        </p:nvGraphicFramePr>
        <p:xfrm>
          <a:off x="1589" y="1590"/>
          <a:ext cx="1587" cy="1587"/>
        </p:xfrm>
        <a:graphic>
          <a:graphicData uri="http://schemas.openxmlformats.org/presentationml/2006/ole">
            <p:oleObj spid="_x0000_s3075" name="Слайд think-cell" r:id="rId6" imgW="360" imgH="360" progId="">
              <p:embed/>
            </p:oleObj>
          </a:graphicData>
        </a:graphic>
      </p:graphicFrame>
    </p:spTree>
    <p:extLst>
      <p:ext uri="{BB962C8B-B14F-4D97-AF65-F5344CB8AC3E}">
        <p14:creationId xmlns="" xmlns:p14="http://schemas.microsoft.com/office/powerpoint/2010/main" val="14364252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1/31/2023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1/31/2023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1/31/2023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1/31/2023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1/31/2023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1/31/2023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1/31/2023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1/31/2023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1/31/2023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6.xml"/><Relationship Id="rId2" Type="http://schemas.openxmlformats.org/officeDocument/2006/relationships/tags" Target="../tags/tag5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4.bin"/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1676400"/>
            <a:ext cx="8077200" cy="3886200"/>
          </a:xfrm>
        </p:spPr>
        <p:txBody>
          <a:bodyPr>
            <a:normAutofit fontScale="90000"/>
          </a:bodyPr>
          <a:lstStyle/>
          <a:p>
            <a:r>
              <a:rPr lang="ru-RU" b="1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ru-RU" b="1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b="1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ru-RU" b="1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b="1" smtClean="0">
                <a:solidFill>
                  <a:schemeClr val="accent2">
                    <a:lumMod val="75000"/>
                  </a:schemeClr>
                </a:solidFill>
              </a:rPr>
              <a:t>«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Некоторые аспекты развитие личности воспитанника</a:t>
            </a:r>
            <a:b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с ОВЗ в процессе нравственного воспитания в МАДОУ в процессе</a:t>
            </a:r>
            <a:b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реализации АООП ДО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»</a:t>
            </a:r>
            <a:b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b="1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ru-RU" b="1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b="1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2000" b="1" smtClean="0">
                <a:solidFill>
                  <a:schemeClr val="accent2">
                    <a:lumMod val="75000"/>
                  </a:schemeClr>
                </a:solidFill>
              </a:rPr>
              <a:t>Воспитатель </a:t>
            </a: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</a:rPr>
              <a:t>группы</a:t>
            </a:r>
            <a:br>
              <a:rPr lang="ru-RU" sz="2000" b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</a:rPr>
              <a:t> компенсирующей направленности:</a:t>
            </a:r>
            <a:br>
              <a:rPr lang="ru-RU" sz="2000" b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</a:rPr>
              <a:t>Журавлева О.В.</a:t>
            </a: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Объект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5029200"/>
            <a:ext cx="1657672" cy="1593151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quarter" idx="12"/>
          </p:nvPr>
        </p:nvSpPr>
        <p:spPr>
          <a:xfrm>
            <a:off x="304800" y="1905000"/>
            <a:ext cx="8640000" cy="4744144"/>
          </a:xfrm>
        </p:spPr>
        <p:txBody>
          <a:bodyPr>
            <a:normAutofit fontScale="85000" lnSpcReduction="20000"/>
          </a:bodyPr>
          <a:lstStyle/>
          <a:p>
            <a:r>
              <a:rPr lang="ru-RU" sz="2800" i="1" dirty="0" smtClean="0"/>
              <a:t>предметно-целевая </a:t>
            </a:r>
            <a:r>
              <a:rPr lang="ru-RU" sz="2800" i="1" dirty="0"/>
              <a:t>деятельность </a:t>
            </a:r>
            <a:r>
              <a:rPr lang="ru-RU" sz="2800" dirty="0"/>
              <a:t>(виды деятельности, организуемые взрослым, в которых он открывает ребенку смысл и ценность человеческой деятельности, способы ее реализации совместно с родителями, воспитателями, </a:t>
            </a:r>
            <a:r>
              <a:rPr lang="ru-RU" sz="2800" dirty="0" smtClean="0"/>
              <a:t>сверстниками);</a:t>
            </a:r>
            <a:endParaRPr lang="ru-RU" sz="2800" dirty="0"/>
          </a:p>
          <a:p>
            <a:r>
              <a:rPr lang="ru-RU" sz="2800" i="1" dirty="0" smtClean="0"/>
              <a:t>культурные </a:t>
            </a:r>
            <a:r>
              <a:rPr lang="ru-RU" sz="2800" i="1" dirty="0"/>
              <a:t>практики </a:t>
            </a:r>
            <a:r>
              <a:rPr lang="ru-RU" sz="2800" dirty="0"/>
              <a:t>(активная, самостоятельная апробация каждым ребенком инструментального и ценностного содержаний, полученных от взрослого, и способов их реализации в различных видах деятельности через личный опыт);</a:t>
            </a:r>
          </a:p>
          <a:p>
            <a:r>
              <a:rPr lang="ru-RU" sz="2800" i="1" dirty="0" smtClean="0"/>
              <a:t>свободная </a:t>
            </a:r>
            <a:r>
              <a:rPr lang="ru-RU" sz="2800" i="1" dirty="0"/>
              <a:t>инициативная деятельность ребенка </a:t>
            </a:r>
            <a:r>
              <a:rPr lang="ru-RU" sz="2800" dirty="0"/>
              <a:t>(его спонтанная самостоятельная активность, в рамках которой он реализует свои базовые устремления: любознательность, общительность, опыт деятельности на основе усвоенных ценностей).</a:t>
            </a:r>
          </a:p>
          <a:p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/>
              <a:t>В качестве средств реализации </a:t>
            </a:r>
            <a:r>
              <a:rPr lang="ru-RU" sz="2800" dirty="0" smtClean="0">
                <a:solidFill>
                  <a:srgbClr val="FF0000"/>
                </a:solidFill>
              </a:rPr>
              <a:t>патриотического, социального </a:t>
            </a:r>
            <a:r>
              <a:rPr lang="ru-RU" sz="2800" dirty="0" smtClean="0"/>
              <a:t>направлений </a:t>
            </a:r>
            <a:r>
              <a:rPr lang="ru-RU" sz="2800" dirty="0"/>
              <a:t>воспитания могут выступать следующие основные виды </a:t>
            </a:r>
            <a:r>
              <a:rPr lang="ru-RU" sz="2800" dirty="0" smtClean="0"/>
              <a:t>деятельности </a:t>
            </a:r>
            <a:r>
              <a:rPr lang="ru-RU" sz="2800" dirty="0"/>
              <a:t>и культурные практики: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6713575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49362"/>
          </a:xfrm>
        </p:spPr>
        <p:txBody>
          <a:bodyPr>
            <a:normAutofit/>
          </a:bodyPr>
          <a:lstStyle/>
          <a:p>
            <a:r>
              <a:rPr lang="ru-RU" sz="18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ru-RU" sz="24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Предметно-целевая деятельность педагогов. </a:t>
            </a:r>
            <a:r>
              <a:rPr lang="ru-RU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Сквозные </a:t>
            </a:r>
            <a:r>
              <a:rPr lang="ru-RU" sz="24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механизмы развития, виды деятельности и формы активности ребенка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57200" y="1676400"/>
            <a:ext cx="8001000" cy="47244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800" dirty="0" smtClean="0"/>
              <a:t>С детьми дошкольного возраста (3-8 лет)</a:t>
            </a:r>
          </a:p>
          <a:p>
            <a:pPr>
              <a:buFontTx/>
              <a:buChar char="-"/>
            </a:pPr>
            <a:r>
              <a:rPr lang="ru-RU" sz="2800" dirty="0" smtClean="0"/>
              <a:t>Игровая, коммуникативная, познавательно – исследовательская деятельности;</a:t>
            </a:r>
          </a:p>
          <a:p>
            <a:pPr>
              <a:buFontTx/>
              <a:buChar char="-"/>
            </a:pPr>
            <a:r>
              <a:rPr lang="ru-RU" sz="2800" dirty="0" smtClean="0"/>
              <a:t> Восприятие художественной литературы и фольклора;</a:t>
            </a:r>
          </a:p>
          <a:p>
            <a:pPr>
              <a:buFontTx/>
              <a:buChar char="-"/>
            </a:pPr>
            <a:r>
              <a:rPr lang="ru-RU" sz="2800" dirty="0" smtClean="0"/>
              <a:t>Самообслуживание и элементарный бытовой труд;</a:t>
            </a:r>
          </a:p>
          <a:p>
            <a:pPr>
              <a:buFontTx/>
              <a:buChar char="-"/>
            </a:pPr>
            <a:r>
              <a:rPr lang="ru-RU" sz="2800" dirty="0" smtClean="0"/>
              <a:t> конструктивная, изобразительная, музыкальная, двигательная форма активности.</a:t>
            </a:r>
          </a:p>
          <a:p>
            <a:pPr algn="ctr">
              <a:buFontTx/>
              <a:buChar char="-"/>
            </a:pP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279713243"/>
              </p:ext>
            </p:extLst>
          </p:nvPr>
        </p:nvGraphicFramePr>
        <p:xfrm>
          <a:off x="228600" y="152400"/>
          <a:ext cx="8229600" cy="64508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79335">
                  <a:extLst>
                    <a:ext uri="{9D8B030D-6E8A-4147-A177-3AD203B41FA5}">
                      <a16:colId xmlns="" xmlns:a16="http://schemas.microsoft.com/office/drawing/2014/main" val="1151801262"/>
                    </a:ext>
                  </a:extLst>
                </a:gridCol>
                <a:gridCol w="6150265">
                  <a:extLst>
                    <a:ext uri="{9D8B030D-6E8A-4147-A177-3AD203B41FA5}">
                      <a16:colId xmlns="" xmlns:a16="http://schemas.microsoft.com/office/drawing/2014/main" val="1006211975"/>
                    </a:ext>
                  </a:extLst>
                </a:gridCol>
              </a:tblGrid>
              <a:tr h="390048">
                <a:tc gridSpan="2"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Целевые ориентиры воспитательной работы</a:t>
                      </a:r>
                      <a:endParaRPr lang="ru-RU" sz="2000" dirty="0"/>
                    </a:p>
                  </a:txBody>
                  <a:tcPr marL="68580" marR="68580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486662924"/>
                  </a:ext>
                </a:extLst>
              </a:tr>
              <a:tr h="1177772">
                <a:tc>
                  <a:txBody>
                    <a:bodyPr/>
                    <a:lstStyle/>
                    <a:p>
                      <a:pPr algn="ctr"/>
                      <a:r>
                        <a:rPr lang="ru-RU" sz="2000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Направление воспитания</a:t>
                      </a:r>
                      <a:endParaRPr lang="ru-RU" sz="2000" i="1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i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Для детей дошкольного возраста (до 8 лет). Портрет ребенка дошкольного возраста (к 8-ми годам).</a:t>
                      </a:r>
                    </a:p>
                    <a:p>
                      <a:pPr algn="ctr"/>
                      <a:r>
                        <a:rPr lang="ru-RU" sz="2000" i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Показатели</a:t>
                      </a:r>
                      <a:endParaRPr lang="ru-RU" sz="2000" i="1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extLst>
                  <a:ext uri="{0D108BD9-81ED-4DB2-BD59-A6C34878D82A}">
                    <a16:rowId xmlns="" xmlns:a16="http://schemas.microsoft.com/office/drawing/2014/main" val="3660622267"/>
                  </a:ext>
                </a:extLst>
              </a:tr>
              <a:tr h="1040129">
                <a:tc>
                  <a:txBody>
                    <a:bodyPr/>
                    <a:lstStyle/>
                    <a:p>
                      <a:pPr algn="just"/>
                      <a:r>
                        <a:rPr lang="ru-RU" sz="20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Патриотическое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Любящий свою малую родину и имеющий представление о своей стране, испытывающий чувство привязанности </a:t>
                      </a:r>
                      <a:br>
                        <a:rPr lang="ru-RU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</a:br>
                      <a:r>
                        <a:rPr lang="ru-RU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к родному дому, семье, близким людям. 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extLst>
                  <a:ext uri="{0D108BD9-81ED-4DB2-BD59-A6C34878D82A}">
                    <a16:rowId xmlns="" xmlns:a16="http://schemas.microsoft.com/office/drawing/2014/main" val="3681579474"/>
                  </a:ext>
                </a:extLst>
              </a:tr>
              <a:tr h="3640451">
                <a:tc>
                  <a:txBody>
                    <a:bodyPr/>
                    <a:lstStyle/>
                    <a:p>
                      <a:pPr algn="just"/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Социальное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Различающий основные проявления добра и зла, принимающий и уважающий ценности семьи и общества,</a:t>
                      </a:r>
                      <a:r>
                        <a:rPr lang="ru-RU" sz="20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</a:t>
                      </a:r>
                      <a:r>
                        <a:rPr lang="ru-RU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правдивый, искренний, способный к сочувствию и заботе, к нравственному поступку, проявляющий задатки чувства долга: ответственность за свои действия и поведение; принимающий и уважающий различия между людьми.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just"/>
                      <a:r>
                        <a:rPr lang="ru-RU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Освоивший основы речевой культуры.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just"/>
                      <a:r>
                        <a:rPr lang="ru-RU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Дружелюбный и доброжелательный, умеющий слушать и слышать собеседника, способный взаимодействовать со взрослыми и сверстниками на основе общих интересов и дел.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extLst>
                  <a:ext uri="{0D108BD9-81ED-4DB2-BD59-A6C34878D82A}">
                    <a16:rowId xmlns="" xmlns:a16="http://schemas.microsoft.com/office/drawing/2014/main" val="343058882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02332618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9" name="Объект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1558033464"/>
              </p:ext>
            </p:extLst>
          </p:nvPr>
        </p:nvGraphicFramePr>
        <p:xfrm>
          <a:off x="251223" y="116631"/>
          <a:ext cx="8639175" cy="651276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08610">
                  <a:extLst>
                    <a:ext uri="{9D8B030D-6E8A-4147-A177-3AD203B41FA5}">
                      <a16:colId xmlns="" xmlns:a16="http://schemas.microsoft.com/office/drawing/2014/main" val="894742396"/>
                    </a:ext>
                  </a:extLst>
                </a:gridCol>
                <a:gridCol w="3348372">
                  <a:extLst>
                    <a:ext uri="{9D8B030D-6E8A-4147-A177-3AD203B41FA5}">
                      <a16:colId xmlns="" xmlns:a16="http://schemas.microsoft.com/office/drawing/2014/main" val="2770525231"/>
                    </a:ext>
                  </a:extLst>
                </a:gridCol>
                <a:gridCol w="2482193">
                  <a:extLst>
                    <a:ext uri="{9D8B030D-6E8A-4147-A177-3AD203B41FA5}">
                      <a16:colId xmlns="" xmlns:a16="http://schemas.microsoft.com/office/drawing/2014/main" val="2840168287"/>
                    </a:ext>
                  </a:extLst>
                </a:gridCol>
              </a:tblGrid>
              <a:tr h="348485">
                <a:tc gridSpan="3">
                  <a:txBody>
                    <a:bodyPr/>
                    <a:lstStyle/>
                    <a:p>
                      <a:r>
                        <a:rPr lang="ru-RU" dirty="0" smtClean="0"/>
                        <a:t>Приоритеты интеграции содержания воспитательных направлений и образовательных областей</a:t>
                      </a:r>
                      <a:endParaRPr lang="ru-RU" dirty="0"/>
                    </a:p>
                  </a:txBody>
                  <a:tcPr marL="68580" marR="68580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4157488947"/>
                  </a:ext>
                </a:extLst>
              </a:tr>
              <a:tr h="609848">
                <a:tc>
                  <a:txBody>
                    <a:bodyPr/>
                    <a:lstStyle/>
                    <a:p>
                      <a:pPr algn="ctr"/>
                      <a:r>
                        <a:rPr lang="ru-RU" sz="1700" dirty="0" smtClean="0"/>
                        <a:t>патриотическое направление воспитания</a:t>
                      </a:r>
                      <a:endParaRPr lang="ru-RU" sz="1700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700" dirty="0" smtClean="0"/>
                        <a:t>социально-коммуникативное развитие</a:t>
                      </a:r>
                      <a:endParaRPr lang="ru-RU" sz="1700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700" dirty="0" smtClean="0"/>
                        <a:t>речевое развитие</a:t>
                      </a:r>
                      <a:endParaRPr lang="ru-RU" sz="1700" dirty="0"/>
                    </a:p>
                  </a:txBody>
                  <a:tcPr marL="68580" marR="68580"/>
                </a:tc>
                <a:extLst>
                  <a:ext uri="{0D108BD9-81ED-4DB2-BD59-A6C34878D82A}">
                    <a16:rowId xmlns="" xmlns:a16="http://schemas.microsoft.com/office/drawing/2014/main" val="3686041144"/>
                  </a:ext>
                </a:extLst>
              </a:tr>
              <a:tr h="5262841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- формирование любви к родному краю, родной природе, родному языку, культурному наследию своего народа;</a:t>
                      </a:r>
                    </a:p>
                    <a:p>
                      <a:r>
                        <a:rPr lang="ru-RU" sz="1400" dirty="0" smtClean="0"/>
                        <a:t>- воспитание любви, уважения к своим национальным особенностям и чувства собственного достоинства как представителя своего народа;</a:t>
                      </a:r>
                    </a:p>
                    <a:p>
                      <a:r>
                        <a:rPr lang="ru-RU" sz="1400" dirty="0" smtClean="0"/>
                        <a:t>- воспитание уважительного отношения к гражданам России в целом, своим соотечественникам и согражданам, представителям всех народов России, к ровесникам, родителям, соседям, старшим, другим людям вне зависимости от их этнической принадлежности;</a:t>
                      </a:r>
                    </a:p>
                    <a:p>
                      <a:r>
                        <a:rPr lang="ru-RU" sz="1400" dirty="0" smtClean="0"/>
                        <a:t>- воспитание любви к родной природе, природе своего края, России, понимания единства природы и людей и бережного ответственного отношения к природе.</a:t>
                      </a:r>
                      <a:endParaRPr lang="ru-RU" sz="1400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- усвоение норм и ценностей, принятых в обществе, включая моральные и нравственные ценности;</a:t>
                      </a:r>
                    </a:p>
                    <a:p>
                      <a:r>
                        <a:rPr lang="ru-RU" sz="1400" dirty="0" smtClean="0"/>
                        <a:t>- развитие общения и взаимодействия ребенка с взрослыми и сверстниками;</a:t>
                      </a:r>
                    </a:p>
                    <a:p>
                      <a:r>
                        <a:rPr lang="ru-RU" sz="1400" dirty="0" smtClean="0"/>
                        <a:t>- становление самостоятельности, целенаправленности и </a:t>
                      </a:r>
                      <a:r>
                        <a:rPr lang="ru-RU" sz="1400" dirty="0" err="1" smtClean="0"/>
                        <a:t>саморегуляции</a:t>
                      </a:r>
                      <a:r>
                        <a:rPr lang="ru-RU" sz="1400" dirty="0" smtClean="0"/>
                        <a:t> собственных действий;</a:t>
                      </a:r>
                    </a:p>
                    <a:p>
                      <a:r>
                        <a:rPr lang="ru-RU" sz="1400" dirty="0" smtClean="0"/>
                        <a:t>- развитие социального и эмоционального интеллекта, эмоциональной отзывчивости, сопереживания;</a:t>
                      </a:r>
                    </a:p>
                    <a:p>
                      <a:r>
                        <a:rPr lang="ru-RU" sz="1400" dirty="0" smtClean="0"/>
                        <a:t>- формирование готовности к совместной деятельности со сверстника-ми;</a:t>
                      </a:r>
                    </a:p>
                    <a:p>
                      <a:r>
                        <a:rPr lang="ru-RU" sz="1400" dirty="0" smtClean="0"/>
                        <a:t>- формирование уважительного отношения и чувства принадлежности к своей семье и к сообществу детей и взрослых в организации;</a:t>
                      </a:r>
                    </a:p>
                    <a:p>
                      <a:r>
                        <a:rPr lang="ru-RU" sz="1400" dirty="0" smtClean="0"/>
                        <a:t>- формирование позитивных установок к различным видам труда и творчества;</a:t>
                      </a:r>
                    </a:p>
                    <a:p>
                      <a:r>
                        <a:rPr lang="ru-RU" sz="1400" dirty="0" smtClean="0"/>
                        <a:t>- формирование основ безопасного поведения в быту, социуме, природе</a:t>
                      </a: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- </a:t>
                      </a:r>
                      <a:r>
                        <a:rPr lang="ru-RU" sz="1400" dirty="0" smtClean="0">
                          <a:solidFill>
                            <a:srgbClr val="C00000"/>
                          </a:solidFill>
                        </a:rPr>
                        <a:t>владение речью как средством общения и культуры</a:t>
                      </a:r>
                      <a:r>
                        <a:rPr lang="ru-RU" sz="1400" dirty="0" smtClean="0"/>
                        <a:t>;</a:t>
                      </a:r>
                    </a:p>
                    <a:p>
                      <a:r>
                        <a:rPr lang="ru-RU" sz="1400" dirty="0" smtClean="0"/>
                        <a:t>- обогащение активного словаря;</a:t>
                      </a:r>
                    </a:p>
                    <a:p>
                      <a:r>
                        <a:rPr lang="ru-RU" sz="1400" dirty="0" smtClean="0"/>
                        <a:t>- развитие связной, грамматически правильной диалогической и монологической речи;</a:t>
                      </a:r>
                    </a:p>
                    <a:p>
                      <a:r>
                        <a:rPr lang="ru-RU" sz="1400" dirty="0" smtClean="0"/>
                        <a:t>- развитие речевого творчества;</a:t>
                      </a:r>
                    </a:p>
                    <a:p>
                      <a:r>
                        <a:rPr lang="ru-RU" sz="1400" dirty="0" smtClean="0"/>
                        <a:t>- развитие звуковой и интонационной культуры речи, фонематического слуха;</a:t>
                      </a:r>
                    </a:p>
                    <a:p>
                      <a:r>
                        <a:rPr lang="ru-RU" sz="1400" dirty="0" smtClean="0"/>
                        <a:t>- </a:t>
                      </a:r>
                      <a:r>
                        <a:rPr lang="ru-RU" sz="1400" dirty="0" smtClean="0">
                          <a:solidFill>
                            <a:srgbClr val="C00000"/>
                          </a:solidFill>
                        </a:rPr>
                        <a:t>знакомство с книжной культурой, детской литературой</a:t>
                      </a:r>
                      <a:r>
                        <a:rPr lang="ru-RU" sz="1400" dirty="0" smtClean="0"/>
                        <a:t>, понимание на слух текстов различных жанров детской литературы;</a:t>
                      </a:r>
                    </a:p>
                    <a:p>
                      <a:r>
                        <a:rPr lang="ru-RU" sz="1400" dirty="0" smtClean="0"/>
                        <a:t>- формирование звуковой аналитико-синтетической активности как предпосылки обучения грамоте</a:t>
                      </a:r>
                    </a:p>
                  </a:txBody>
                  <a:tcPr marL="68580" marR="68580"/>
                </a:tc>
                <a:extLst>
                  <a:ext uri="{0D108BD9-81ED-4DB2-BD59-A6C34878D82A}">
                    <a16:rowId xmlns="" xmlns:a16="http://schemas.microsoft.com/office/drawing/2014/main" val="266030131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36818217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304800" y="228600"/>
          <a:ext cx="8458200" cy="6322470"/>
        </p:xfrm>
        <a:graphic>
          <a:graphicData uri="http://schemas.openxmlformats.org/drawingml/2006/table">
            <a:tbl>
              <a:tblPr/>
              <a:tblGrid>
                <a:gridCol w="4702760"/>
                <a:gridCol w="3755440"/>
              </a:tblGrid>
              <a:tr h="480984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kern="1200" dirty="0">
                          <a:solidFill>
                            <a:srgbClr val="FFFFFF"/>
                          </a:solidFill>
                          <a:latin typeface="Calibri"/>
                          <a:ea typeface="Times New Roman"/>
                          <a:cs typeface="Calibri"/>
                        </a:rPr>
                        <a:t>Решение воспитательных задач в целостном педагогическом процессе </a:t>
                      </a:r>
                      <a:endParaRPr lang="ru-RU" sz="2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3099" marR="23099" marT="15399" marB="15399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310216"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"/>
                        <a:tabLst>
                          <a:tab pos="457200" algn="l"/>
                          <a:tab pos="630555" algn="l"/>
                        </a:tabLst>
                      </a:pPr>
                      <a:r>
                        <a:rPr lang="ru-RU" sz="2000" kern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ознакомление детей с историей, героями, культурой, традициями России и своего народа; </a:t>
                      </a:r>
                      <a:endParaRPr lang="ru-RU" sz="2000" dirty="0">
                        <a:latin typeface="Calibri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"/>
                        <a:tabLst>
                          <a:tab pos="457200" algn="l"/>
                          <a:tab pos="630555" algn="l"/>
                        </a:tabLst>
                      </a:pPr>
                      <a:r>
                        <a:rPr lang="ru-RU" sz="2000" kern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организация коллективных творческих проектов, направленных на приобщение детей к российским общенациональным традициям; </a:t>
                      </a:r>
                      <a:endParaRPr lang="ru-RU" sz="2000" dirty="0">
                        <a:latin typeface="Calibri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"/>
                        <a:tabLst>
                          <a:tab pos="457200" algn="l"/>
                          <a:tab pos="630555" algn="l"/>
                        </a:tabLst>
                      </a:pPr>
                      <a:r>
                        <a:rPr lang="ru-RU" sz="2000" kern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формирование правильного и безопасного поведения в природе, осознанного отношения к растениям, животным, к последствиям хозяйственной деятельности человека </a:t>
                      </a:r>
                      <a:endParaRPr lang="ru-RU" sz="2000" dirty="0">
                        <a:latin typeface="Calibri"/>
                        <a:cs typeface="Times New Roman"/>
                      </a:endParaRPr>
                    </a:p>
                  </a:txBody>
                  <a:tcPr marL="17324" marR="17324" marT="3636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kern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 организация общения с детьми по направлениям «Человек среди людей», «Человек в истории», «Человек в культуре»;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kern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 формирование основ безопасности жизнедеятельности и пр.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7324" marR="17324" marT="3636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93439326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544615196"/>
              </p:ext>
            </p:extLst>
          </p:nvPr>
        </p:nvGraphicFramePr>
        <p:xfrm>
          <a:off x="152400" y="228600"/>
          <a:ext cx="8839200" cy="609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839200">
                  <a:extLst>
                    <a:ext uri="{9D8B030D-6E8A-4147-A177-3AD203B41FA5}">
                      <a16:colId xmlns="" xmlns:a16="http://schemas.microsoft.com/office/drawing/2014/main" val="1661841418"/>
                    </a:ext>
                  </a:extLst>
                </a:gridCol>
              </a:tblGrid>
              <a:tr h="1122537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Решение воспитательных задач в целостном педагогическом процессе</a:t>
                      </a:r>
                      <a:endParaRPr lang="ru-RU" sz="3200" dirty="0"/>
                    </a:p>
                  </a:txBody>
                  <a:tcPr marL="68580" marR="68580"/>
                </a:tc>
                <a:extLst>
                  <a:ext uri="{0D108BD9-81ED-4DB2-BD59-A6C34878D82A}">
                    <a16:rowId xmlns="" xmlns:a16="http://schemas.microsoft.com/office/drawing/2014/main" val="3031372468"/>
                  </a:ext>
                </a:extLst>
              </a:tr>
              <a:tr h="4973463">
                <a:tc>
                  <a:txBody>
                    <a:bodyPr/>
                    <a:lstStyle/>
                    <a:p>
                      <a:pPr marL="342900" lvl="0" indent="-342900" algn="just">
                        <a:buClr>
                          <a:srgbClr val="000000"/>
                        </a:buClr>
                        <a:buFont typeface="Symbol" panose="05050102010706020507" pitchFamily="18" charset="2"/>
                        <a:buChar char="-"/>
                        <a:tabLst>
                          <a:tab pos="630555" algn="l"/>
                        </a:tabLst>
                      </a:pPr>
                      <a:r>
                        <a:rPr lang="ru-RU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организация сюжетно-ролевых игр (в семью, в команду и т.п.), игр с правилами, традиционных народных игр и пр.;</a:t>
                      </a:r>
                    </a:p>
                    <a:p>
                      <a:pPr marL="342900" lvl="0" indent="-342900" algn="just">
                        <a:buClr>
                          <a:srgbClr val="000000"/>
                        </a:buClr>
                        <a:buFont typeface="Symbol" panose="05050102010706020507" pitchFamily="18" charset="2"/>
                        <a:buChar char="-"/>
                        <a:tabLst>
                          <a:tab pos="630555" algn="l"/>
                        </a:tabLst>
                      </a:pPr>
                      <a:r>
                        <a:rPr lang="ru-RU" sz="2400" dirty="0" smtClean="0">
                          <a:effectLst/>
                          <a:latin typeface="Times New Roman" panose="02020603050405020304" pitchFamily="18" charset="0"/>
                        </a:rPr>
                        <a:t>организация речевых игр упражнений;</a:t>
                      </a:r>
                      <a:endParaRPr lang="ru-RU" sz="24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marL="342900" lvl="0" indent="-342900" algn="just">
                        <a:buClr>
                          <a:srgbClr val="000000"/>
                        </a:buClr>
                        <a:buFont typeface="Symbol" panose="05050102010706020507" pitchFamily="18" charset="2"/>
                        <a:buChar char="-"/>
                        <a:tabLst>
                          <a:tab pos="630555" algn="l"/>
                        </a:tabLst>
                      </a:pPr>
                      <a:r>
                        <a:rPr lang="ru-RU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воспитание у детей навыков поведения в обществе;</a:t>
                      </a:r>
                    </a:p>
                    <a:p>
                      <a:pPr marL="342900" lvl="0" indent="-342900" algn="just">
                        <a:buClr>
                          <a:srgbClr val="000000"/>
                        </a:buClr>
                        <a:buFont typeface="Symbol" panose="05050102010706020507" pitchFamily="18" charset="2"/>
                        <a:buChar char="-"/>
                        <a:tabLst>
                          <a:tab pos="630555" algn="l"/>
                        </a:tabLst>
                      </a:pPr>
                      <a:r>
                        <a:rPr lang="ru-RU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обучение детей сотрудничеству через организацию групповых форм в продуктивных видах деятельности;</a:t>
                      </a:r>
                    </a:p>
                    <a:p>
                      <a:pPr marL="342900" lvl="0" indent="-342900" algn="just">
                        <a:buClr>
                          <a:srgbClr val="000000"/>
                        </a:buClr>
                        <a:buFont typeface="Symbol" panose="05050102010706020507" pitchFamily="18" charset="2"/>
                        <a:buChar char="-"/>
                        <a:tabLst>
                          <a:tab pos="630555" algn="l"/>
                        </a:tabLst>
                      </a:pPr>
                      <a:r>
                        <a:rPr lang="ru-RU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обучение детей анализу поступков и чувств – своих и других людей;</a:t>
                      </a:r>
                    </a:p>
                    <a:p>
                      <a:pPr marL="342900" lvl="0" indent="-342900" algn="just">
                        <a:buClr>
                          <a:srgbClr val="000000"/>
                        </a:buClr>
                        <a:buFont typeface="Symbol" panose="05050102010706020507" pitchFamily="18" charset="2"/>
                        <a:buChar char="-"/>
                        <a:tabLst>
                          <a:tab pos="630555" algn="l"/>
                        </a:tabLst>
                      </a:pPr>
                      <a:r>
                        <a:rPr lang="ru-RU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организация коллективных проектов заботы и помощи;</a:t>
                      </a:r>
                    </a:p>
                    <a:p>
                      <a:pPr marL="342900" lvl="0" indent="-342900" algn="just">
                        <a:buClr>
                          <a:srgbClr val="000000"/>
                        </a:buClr>
                        <a:buFont typeface="Symbol" panose="05050102010706020507" pitchFamily="18" charset="2"/>
                        <a:buChar char="-"/>
                        <a:tabLst>
                          <a:tab pos="630555" algn="l"/>
                        </a:tabLst>
                      </a:pPr>
                      <a:r>
                        <a:rPr lang="ru-RU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создание доброжелательного психологического климата в группе</a:t>
                      </a:r>
                      <a:endParaRPr lang="ru-RU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extLst>
                  <a:ext uri="{0D108BD9-81ED-4DB2-BD59-A6C34878D82A}">
                    <a16:rowId xmlns="" xmlns:a16="http://schemas.microsoft.com/office/drawing/2014/main" val="39476954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328810634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2"/>
                </a:solidFill>
              </a:rPr>
              <a:t>Условия реализации </a:t>
            </a:r>
            <a:r>
              <a:rPr lang="ru-RU" b="1" dirty="0" smtClean="0">
                <a:solidFill>
                  <a:schemeClr val="tx2"/>
                </a:solidFill>
                <a:ea typeface="Times New Roman"/>
                <a:cs typeface="Calibri"/>
              </a:rPr>
              <a:t>в целостном педагогическом процессе </a:t>
            </a:r>
            <a:r>
              <a:rPr lang="ru-RU" b="1" dirty="0" smtClean="0">
                <a:solidFill>
                  <a:schemeClr val="tx2"/>
                </a:solidFill>
              </a:rPr>
              <a:t>  </a:t>
            </a: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304800" y="1676400"/>
            <a:ext cx="8382000" cy="4602163"/>
          </a:xfrm>
        </p:spPr>
        <p:txBody>
          <a:bodyPr>
            <a:normAutofit/>
          </a:bodyPr>
          <a:lstStyle/>
          <a:p>
            <a:pPr lvl="2"/>
            <a:r>
              <a:rPr lang="ru-RU" dirty="0" smtClean="0"/>
              <a:t>Обеспечение личностно развивающей предметно-пространственной среды, в том числе современное материально-техническое обеспечение, методические материалы и средства обучения</a:t>
            </a:r>
          </a:p>
          <a:p>
            <a:pPr lvl="2"/>
            <a:r>
              <a:rPr lang="ru-RU" dirty="0" smtClean="0"/>
              <a:t>Организация центров активности в соответствии с направлениями развития воспитанников .</a:t>
            </a:r>
            <a:endParaRPr lang="ru-RU" sz="2000" dirty="0" smtClean="0"/>
          </a:p>
          <a:p>
            <a:pPr lvl="2"/>
            <a:r>
              <a:rPr lang="ru-RU" dirty="0" smtClean="0"/>
              <a:t>Взаимодействие с родителями по вопросам воспитания.</a:t>
            </a:r>
            <a:endParaRPr lang="ru-RU" sz="2000" dirty="0" smtClean="0"/>
          </a:p>
          <a:p>
            <a:pPr lvl="2"/>
            <a:r>
              <a:rPr lang="ru-RU" dirty="0" smtClean="0"/>
              <a:t>Учет индивидуальных особенностей детей дошкольного возраста (возрастных, физических, психологических, национальных и пр.).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0"/>
            <a:ext cx="8229600" cy="808038"/>
          </a:xfrm>
        </p:spPr>
        <p:txBody>
          <a:bodyPr>
            <a:normAutofit fontScale="90000"/>
          </a:bodyPr>
          <a:lstStyle/>
          <a:p>
            <a:pPr lvl="1" algn="ctr"/>
            <a:r>
              <a:rPr lang="ru-RU" sz="2400" b="1" dirty="0" smtClean="0">
                <a:solidFill>
                  <a:schemeClr val="tx2"/>
                </a:solidFill>
              </a:rPr>
              <a:t>Наполнение Календарного плана воспитательной работы такими компонентами</a:t>
            </a:r>
            <a:endParaRPr lang="ru-RU" sz="2400" dirty="0" smtClean="0">
              <a:solidFill>
                <a:schemeClr val="tx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838200"/>
            <a:ext cx="8686800" cy="5715000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ru-RU" b="1" dirty="0" smtClean="0"/>
              <a:t> </a:t>
            </a:r>
            <a:r>
              <a:rPr lang="ru-RU" sz="11200" b="1" dirty="0" smtClean="0">
                <a:solidFill>
                  <a:schemeClr val="accent2">
                    <a:lumMod val="50000"/>
                  </a:schemeClr>
                </a:solidFill>
              </a:rPr>
              <a:t>К</a:t>
            </a:r>
            <a:r>
              <a:rPr lang="ru-RU" sz="11200" dirty="0" smtClean="0">
                <a:solidFill>
                  <a:schemeClr val="accent2">
                    <a:lumMod val="50000"/>
                  </a:schemeClr>
                </a:solidFill>
              </a:rPr>
              <a:t>аждый педагог разрабатывает конкретные формы реализации воспитательных мероприятий в соответствии с Календарным и Комплексно - тематическим планом формируя ежемесячный перспективный и календарный план:</a:t>
            </a:r>
            <a:endParaRPr lang="ru-RU" sz="11200" dirty="0" smtClean="0"/>
          </a:p>
          <a:p>
            <a:pPr lvl="0"/>
            <a:r>
              <a:rPr lang="ru-RU" sz="11200" dirty="0" smtClean="0"/>
              <a:t>праздники;</a:t>
            </a:r>
          </a:p>
          <a:p>
            <a:pPr lvl="0"/>
            <a:r>
              <a:rPr lang="ru-RU" sz="11200" dirty="0" smtClean="0"/>
              <a:t>конкурсы, соревнования, выставки,</a:t>
            </a:r>
          </a:p>
          <a:p>
            <a:pPr lvl="0"/>
            <a:r>
              <a:rPr lang="ru-RU" sz="11200" dirty="0" smtClean="0"/>
              <a:t>социальные акции;</a:t>
            </a:r>
          </a:p>
          <a:p>
            <a:pPr lvl="0"/>
            <a:r>
              <a:rPr lang="ru-RU" sz="11200" dirty="0" smtClean="0"/>
              <a:t>мероприятия по ранней профориентации;</a:t>
            </a:r>
          </a:p>
          <a:p>
            <a:pPr lvl="0"/>
            <a:r>
              <a:rPr lang="ru-RU" sz="11200" dirty="0" smtClean="0"/>
              <a:t>мероприятия, знакомящие с культурой России прошлого и настоящего;</a:t>
            </a:r>
          </a:p>
          <a:p>
            <a:pPr lvl="0"/>
            <a:r>
              <a:rPr lang="ru-RU" sz="11200" dirty="0" smtClean="0"/>
              <a:t>образовательный, игровые ситуации, ситуации общения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r>
              <a:rPr lang="ru-RU" dirty="0" smtClean="0"/>
              <a:t>Планирование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3000"/>
            <a:ext cx="8382000" cy="541020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В ходе разработки планов педагогом определяются цель и алгоритм действия участников </a:t>
            </a:r>
            <a:r>
              <a:rPr lang="ru-RU" dirty="0" err="1" smtClean="0">
                <a:solidFill>
                  <a:schemeClr val="accent2">
                    <a:lumMod val="50000"/>
                  </a:schemeClr>
                </a:solidFill>
              </a:rPr>
              <a:t>образовательно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– воспитательного процесса, а также задачи и виды деятельности в каждой из форм работы. События, формы и методы работы по решению воспитательных задач могут быть интегративными.</a:t>
            </a:r>
          </a:p>
          <a:p>
            <a:pPr>
              <a:buNone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В течение всего года педагоги осуществляет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педагогическую диагностику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на основе наблюдения за поведением детей. </a:t>
            </a:r>
          </a:p>
          <a:p>
            <a:pPr>
              <a:buNone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В фокусе педагогической диагностики находится понимание ребенком смысла конкретной ценности и ее проявление в его поведении.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8600" y="304800"/>
            <a:ext cx="8763000" cy="6248400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dirty="0" smtClean="0"/>
              <a:t>        Как уже было сказано под воспитанием понимается «деятельность, направленная на развитие личности, создание условий для самоопределения и социализации обучающихся на основе </a:t>
            </a:r>
            <a:r>
              <a:rPr lang="ru-RU" dirty="0" err="1" smtClean="0"/>
              <a:t>социокультурных</a:t>
            </a:r>
            <a:r>
              <a:rPr lang="ru-RU" dirty="0" smtClean="0"/>
              <a:t>, духовно-нравственных ценностей и принятых в российском обществе правил и норм поведения в интересах человека, семьи, общества и государства, формирование у обучающихся чувства патриотизма, гражданственности, уважения к памяти защитников Отечества и подвигам Героев Отечества, закону и правопорядку, человеку труда и старшему поколению, взаимного уважения, бережного отношения к культурному наследию и традициям многонационального народа Российской Федерации, природе и окружающей среде»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2" name="Объект 31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144192" y="1590"/>
          <a:ext cx="1190" cy="1587"/>
        </p:xfrm>
        <a:graphic>
          <a:graphicData uri="http://schemas.openxmlformats.org/presentationml/2006/ole">
            <p:oleObj spid="_x0000_s2050" name="Слайд think-cell" r:id="rId6" imgW="360" imgH="360" progId="">
              <p:embed/>
            </p:oleObj>
          </a:graphicData>
        </a:graphic>
      </p:graphicFrame>
      <p:sp>
        <p:nvSpPr>
          <p:cNvPr id="31" name="Прямоугольник 30" hidden="1"/>
          <p:cNvSpPr/>
          <p:nvPr>
            <p:custDataLst>
              <p:tags r:id="rId3"/>
            </p:custDataLst>
          </p:nvPr>
        </p:nvSpPr>
        <p:spPr bwMode="auto">
          <a:xfrm>
            <a:off x="1143000" y="0"/>
            <a:ext cx="119063" cy="158750"/>
          </a:xfrm>
          <a:prstGeom prst="rect">
            <a:avLst/>
          </a:prstGeom>
          <a:solidFill>
            <a:schemeClr val="tx2"/>
          </a:solidFill>
          <a:ln w="952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ru-RU" sz="900" dirty="0">
              <a:solidFill>
                <a:schemeClr val="bg1"/>
              </a:solidFill>
              <a:latin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143509" y="44624"/>
            <a:ext cx="8859077" cy="9233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defPPr>
              <a:defRPr lang="ru-RU"/>
            </a:defPPr>
            <a:lvl1pPr>
              <a:lnSpc>
                <a:spcPct val="100000"/>
              </a:lnSpc>
              <a:spcBef>
                <a:spcPct val="0"/>
              </a:spcBef>
              <a:buNone/>
              <a:defRPr b="1">
                <a:solidFill>
                  <a:srgbClr val="4651A2"/>
                </a:solidFill>
                <a:latin typeface="Arial Narrow" panose="020B0606020202030204" pitchFamily="34" charset="0"/>
                <a:ea typeface="+mj-ea"/>
                <a:cs typeface="+mj-cs"/>
              </a:defRPr>
            </a:lvl1pPr>
          </a:lstStyle>
          <a:p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251520" y="116632"/>
            <a:ext cx="8751065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Направления воспитания и базовые ценности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085946" y="1412776"/>
            <a:ext cx="4698522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2">
                    <a:lumMod val="75000"/>
                  </a:schemeClr>
                </a:solidFill>
              </a:rPr>
              <a:t>Текст слайда</a:t>
            </a:r>
          </a:p>
          <a:p>
            <a:pPr algn="ctr"/>
            <a:endParaRPr lang="ru-RU" sz="2400" b="1" dirty="0">
              <a:solidFill>
                <a:schemeClr val="bg2">
                  <a:lumMod val="75000"/>
                </a:schemeClr>
              </a:solidFill>
            </a:endParaRPr>
          </a:p>
          <a:p>
            <a:pPr algn="ctr"/>
            <a:endParaRPr lang="ru-RU" sz="2400" b="1" dirty="0" smtClean="0">
              <a:solidFill>
                <a:schemeClr val="bg2">
                  <a:lumMod val="75000"/>
                </a:schemeClr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253522811"/>
              </p:ext>
            </p:extLst>
          </p:nvPr>
        </p:nvGraphicFramePr>
        <p:xfrm>
          <a:off x="0" y="838200"/>
          <a:ext cx="9144000" cy="572711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707106">
                  <a:extLst>
                    <a:ext uri="{9D8B030D-6E8A-4147-A177-3AD203B41FA5}">
                      <a16:colId xmlns="" xmlns:a16="http://schemas.microsoft.com/office/drawing/2014/main" val="1532174326"/>
                    </a:ext>
                  </a:extLst>
                </a:gridCol>
                <a:gridCol w="2586789">
                  <a:extLst>
                    <a:ext uri="{9D8B030D-6E8A-4147-A177-3AD203B41FA5}">
                      <a16:colId xmlns="" xmlns:a16="http://schemas.microsoft.com/office/drawing/2014/main" val="2558585830"/>
                    </a:ext>
                  </a:extLst>
                </a:gridCol>
                <a:gridCol w="3850105">
                  <a:extLst>
                    <a:ext uri="{9D8B030D-6E8A-4147-A177-3AD203B41FA5}">
                      <a16:colId xmlns="" xmlns:a16="http://schemas.microsoft.com/office/drawing/2014/main" val="550363755"/>
                    </a:ext>
                  </a:extLst>
                </a:gridCol>
              </a:tblGrid>
              <a:tr h="1054687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solidFill>
                            <a:srgbClr val="C00000"/>
                          </a:solidFill>
                          <a:effectLst/>
                        </a:rPr>
                        <a:t>Патриотическое</a:t>
                      </a:r>
                      <a:endParaRPr lang="ru-RU" sz="2400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0" dirty="0">
                          <a:solidFill>
                            <a:srgbClr val="C00000"/>
                          </a:solidFill>
                          <a:effectLst/>
                        </a:rPr>
                        <a:t>Родина, природа</a:t>
                      </a:r>
                      <a:endParaRPr lang="ru-RU" sz="2400" b="0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35" marR="51435" marT="0" marB="0"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</a:rPr>
                        <a:t>В чем суть нравственного воспитания?</a:t>
                      </a:r>
                      <a:endParaRPr lang="ru-RU" sz="2400" b="1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35" marR="51435" marT="0" marB="0"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159655366"/>
                  </a:ext>
                </a:extLst>
              </a:tr>
              <a:tr h="1054687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solidFill>
                            <a:srgbClr val="C00000"/>
                          </a:solidFill>
                          <a:effectLst/>
                        </a:rPr>
                        <a:t>Социальное</a:t>
                      </a:r>
                      <a:endParaRPr lang="ru-RU" sz="2400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solidFill>
                            <a:srgbClr val="C00000"/>
                          </a:solidFill>
                          <a:effectLst/>
                        </a:rPr>
                        <a:t>Человек, семья, дружба, сотрудничество</a:t>
                      </a:r>
                      <a:endParaRPr lang="ru-RU" sz="2400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 rowSpan="5">
                  <a:txBody>
                    <a:bodyPr/>
                    <a:lstStyle/>
                    <a:p>
                      <a:pPr algn="just">
                        <a:buFontTx/>
                        <a:buChar char="-"/>
                      </a:pPr>
                      <a:r>
                        <a:rPr lang="ru-RU" sz="2400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</a:rPr>
                        <a:t>формирование механизма нравственного воспитания: представлений, нравственных чувств, нравственных привычек и норм, практики поведения;</a:t>
                      </a:r>
                    </a:p>
                    <a:p>
                      <a:pPr algn="just"/>
                      <a:r>
                        <a:rPr lang="ru-RU" sz="2400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</a:rPr>
                        <a:t>- воспитание нравственных качеств, востребованных в современном обществе</a:t>
                      </a:r>
                    </a:p>
                    <a:p>
                      <a:pPr algn="just"/>
                      <a:endParaRPr lang="ru-RU" sz="2400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extLst>
                  <a:ext uri="{0D108BD9-81ED-4DB2-BD59-A6C34878D82A}">
                    <a16:rowId xmlns="" xmlns:a16="http://schemas.microsoft.com/office/drawing/2014/main" val="2671881039"/>
                  </a:ext>
                </a:extLst>
              </a:tr>
              <a:tr h="592843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solidFill>
                            <a:schemeClr val="bg1"/>
                          </a:solidFill>
                          <a:effectLst/>
                        </a:rPr>
                        <a:t>Познавательное</a:t>
                      </a:r>
                      <a:endParaRPr lang="ru-RU" sz="24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solidFill>
                            <a:schemeClr val="tx1"/>
                          </a:solidFill>
                          <a:effectLst/>
                        </a:rPr>
                        <a:t>Знание</a:t>
                      </a:r>
                      <a:endParaRPr lang="ru-RU" sz="2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 vMerge="1">
                  <a:txBody>
                    <a:bodyPr/>
                    <a:lstStyle/>
                    <a:p>
                      <a:pPr algn="just"/>
                      <a:endParaRPr lang="ru-RU" sz="3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250980819"/>
                  </a:ext>
                </a:extLst>
              </a:tr>
              <a:tr h="1026320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effectLst/>
                        </a:rPr>
                        <a:t>Физическое и оздоровительное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effectLst/>
                        </a:rPr>
                        <a:t>Здоровье 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 vMerge="1">
                  <a:txBody>
                    <a:bodyPr/>
                    <a:lstStyle/>
                    <a:p>
                      <a:pPr algn="just"/>
                      <a:endParaRPr lang="ru-RU" sz="32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487492889"/>
                  </a:ext>
                </a:extLst>
              </a:tr>
              <a:tr h="592843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effectLst/>
                        </a:rPr>
                        <a:t>Трудовое</a:t>
                      </a:r>
                      <a:endParaRPr lang="ru-RU" sz="2400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effectLst/>
                        </a:rPr>
                        <a:t>Труд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 vMerge="1">
                  <a:txBody>
                    <a:bodyPr/>
                    <a:lstStyle/>
                    <a:p>
                      <a:pPr algn="just"/>
                      <a:endParaRPr lang="ru-RU" sz="32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2273610176"/>
                  </a:ext>
                </a:extLst>
              </a:tr>
              <a:tr h="1363140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solidFill>
                            <a:srgbClr val="C00000"/>
                          </a:solidFill>
                          <a:effectLst/>
                        </a:rPr>
                        <a:t>Этико</a:t>
                      </a:r>
                      <a:r>
                        <a:rPr lang="ru-RU" sz="2400" dirty="0">
                          <a:effectLst/>
                        </a:rPr>
                        <a:t>-эстетическое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solidFill>
                            <a:srgbClr val="C00000"/>
                          </a:solidFill>
                          <a:effectLst/>
                        </a:rPr>
                        <a:t>Культура</a:t>
                      </a:r>
                      <a:r>
                        <a:rPr lang="ru-RU" sz="2400" dirty="0">
                          <a:effectLst/>
                        </a:rPr>
                        <a:t> и красота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 vMerge="1">
                  <a:txBody>
                    <a:bodyPr/>
                    <a:lstStyle/>
                    <a:p>
                      <a:pPr algn="just"/>
                      <a:endParaRPr lang="ru-RU" sz="32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90744838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646278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Заголовок 1"/>
          <p:cNvSpPr>
            <a:spLocks noGrp="1"/>
          </p:cNvSpPr>
          <p:nvPr>
            <p:ph type="title"/>
          </p:nvPr>
        </p:nvSpPr>
        <p:spPr>
          <a:xfrm>
            <a:off x="609600" y="0"/>
            <a:ext cx="7886700" cy="517525"/>
          </a:xfrm>
        </p:spPr>
        <p:txBody>
          <a:bodyPr/>
          <a:lstStyle/>
          <a:p>
            <a:pPr algn="ctr"/>
            <a:r>
              <a:rPr lang="ru-RU" altLang="ru-RU" sz="2400" b="1" dirty="0" smtClean="0">
                <a:solidFill>
                  <a:schemeClr val="accent5"/>
                </a:solidFill>
              </a:rPr>
              <a:t>Направления воспитания и группы воспитательных задач</a:t>
            </a:r>
          </a:p>
        </p:txBody>
      </p:sp>
      <p:sp>
        <p:nvSpPr>
          <p:cNvPr id="28675" name="Объект 2"/>
          <p:cNvSpPr>
            <a:spLocks noGrp="1"/>
          </p:cNvSpPr>
          <p:nvPr>
            <p:ph sz="half" idx="1"/>
          </p:nvPr>
        </p:nvSpPr>
        <p:spPr>
          <a:xfrm>
            <a:off x="228600" y="533400"/>
            <a:ext cx="5423521" cy="5991944"/>
          </a:xfrm>
          <a:ln>
            <a:solidFill>
              <a:schemeClr val="bg2"/>
            </a:solidFill>
          </a:ln>
        </p:spPr>
        <p:txBody>
          <a:bodyPr>
            <a:normAutofit fontScale="85000" lnSpcReduction="10000"/>
          </a:bodyPr>
          <a:lstStyle/>
          <a:p>
            <a:pPr algn="ctr"/>
            <a:r>
              <a:rPr lang="ru-RU" altLang="ru-RU" sz="2000" dirty="0" smtClean="0">
                <a:solidFill>
                  <a:srgbClr val="0070C0"/>
                </a:solidFill>
              </a:rPr>
              <a:t>Патриотическое воспитание:</a:t>
            </a:r>
          </a:p>
          <a:p>
            <a:pPr indent="450215" algn="just"/>
            <a:r>
              <a:rPr lang="ru-RU" sz="2000" dirty="0">
                <a:solidFill>
                  <a:srgbClr val="000000"/>
                </a:solidFill>
              </a:rPr>
              <a:t>Ценности </a:t>
            </a:r>
            <a:r>
              <a:rPr lang="ru-RU" sz="2000" b="1" dirty="0">
                <a:solidFill>
                  <a:srgbClr val="000000"/>
                </a:solidFill>
              </a:rPr>
              <a:t>«</a:t>
            </a:r>
            <a:r>
              <a:rPr lang="ru-RU" sz="2000" b="1" i="1" dirty="0">
                <a:solidFill>
                  <a:srgbClr val="000000"/>
                </a:solidFill>
              </a:rPr>
              <a:t>родина</a:t>
            </a:r>
            <a:r>
              <a:rPr lang="ru-RU" sz="2000" b="1" dirty="0">
                <a:solidFill>
                  <a:srgbClr val="000000"/>
                </a:solidFill>
              </a:rPr>
              <a:t>»</a:t>
            </a:r>
            <a:r>
              <a:rPr lang="ru-RU" sz="2000" dirty="0">
                <a:solidFill>
                  <a:srgbClr val="000000"/>
                </a:solidFill>
              </a:rPr>
              <a:t> и </a:t>
            </a:r>
            <a:r>
              <a:rPr lang="ru-RU" sz="2000" b="1" dirty="0">
                <a:solidFill>
                  <a:srgbClr val="000000"/>
                </a:solidFill>
              </a:rPr>
              <a:t>«</a:t>
            </a:r>
            <a:r>
              <a:rPr lang="ru-RU" sz="2000" b="1" i="1" dirty="0">
                <a:solidFill>
                  <a:srgbClr val="000000"/>
                </a:solidFill>
              </a:rPr>
              <a:t>природа</a:t>
            </a:r>
            <a:r>
              <a:rPr lang="ru-RU" sz="2000" b="1" dirty="0">
                <a:solidFill>
                  <a:srgbClr val="000000"/>
                </a:solidFill>
              </a:rPr>
              <a:t>»</a:t>
            </a:r>
            <a:r>
              <a:rPr lang="ru-RU" sz="2000" dirty="0">
                <a:solidFill>
                  <a:srgbClr val="000000"/>
                </a:solidFill>
              </a:rPr>
              <a:t> лежат в основе патриотического направления воспитания. Патриотическое направление воспитания строится на идее патриотизма как нравственного чувства, которое вырастает из культуры человеческого бытия, особенностей образа жизни и ее уклада, народных и семейных традиций.</a:t>
            </a:r>
            <a:endParaRPr lang="ru-RU" sz="2000" dirty="0"/>
          </a:p>
          <a:p>
            <a:r>
              <a:rPr lang="ru-RU" altLang="ru-RU" sz="2000" dirty="0" smtClean="0">
                <a:solidFill>
                  <a:schemeClr val="tx1"/>
                </a:solidFill>
              </a:rPr>
              <a:t>Воспитательная </a:t>
            </a:r>
            <a:r>
              <a:rPr lang="ru-RU" altLang="ru-RU" sz="2000" dirty="0">
                <a:solidFill>
                  <a:schemeClr val="tx1"/>
                </a:solidFill>
              </a:rPr>
              <a:t>работа в данном направлении связана со структурой самого понятия «</a:t>
            </a:r>
            <a:r>
              <a:rPr lang="ru-RU" altLang="ru-RU" sz="2000" dirty="0" smtClean="0">
                <a:solidFill>
                  <a:schemeClr val="tx1"/>
                </a:solidFill>
              </a:rPr>
              <a:t>патриотизм</a:t>
            </a:r>
            <a:r>
              <a:rPr lang="ru-RU" altLang="ru-RU" sz="2000" dirty="0">
                <a:solidFill>
                  <a:schemeClr val="tx1"/>
                </a:solidFill>
              </a:rPr>
              <a:t>» и определяется через следующие </a:t>
            </a:r>
            <a:r>
              <a:rPr lang="ru-RU" altLang="ru-RU" sz="2000" b="1" dirty="0">
                <a:solidFill>
                  <a:schemeClr val="accent5"/>
                </a:solidFill>
              </a:rPr>
              <a:t>взаимосвязанные компоненты</a:t>
            </a:r>
            <a:r>
              <a:rPr lang="ru-RU" altLang="ru-RU" sz="2000" dirty="0">
                <a:solidFill>
                  <a:schemeClr val="accent5"/>
                </a:solidFill>
              </a:rPr>
              <a:t>:</a:t>
            </a:r>
          </a:p>
          <a:p>
            <a:r>
              <a:rPr lang="ru-RU" altLang="ru-RU" sz="2000" dirty="0" err="1" smtClean="0">
                <a:solidFill>
                  <a:srgbClr val="FF0000"/>
                </a:solidFill>
              </a:rPr>
              <a:t>когнитивно-смысловой</a:t>
            </a:r>
            <a:r>
              <a:rPr lang="ru-RU" altLang="ru-RU" sz="2000" dirty="0">
                <a:solidFill>
                  <a:schemeClr val="tx1"/>
                </a:solidFill>
              </a:rPr>
              <a:t>, связанный со </a:t>
            </a:r>
            <a:r>
              <a:rPr lang="ru-RU" altLang="ru-RU" sz="2000" dirty="0">
                <a:solidFill>
                  <a:srgbClr val="FF0000"/>
                </a:solidFill>
              </a:rPr>
              <a:t>знаниями</a:t>
            </a:r>
            <a:r>
              <a:rPr lang="ru-RU" altLang="ru-RU" sz="2000" dirty="0">
                <a:solidFill>
                  <a:schemeClr val="tx1"/>
                </a:solidFill>
              </a:rPr>
              <a:t> об истории России, своего края, </a:t>
            </a:r>
            <a:r>
              <a:rPr lang="ru-RU" altLang="ru-RU" sz="2000" dirty="0" smtClean="0">
                <a:solidFill>
                  <a:schemeClr val="tx1"/>
                </a:solidFill>
              </a:rPr>
              <a:t>духовных </a:t>
            </a:r>
            <a:r>
              <a:rPr lang="ru-RU" altLang="ru-RU" sz="2000" dirty="0">
                <a:solidFill>
                  <a:schemeClr val="tx1"/>
                </a:solidFill>
              </a:rPr>
              <a:t>и культурных традиций и достижений многонационального народа России;</a:t>
            </a:r>
          </a:p>
          <a:p>
            <a:r>
              <a:rPr lang="ru-RU" altLang="ru-RU" sz="2000" dirty="0" smtClean="0">
                <a:solidFill>
                  <a:srgbClr val="FF0000"/>
                </a:solidFill>
              </a:rPr>
              <a:t>эмоционально-ценностный</a:t>
            </a:r>
            <a:r>
              <a:rPr lang="ru-RU" altLang="ru-RU" sz="2000" dirty="0">
                <a:solidFill>
                  <a:schemeClr val="tx1"/>
                </a:solidFill>
              </a:rPr>
              <a:t>, характеризующийся </a:t>
            </a:r>
            <a:r>
              <a:rPr lang="ru-RU" altLang="ru-RU" sz="2000" dirty="0">
                <a:solidFill>
                  <a:srgbClr val="FF0000"/>
                </a:solidFill>
              </a:rPr>
              <a:t>любовью</a:t>
            </a:r>
            <a:r>
              <a:rPr lang="ru-RU" altLang="ru-RU" sz="2000" dirty="0">
                <a:solidFill>
                  <a:schemeClr val="tx1"/>
                </a:solidFill>
              </a:rPr>
              <a:t> к родине – России, </a:t>
            </a:r>
            <a:r>
              <a:rPr lang="ru-RU" altLang="ru-RU" sz="2000" dirty="0">
                <a:solidFill>
                  <a:srgbClr val="FF0000"/>
                </a:solidFill>
              </a:rPr>
              <a:t>уважением</a:t>
            </a:r>
            <a:r>
              <a:rPr lang="ru-RU" altLang="ru-RU" sz="2000" dirty="0">
                <a:solidFill>
                  <a:schemeClr val="tx1"/>
                </a:solidFill>
              </a:rPr>
              <a:t> к своему народу, народу России в целом;</a:t>
            </a:r>
          </a:p>
          <a:p>
            <a:r>
              <a:rPr lang="ru-RU" altLang="ru-RU" sz="2000" dirty="0" err="1" smtClean="0">
                <a:solidFill>
                  <a:srgbClr val="FF0000"/>
                </a:solidFill>
              </a:rPr>
              <a:t>регуляторно-волевой</a:t>
            </a:r>
            <a:r>
              <a:rPr lang="ru-RU" altLang="ru-RU" sz="2000" dirty="0">
                <a:solidFill>
                  <a:schemeClr val="tx1"/>
                </a:solidFill>
              </a:rPr>
              <a:t>, обеспечивающий укоренение знаний в духовных и культурных традициях своего народа, </a:t>
            </a:r>
            <a:r>
              <a:rPr lang="ru-RU" altLang="ru-RU" sz="2000" dirty="0">
                <a:solidFill>
                  <a:srgbClr val="FF0000"/>
                </a:solidFill>
              </a:rPr>
              <a:t>деятельность</a:t>
            </a:r>
            <a:r>
              <a:rPr lang="ru-RU" altLang="ru-RU" sz="2000" dirty="0">
                <a:solidFill>
                  <a:schemeClr val="tx1"/>
                </a:solidFill>
              </a:rPr>
              <a:t> на основе понимания ответственности за настоящее и </a:t>
            </a:r>
            <a:r>
              <a:rPr lang="ru-RU" altLang="ru-RU" sz="2000" dirty="0" smtClean="0">
                <a:solidFill>
                  <a:schemeClr val="tx1"/>
                </a:solidFill>
              </a:rPr>
              <a:t>будущее </a:t>
            </a:r>
            <a:r>
              <a:rPr lang="ru-RU" altLang="ru-RU" sz="2000" dirty="0">
                <a:solidFill>
                  <a:schemeClr val="tx1"/>
                </a:solidFill>
              </a:rPr>
              <a:t>своего народа, России.</a:t>
            </a:r>
          </a:p>
        </p:txBody>
      </p:sp>
      <p:sp>
        <p:nvSpPr>
          <p:cNvPr id="28676" name="Объект 3"/>
          <p:cNvSpPr>
            <a:spLocks noGrp="1"/>
          </p:cNvSpPr>
          <p:nvPr>
            <p:ph sz="half" idx="2"/>
          </p:nvPr>
        </p:nvSpPr>
        <p:spPr>
          <a:xfrm>
            <a:off x="6084168" y="685800"/>
            <a:ext cx="2450232" cy="5839544"/>
          </a:xfrm>
          <a:ln>
            <a:solidFill>
              <a:schemeClr val="bg2"/>
            </a:solidFill>
          </a:ln>
        </p:spPr>
        <p:txBody>
          <a:bodyPr>
            <a:noAutofit/>
          </a:bodyPr>
          <a:lstStyle/>
          <a:p>
            <a:pPr algn="ctr"/>
            <a:r>
              <a:rPr lang="ru-RU" altLang="ru-RU" sz="2000" dirty="0" smtClean="0">
                <a:solidFill>
                  <a:srgbClr val="0070C0"/>
                </a:solidFill>
              </a:rPr>
              <a:t>Нравственное воспитание:</a:t>
            </a:r>
          </a:p>
          <a:p>
            <a:r>
              <a:rPr lang="ru-RU" altLang="ru-RU" sz="2000" dirty="0" smtClean="0">
                <a:solidFill>
                  <a:schemeClr val="tx1"/>
                </a:solidFill>
              </a:rPr>
              <a:t>формирование </a:t>
            </a:r>
            <a:r>
              <a:rPr lang="ru-RU" altLang="ru-RU" sz="2000" b="1" dirty="0" smtClean="0">
                <a:solidFill>
                  <a:schemeClr val="accent5"/>
                </a:solidFill>
              </a:rPr>
              <a:t>механизма нравственного воспитания</a:t>
            </a:r>
            <a:r>
              <a:rPr lang="ru-RU" altLang="ru-RU" sz="2000" dirty="0" smtClean="0">
                <a:solidFill>
                  <a:schemeClr val="accent5"/>
                </a:solidFill>
              </a:rPr>
              <a:t>: </a:t>
            </a:r>
            <a:r>
              <a:rPr lang="ru-RU" altLang="ru-RU" sz="2000" dirty="0" smtClean="0">
                <a:solidFill>
                  <a:schemeClr val="tx1"/>
                </a:solidFill>
              </a:rPr>
              <a:t>представлений, нравственных чувств, нравственных привычек и норм, практики поведения;</a:t>
            </a:r>
          </a:p>
          <a:p>
            <a:r>
              <a:rPr lang="ru-RU" altLang="ru-RU" sz="2000" dirty="0" smtClean="0">
                <a:solidFill>
                  <a:schemeClr val="tx1"/>
                </a:solidFill>
              </a:rPr>
              <a:t> воспитание нравственных качеств, востребованных в современном обществе</a:t>
            </a:r>
          </a:p>
          <a:p>
            <a:endParaRPr lang="ru-RU" altLang="ru-RU" sz="200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561247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Заголовок 1"/>
          <p:cNvSpPr>
            <a:spLocks noGrp="1"/>
          </p:cNvSpPr>
          <p:nvPr>
            <p:ph type="title"/>
          </p:nvPr>
        </p:nvSpPr>
        <p:spPr>
          <a:xfrm>
            <a:off x="609600" y="0"/>
            <a:ext cx="7886700" cy="517525"/>
          </a:xfrm>
        </p:spPr>
        <p:txBody>
          <a:bodyPr/>
          <a:lstStyle/>
          <a:p>
            <a:pPr algn="ctr"/>
            <a:r>
              <a:rPr lang="ru-RU" altLang="ru-RU" sz="2400" b="1" dirty="0" smtClean="0">
                <a:solidFill>
                  <a:schemeClr val="accent5"/>
                </a:solidFill>
              </a:rPr>
              <a:t>Направления воспитания и группы воспитательных задач</a:t>
            </a:r>
          </a:p>
        </p:txBody>
      </p:sp>
      <p:sp>
        <p:nvSpPr>
          <p:cNvPr id="28675" name="Объект 2"/>
          <p:cNvSpPr>
            <a:spLocks noGrp="1"/>
          </p:cNvSpPr>
          <p:nvPr>
            <p:ph sz="half" idx="1"/>
          </p:nvPr>
        </p:nvSpPr>
        <p:spPr>
          <a:xfrm>
            <a:off x="304801" y="762000"/>
            <a:ext cx="5105400" cy="5763344"/>
          </a:xfrm>
          <a:ln>
            <a:solidFill>
              <a:schemeClr val="bg2"/>
            </a:solidFill>
          </a:ln>
        </p:spPr>
        <p:txBody>
          <a:bodyPr>
            <a:normAutofit fontScale="92500" lnSpcReduction="20000"/>
          </a:bodyPr>
          <a:lstStyle/>
          <a:p>
            <a:pPr algn="ctr"/>
            <a:r>
              <a:rPr lang="ru-RU" altLang="ru-RU" sz="2000" dirty="0" smtClean="0">
                <a:solidFill>
                  <a:srgbClr val="0070C0"/>
                </a:solidFill>
              </a:rPr>
              <a:t>Патриотическое воспитание:</a:t>
            </a:r>
          </a:p>
          <a:p>
            <a:pPr indent="450215" algn="just"/>
            <a:r>
              <a:rPr lang="ru-RU" sz="2000" dirty="0">
                <a:solidFill>
                  <a:srgbClr val="C00000"/>
                </a:solidFill>
              </a:rPr>
              <a:t>Задачи патриотического воспитания:</a:t>
            </a:r>
          </a:p>
          <a:p>
            <a:pPr indent="450215" algn="just"/>
            <a:r>
              <a:rPr lang="ru-RU" sz="2200" dirty="0">
                <a:solidFill>
                  <a:srgbClr val="000000"/>
                </a:solidFill>
              </a:rPr>
              <a:t>- формирование любви к родному краю, родной природе, родному языку, культурному наследию своего народа;</a:t>
            </a:r>
          </a:p>
          <a:p>
            <a:pPr indent="450215" algn="just"/>
            <a:r>
              <a:rPr lang="ru-RU" sz="2200" dirty="0">
                <a:solidFill>
                  <a:srgbClr val="000000"/>
                </a:solidFill>
              </a:rPr>
              <a:t>- воспитание любви, уважения к своим национальным особенностям и чувства </a:t>
            </a:r>
            <a:r>
              <a:rPr lang="ru-RU" sz="2200" dirty="0" smtClean="0">
                <a:solidFill>
                  <a:srgbClr val="000000"/>
                </a:solidFill>
              </a:rPr>
              <a:t>собственного </a:t>
            </a:r>
            <a:r>
              <a:rPr lang="ru-RU" sz="2200" dirty="0">
                <a:solidFill>
                  <a:srgbClr val="000000"/>
                </a:solidFill>
              </a:rPr>
              <a:t>достоинства как представителя своего народа;</a:t>
            </a:r>
          </a:p>
          <a:p>
            <a:pPr indent="450215" algn="just"/>
            <a:r>
              <a:rPr lang="ru-RU" sz="2200" dirty="0">
                <a:solidFill>
                  <a:srgbClr val="000000"/>
                </a:solidFill>
              </a:rPr>
              <a:t>- воспитание уважительного отношения к гражданам России в целом, своим </a:t>
            </a:r>
            <a:r>
              <a:rPr lang="ru-RU" sz="2200" dirty="0" smtClean="0">
                <a:solidFill>
                  <a:srgbClr val="000000"/>
                </a:solidFill>
              </a:rPr>
              <a:t>соотечественникам </a:t>
            </a:r>
            <a:r>
              <a:rPr lang="ru-RU" sz="2200" dirty="0">
                <a:solidFill>
                  <a:srgbClr val="000000"/>
                </a:solidFill>
              </a:rPr>
              <a:t>и согражданам, представителям всех народов России, к ровесникам, родителям, соседям, старшим, другим людям вне зависимости от их этнической принадлежности;</a:t>
            </a:r>
          </a:p>
          <a:p>
            <a:pPr indent="450215" algn="just"/>
            <a:r>
              <a:rPr lang="ru-RU" sz="2200" dirty="0">
                <a:solidFill>
                  <a:srgbClr val="000000"/>
                </a:solidFill>
              </a:rPr>
              <a:t>- воспитание любви к родной природе, природе своего края, России, понимания единства природы и людей и бережного ответственного отношения к природе</a:t>
            </a:r>
          </a:p>
        </p:txBody>
      </p:sp>
      <p:sp>
        <p:nvSpPr>
          <p:cNvPr id="28676" name="Объект 3"/>
          <p:cNvSpPr>
            <a:spLocks noGrp="1"/>
          </p:cNvSpPr>
          <p:nvPr>
            <p:ph sz="half" idx="2"/>
          </p:nvPr>
        </p:nvSpPr>
        <p:spPr>
          <a:xfrm>
            <a:off x="6084168" y="762000"/>
            <a:ext cx="2374032" cy="5763344"/>
          </a:xfrm>
          <a:ln>
            <a:solidFill>
              <a:schemeClr val="bg2"/>
            </a:solidFill>
          </a:ln>
        </p:spPr>
        <p:txBody>
          <a:bodyPr>
            <a:normAutofit fontScale="92500" lnSpcReduction="20000"/>
          </a:bodyPr>
          <a:lstStyle/>
          <a:p>
            <a:pPr algn="ctr"/>
            <a:r>
              <a:rPr lang="ru-RU" altLang="ru-RU" sz="2000" dirty="0" smtClean="0">
                <a:solidFill>
                  <a:srgbClr val="0070C0"/>
                </a:solidFill>
              </a:rPr>
              <a:t>Нравственное воспитание:</a:t>
            </a:r>
          </a:p>
          <a:p>
            <a:endParaRPr lang="ru-RU" altLang="ru-RU" sz="2000" dirty="0" smtClean="0">
              <a:solidFill>
                <a:srgbClr val="0070C0"/>
              </a:solidFill>
            </a:endParaRPr>
          </a:p>
          <a:p>
            <a:r>
              <a:rPr lang="ru-RU" altLang="ru-RU" sz="2200" dirty="0" smtClean="0">
                <a:solidFill>
                  <a:schemeClr val="tx1"/>
                </a:solidFill>
              </a:rPr>
              <a:t>- формирование </a:t>
            </a:r>
            <a:r>
              <a:rPr lang="ru-RU" altLang="ru-RU" sz="2200" b="1" dirty="0" smtClean="0">
                <a:solidFill>
                  <a:schemeClr val="accent5"/>
                </a:solidFill>
              </a:rPr>
              <a:t>механизма нравственного воспитания</a:t>
            </a:r>
            <a:r>
              <a:rPr lang="ru-RU" altLang="ru-RU" sz="2200" dirty="0" smtClean="0">
                <a:solidFill>
                  <a:schemeClr val="accent5"/>
                </a:solidFill>
              </a:rPr>
              <a:t>: </a:t>
            </a:r>
            <a:r>
              <a:rPr lang="ru-RU" altLang="ru-RU" sz="2200" dirty="0" smtClean="0">
                <a:solidFill>
                  <a:schemeClr val="tx1"/>
                </a:solidFill>
              </a:rPr>
              <a:t>представлений, нравственных чувств, нравственных привычек и норм, практики поведения;</a:t>
            </a:r>
          </a:p>
          <a:p>
            <a:r>
              <a:rPr lang="ru-RU" altLang="ru-RU" sz="2200" dirty="0" smtClean="0">
                <a:solidFill>
                  <a:schemeClr val="tx1"/>
                </a:solidFill>
              </a:rPr>
              <a:t>- воспитание нравственных качеств, востребованных в современном обществе</a:t>
            </a:r>
          </a:p>
          <a:p>
            <a:endParaRPr lang="ru-RU" altLang="ru-RU" sz="220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238558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Заголовок 1"/>
          <p:cNvSpPr>
            <a:spLocks noGrp="1"/>
          </p:cNvSpPr>
          <p:nvPr>
            <p:ph type="title"/>
          </p:nvPr>
        </p:nvSpPr>
        <p:spPr>
          <a:xfrm>
            <a:off x="533400" y="152400"/>
            <a:ext cx="7886700" cy="517525"/>
          </a:xfrm>
        </p:spPr>
        <p:txBody>
          <a:bodyPr/>
          <a:lstStyle/>
          <a:p>
            <a:pPr algn="ctr"/>
            <a:r>
              <a:rPr lang="ru-RU" altLang="ru-RU" sz="2400" b="1" dirty="0" smtClean="0">
                <a:solidFill>
                  <a:schemeClr val="accent5"/>
                </a:solidFill>
              </a:rPr>
              <a:t>Направления воспитания и группы воспитательных задач</a:t>
            </a:r>
          </a:p>
        </p:txBody>
      </p:sp>
      <p:sp>
        <p:nvSpPr>
          <p:cNvPr id="28675" name="Объект 2"/>
          <p:cNvSpPr>
            <a:spLocks noGrp="1"/>
          </p:cNvSpPr>
          <p:nvPr>
            <p:ph sz="half" idx="1"/>
          </p:nvPr>
        </p:nvSpPr>
        <p:spPr>
          <a:xfrm>
            <a:off x="228600" y="762000"/>
            <a:ext cx="5855568" cy="5754960"/>
          </a:xfrm>
          <a:ln>
            <a:solidFill>
              <a:schemeClr val="bg2"/>
            </a:solidFill>
          </a:ln>
        </p:spPr>
        <p:txBody>
          <a:bodyPr>
            <a:noAutofit/>
          </a:bodyPr>
          <a:lstStyle/>
          <a:p>
            <a:pPr algn="ctr">
              <a:buNone/>
            </a:pPr>
            <a:r>
              <a:rPr lang="ru-RU" altLang="ru-RU" sz="1800" dirty="0" smtClean="0">
                <a:solidFill>
                  <a:srgbClr val="0070C0"/>
                </a:solidFill>
              </a:rPr>
              <a:t>Социальное воспитание:</a:t>
            </a:r>
          </a:p>
          <a:p>
            <a:pPr indent="450215" algn="just"/>
            <a:r>
              <a:rPr lang="ru-RU" sz="1800" b="1" i="1" dirty="0">
                <a:solidFill>
                  <a:srgbClr val="C00000"/>
                </a:solidFill>
              </a:rPr>
              <a:t>Основные задачи социального направления воспитания</a:t>
            </a:r>
            <a:r>
              <a:rPr lang="ru-RU" sz="1800" b="1" i="1" dirty="0" smtClean="0">
                <a:solidFill>
                  <a:srgbClr val="C00000"/>
                </a:solidFill>
              </a:rPr>
              <a:t>:</a:t>
            </a:r>
            <a:endParaRPr lang="ru-RU" sz="1800" b="1" i="1" dirty="0">
              <a:solidFill>
                <a:srgbClr val="C00000"/>
              </a:solidFill>
            </a:endParaRPr>
          </a:p>
          <a:p>
            <a:pPr indent="450215" algn="just">
              <a:buFontTx/>
              <a:buChar char="-"/>
            </a:pPr>
            <a:r>
              <a:rPr lang="ru-RU" sz="18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формирование </a:t>
            </a:r>
            <a:r>
              <a:rPr lang="ru-RU" sz="18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 ребенка представлений о добре и зле, позитивного образа </a:t>
            </a:r>
            <a:r>
              <a:rPr lang="ru-RU" sz="18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семьи; </a:t>
            </a:r>
            <a:r>
              <a:rPr lang="ru-RU" sz="18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ознакомление с распределением ролей в семье, образами дружбы в фольклоре и детской литературе, примерами сотрудничества и взаимопомощи людей в различных видах деятельности (на материале истории России, ее героев), милосердия и заботы. Анализ поступков самих детей в группе в различных ситуациях</a:t>
            </a:r>
            <a:r>
              <a:rPr lang="ru-RU" sz="18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  <a:endParaRPr lang="ru-RU" sz="18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indent="450215" algn="just">
              <a:buFontTx/>
              <a:buChar char="-"/>
            </a:pPr>
            <a:r>
              <a:rPr lang="ru-RU" sz="18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формирование навыков, необходимых для полноценного существования в обществе: </a:t>
            </a:r>
            <a:r>
              <a:rPr lang="ru-RU" sz="18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эмпатии</a:t>
            </a:r>
            <a:r>
              <a:rPr lang="ru-RU" sz="18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(сопереживания), коммуникабельности, заботы, ответственности, сотрудничества, умения договариваться, умения соблюдать правила;</a:t>
            </a:r>
            <a:endParaRPr lang="ru-RU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ru-RU" sz="18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- развитие способности поставить себя на место другого как проявление личностной зрелости и преодоление детского эгоизма </a:t>
            </a:r>
            <a:endParaRPr lang="ru-RU" sz="1800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676" name="Объект 3"/>
          <p:cNvSpPr>
            <a:spLocks noGrp="1"/>
          </p:cNvSpPr>
          <p:nvPr>
            <p:ph sz="half" idx="2"/>
          </p:nvPr>
        </p:nvSpPr>
        <p:spPr>
          <a:xfrm>
            <a:off x="6236568" y="762000"/>
            <a:ext cx="2907432" cy="5867400"/>
          </a:xfrm>
          <a:ln>
            <a:solidFill>
              <a:schemeClr val="bg2"/>
            </a:solidFill>
          </a:ln>
        </p:spPr>
        <p:txBody>
          <a:bodyPr>
            <a:noAutofit/>
          </a:bodyPr>
          <a:lstStyle/>
          <a:p>
            <a:pPr algn="ctr"/>
            <a:r>
              <a:rPr lang="ru-RU" altLang="ru-RU" sz="2000" dirty="0" smtClean="0">
                <a:solidFill>
                  <a:srgbClr val="0070C0"/>
                </a:solidFill>
              </a:rPr>
              <a:t>Нравственное воспитание:</a:t>
            </a:r>
          </a:p>
          <a:p>
            <a:pPr>
              <a:buNone/>
            </a:pPr>
            <a:r>
              <a:rPr lang="ru-RU" altLang="ru-RU" sz="2000" dirty="0" smtClean="0"/>
              <a:t>-</a:t>
            </a:r>
            <a:r>
              <a:rPr lang="ru-RU" altLang="ru-RU" sz="2000" dirty="0" smtClean="0">
                <a:solidFill>
                  <a:schemeClr val="tx1"/>
                </a:solidFill>
              </a:rPr>
              <a:t> формирование механизма нравственного воспитания: представлений, нравственных чувств, нравственных привычек и норм, практики поведения;</a:t>
            </a:r>
          </a:p>
          <a:p>
            <a:pPr>
              <a:buNone/>
            </a:pPr>
            <a:r>
              <a:rPr lang="ru-RU" altLang="ru-RU" sz="2000" dirty="0" smtClean="0"/>
              <a:t>-</a:t>
            </a:r>
            <a:r>
              <a:rPr lang="ru-RU" altLang="ru-RU" sz="2000" dirty="0" smtClean="0">
                <a:solidFill>
                  <a:schemeClr val="tx1"/>
                </a:solidFill>
              </a:rPr>
              <a:t> воспитание </a:t>
            </a:r>
            <a:r>
              <a:rPr lang="ru-RU" altLang="ru-RU" sz="2000" b="1" dirty="0" smtClean="0">
                <a:solidFill>
                  <a:srgbClr val="C00000"/>
                </a:solidFill>
              </a:rPr>
              <a:t>нравственных качеств</a:t>
            </a:r>
            <a:r>
              <a:rPr lang="ru-RU" altLang="ru-RU" sz="2000" dirty="0" smtClean="0">
                <a:solidFill>
                  <a:schemeClr val="tx1"/>
                </a:solidFill>
              </a:rPr>
              <a:t>, востребованных в современном обществе</a:t>
            </a:r>
          </a:p>
          <a:p>
            <a:endParaRPr lang="ru-RU" altLang="ru-RU" sz="200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9514294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dirty="0"/>
              <a:t>Задачи воспитания на основе планируемых результатов достижения цели воспитания, в </a:t>
            </a:r>
            <a:r>
              <a:rPr lang="ru-RU" sz="2400" dirty="0" smtClean="0"/>
              <a:t>соответствии </a:t>
            </a:r>
            <a:r>
              <a:rPr lang="ru-RU" sz="2400" dirty="0"/>
              <a:t>с основными направлениями воспитательной работы</a:t>
            </a: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605135855"/>
              </p:ext>
            </p:extLst>
          </p:nvPr>
        </p:nvGraphicFramePr>
        <p:xfrm>
          <a:off x="381000" y="1676400"/>
          <a:ext cx="8479667" cy="3886200"/>
        </p:xfrm>
        <a:graphic>
          <a:graphicData uri="http://schemas.openxmlformats.org/drawingml/2006/table">
            <a:tbl>
              <a:tblPr firstRow="1" firstCol="1" bandRow="1">
                <a:tableStyleId>{3C2FFA5D-87B4-456A-9821-1D502468CF0F}</a:tableStyleId>
              </a:tblPr>
              <a:tblGrid>
                <a:gridCol w="1932450">
                  <a:extLst>
                    <a:ext uri="{9D8B030D-6E8A-4147-A177-3AD203B41FA5}">
                      <a16:colId xmlns="" xmlns:a16="http://schemas.microsoft.com/office/drawing/2014/main" val="1841612376"/>
                    </a:ext>
                  </a:extLst>
                </a:gridCol>
                <a:gridCol w="1073584">
                  <a:extLst>
                    <a:ext uri="{9D8B030D-6E8A-4147-A177-3AD203B41FA5}">
                      <a16:colId xmlns="" xmlns:a16="http://schemas.microsoft.com/office/drawing/2014/main" val="1482987607"/>
                    </a:ext>
                  </a:extLst>
                </a:gridCol>
                <a:gridCol w="5473633">
                  <a:extLst>
                    <a:ext uri="{9D8B030D-6E8A-4147-A177-3AD203B41FA5}">
                      <a16:colId xmlns="" xmlns:a16="http://schemas.microsoft.com/office/drawing/2014/main" val="143616571"/>
                    </a:ext>
                  </a:extLst>
                </a:gridCol>
              </a:tblGrid>
              <a:tr h="388620">
                <a:tc rowSpan="2"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effectLst/>
                        </a:rPr>
                        <a:t>Направление воспитания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effectLst/>
                        </a:rPr>
                        <a:t>Базовые ценности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effectLst/>
                        </a:rPr>
                        <a:t>Задачи воспитания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extLst>
                  <a:ext uri="{0D108BD9-81ED-4DB2-BD59-A6C34878D82A}">
                    <a16:rowId xmlns="" xmlns:a16="http://schemas.microsoft.com/office/drawing/2014/main" val="266593913"/>
                  </a:ext>
                </a:extLst>
              </a:tr>
              <a:tr h="116586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effectLst/>
                        </a:rPr>
                        <a:t>Дошкольный возраст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extLst>
                  <a:ext uri="{0D108BD9-81ED-4DB2-BD59-A6C34878D82A}">
                    <a16:rowId xmlns="" xmlns:a16="http://schemas.microsoft.com/office/drawing/2014/main" val="3012110510"/>
                  </a:ext>
                </a:extLst>
              </a:tr>
              <a:tr h="2331720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effectLst/>
                        </a:rPr>
                        <a:t>Патриотическое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400" dirty="0">
                          <a:effectLst/>
                        </a:rPr>
                        <a:t>Родина, природа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r>
                        <a:rPr lang="ru-RU" sz="2400" dirty="0">
                          <a:effectLst/>
                        </a:rPr>
                        <a:t>Воспитывать ценностное отношение и любовь к своей малой родине, чувство привязанности к родному дому, семье, близким людям. Формировать первичные представления о своей стране.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extLst>
                  <a:ext uri="{0D108BD9-81ED-4DB2-BD59-A6C34878D82A}">
                    <a16:rowId xmlns="" xmlns:a16="http://schemas.microsoft.com/office/drawing/2014/main" val="29724498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4759862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304800" y="0"/>
            <a:ext cx="8640000" cy="648642"/>
          </a:xfrm>
        </p:spPr>
        <p:txBody>
          <a:bodyPr/>
          <a:lstStyle/>
          <a:p>
            <a:r>
              <a:rPr lang="ru-RU" sz="2400" dirty="0"/>
              <a:t>Задачи воспитания на основе планируемых результатов достижения цели воспитания, в </a:t>
            </a:r>
            <a:r>
              <a:rPr lang="ru-RU" sz="2400" dirty="0" smtClean="0"/>
              <a:t>соответствии </a:t>
            </a:r>
            <a:r>
              <a:rPr lang="ru-RU" sz="2400" dirty="0"/>
              <a:t>с основными направлениями воспитательной работы</a:t>
            </a: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309446669"/>
              </p:ext>
            </p:extLst>
          </p:nvPr>
        </p:nvGraphicFramePr>
        <p:xfrm>
          <a:off x="228600" y="1371600"/>
          <a:ext cx="8686800" cy="5085471"/>
        </p:xfrm>
        <a:graphic>
          <a:graphicData uri="http://schemas.openxmlformats.org/drawingml/2006/table">
            <a:tbl>
              <a:tblPr firstRow="1" firstCol="1" bandRow="1">
                <a:tableStyleId>{3C2FFA5D-87B4-456A-9821-1D502468CF0F}</a:tableStyleId>
              </a:tblPr>
              <a:tblGrid>
                <a:gridCol w="762000">
                  <a:extLst>
                    <a:ext uri="{9D8B030D-6E8A-4147-A177-3AD203B41FA5}">
                      <a16:colId xmlns="" xmlns:a16="http://schemas.microsoft.com/office/drawing/2014/main" val="1841612376"/>
                    </a:ext>
                  </a:extLst>
                </a:gridCol>
                <a:gridCol w="1066800">
                  <a:extLst>
                    <a:ext uri="{9D8B030D-6E8A-4147-A177-3AD203B41FA5}">
                      <a16:colId xmlns="" xmlns:a16="http://schemas.microsoft.com/office/drawing/2014/main" val="1482987607"/>
                    </a:ext>
                  </a:extLst>
                </a:gridCol>
                <a:gridCol w="6858000">
                  <a:extLst>
                    <a:ext uri="{9D8B030D-6E8A-4147-A177-3AD203B41FA5}">
                      <a16:colId xmlns="" xmlns:a16="http://schemas.microsoft.com/office/drawing/2014/main" val="143616571"/>
                    </a:ext>
                  </a:extLst>
                </a:gridCol>
              </a:tblGrid>
              <a:tr h="618978">
                <a:tc rowSpan="2"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effectLst/>
                        </a:rPr>
                        <a:t>Направление воспитания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2000" dirty="0">
                          <a:effectLst/>
                        </a:rPr>
                        <a:t>Базовые ценности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ru-RU" sz="2000" dirty="0" smtClean="0">
                        <a:effectLst/>
                      </a:endParaRPr>
                    </a:p>
                    <a:p>
                      <a:pPr algn="ctr"/>
                      <a:r>
                        <a:rPr lang="ru-RU" sz="2000" dirty="0" smtClean="0">
                          <a:effectLst/>
                        </a:rPr>
                        <a:t>Задачи </a:t>
                      </a:r>
                      <a:r>
                        <a:rPr lang="ru-RU" sz="2000" dirty="0">
                          <a:effectLst/>
                        </a:rPr>
                        <a:t>воспитания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extLst>
                  <a:ext uri="{0D108BD9-81ED-4DB2-BD59-A6C34878D82A}">
                    <a16:rowId xmlns="" xmlns:a16="http://schemas.microsoft.com/office/drawing/2014/main" val="266593913"/>
                  </a:ext>
                </a:extLst>
              </a:tr>
              <a:tr h="69635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dirty="0" smtClean="0">
                        <a:effectLst/>
                      </a:endParaRPr>
                    </a:p>
                    <a:p>
                      <a:pPr algn="ctr"/>
                      <a:r>
                        <a:rPr lang="ru-RU" sz="2000" dirty="0" smtClean="0">
                          <a:effectLst/>
                        </a:rPr>
                        <a:t>Дошкольный </a:t>
                      </a:r>
                      <a:r>
                        <a:rPr lang="ru-RU" sz="2000" dirty="0">
                          <a:effectLst/>
                        </a:rPr>
                        <a:t>возраст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extLst>
                  <a:ext uri="{0D108BD9-81ED-4DB2-BD59-A6C34878D82A}">
                    <a16:rowId xmlns="" xmlns:a16="http://schemas.microsoft.com/office/drawing/2014/main" val="3012110510"/>
                  </a:ext>
                </a:extLst>
              </a:tr>
              <a:tr h="3713871">
                <a:tc>
                  <a:txBody>
                    <a:bodyPr/>
                    <a:lstStyle/>
                    <a:p>
                      <a:r>
                        <a:rPr lang="ru-RU" sz="2000" dirty="0">
                          <a:effectLst/>
                        </a:rPr>
                        <a:t>Социальное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000" dirty="0">
                          <a:effectLst/>
                        </a:rPr>
                        <a:t>Человек, семья, дружба, сотрудничество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r>
                        <a:rPr lang="ru-RU" sz="2000" dirty="0">
                          <a:effectLst/>
                        </a:rPr>
                        <a:t>Воспитывать у детей дружелюбность, доброжелательность, правдивость, искренность, способность к сочувствию и заботе, к нравственному поступку.</a:t>
                      </a:r>
                    </a:p>
                    <a:p>
                      <a:r>
                        <a:rPr lang="ru-RU" sz="2000" dirty="0">
                          <a:effectLst/>
                        </a:rPr>
                        <a:t>Формировать умение различать основные проявления добра и зла; принимать и уважать различия между людьми, ценности семьи и общества.</a:t>
                      </a:r>
                    </a:p>
                    <a:p>
                      <a:r>
                        <a:rPr lang="ru-RU" sz="2000" dirty="0">
                          <a:effectLst/>
                        </a:rPr>
                        <a:t>Стимулировать к проявлению задатков чувства долга, ответственности за свои действия и поведение.</a:t>
                      </a:r>
                    </a:p>
                    <a:p>
                      <a:r>
                        <a:rPr lang="ru-RU" sz="2000" dirty="0">
                          <a:effectLst/>
                        </a:rPr>
                        <a:t>Способствовать освоению основ речевой культуры.</a:t>
                      </a:r>
                    </a:p>
                    <a:p>
                      <a:r>
                        <a:rPr lang="ru-RU" sz="2000" dirty="0">
                          <a:effectLst/>
                        </a:rPr>
                        <a:t>Развивать умение слушать и слышать собеседника, способность взаимодействовать со взрослыми и сверстниками на основе общих интересов и дел.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extLst>
                  <a:ext uri="{0D108BD9-81ED-4DB2-BD59-A6C34878D82A}">
                    <a16:rowId xmlns="" xmlns:a16="http://schemas.microsoft.com/office/drawing/2014/main" val="29724498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42226148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dirty="0"/>
              <a:t>Задачи воспитания на основе планируемых результатов достижения цели воспитания, в </a:t>
            </a:r>
            <a:r>
              <a:rPr lang="ru-RU" sz="2400" dirty="0" smtClean="0"/>
              <a:t>соответствии </a:t>
            </a:r>
            <a:r>
              <a:rPr lang="ru-RU" sz="2400" dirty="0"/>
              <a:t>с основными направлениями воспитательной работы</a:t>
            </a: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247119833"/>
              </p:ext>
            </p:extLst>
          </p:nvPr>
        </p:nvGraphicFramePr>
        <p:xfrm>
          <a:off x="304800" y="1600200"/>
          <a:ext cx="8531293" cy="4389120"/>
        </p:xfrm>
        <a:graphic>
          <a:graphicData uri="http://schemas.openxmlformats.org/drawingml/2006/table">
            <a:tbl>
              <a:tblPr firstRow="1" firstCol="1" bandRow="1">
                <a:tableStyleId>{3C2FFA5D-87B4-456A-9821-1D502468CF0F}</a:tableStyleId>
              </a:tblPr>
              <a:tblGrid>
                <a:gridCol w="1404155">
                  <a:extLst>
                    <a:ext uri="{9D8B030D-6E8A-4147-A177-3AD203B41FA5}">
                      <a16:colId xmlns="" xmlns:a16="http://schemas.microsoft.com/office/drawing/2014/main" val="1841612376"/>
                    </a:ext>
                  </a:extLst>
                </a:gridCol>
                <a:gridCol w="1134126">
                  <a:extLst>
                    <a:ext uri="{9D8B030D-6E8A-4147-A177-3AD203B41FA5}">
                      <a16:colId xmlns="" xmlns:a16="http://schemas.microsoft.com/office/drawing/2014/main" val="1482987607"/>
                    </a:ext>
                  </a:extLst>
                </a:gridCol>
                <a:gridCol w="5993012">
                  <a:extLst>
                    <a:ext uri="{9D8B030D-6E8A-4147-A177-3AD203B41FA5}">
                      <a16:colId xmlns="" xmlns:a16="http://schemas.microsoft.com/office/drawing/2014/main" val="143616571"/>
                    </a:ext>
                  </a:extLst>
                </a:gridCol>
              </a:tblGrid>
              <a:tr h="236191">
                <a:tc rowSpan="2"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effectLst/>
                        </a:rPr>
                        <a:t>Направление воспитания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effectLst/>
                        </a:rPr>
                        <a:t>Базовые ценности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effectLst/>
                        </a:rPr>
                        <a:t>Задачи </a:t>
                      </a:r>
                      <a:r>
                        <a:rPr lang="ru-RU" sz="2400" dirty="0">
                          <a:effectLst/>
                        </a:rPr>
                        <a:t>воспитания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extLst>
                  <a:ext uri="{0D108BD9-81ED-4DB2-BD59-A6C34878D82A}">
                    <a16:rowId xmlns="" xmlns:a16="http://schemas.microsoft.com/office/drawing/2014/main" val="266593913"/>
                  </a:ext>
                </a:extLst>
              </a:tr>
              <a:tr h="23619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 dirty="0" smtClean="0">
                        <a:effectLst/>
                      </a:endParaRPr>
                    </a:p>
                    <a:p>
                      <a:pPr algn="ctr"/>
                      <a:r>
                        <a:rPr lang="ru-RU" sz="2400" dirty="0" smtClean="0">
                          <a:effectLst/>
                        </a:rPr>
                        <a:t>Дошкольный </a:t>
                      </a:r>
                      <a:r>
                        <a:rPr lang="ru-RU" sz="2400" dirty="0">
                          <a:effectLst/>
                        </a:rPr>
                        <a:t>возраст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extLst>
                  <a:ext uri="{0D108BD9-81ED-4DB2-BD59-A6C34878D82A}">
                    <a16:rowId xmlns="" xmlns:a16="http://schemas.microsoft.com/office/drawing/2014/main" val="3012110510"/>
                  </a:ext>
                </a:extLst>
              </a:tr>
              <a:tr h="1046618">
                <a:tc>
                  <a:txBody>
                    <a:bodyPr/>
                    <a:lstStyle/>
                    <a:p>
                      <a:r>
                        <a:rPr lang="ru-RU" sz="2400">
                          <a:effectLst/>
                        </a:rPr>
                        <a:t>Этико-эстетическое</a:t>
                      </a:r>
                      <a:endParaRPr lang="ru-RU" sz="24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400">
                          <a:effectLst/>
                        </a:rPr>
                        <a:t>Культура и красота</a:t>
                      </a:r>
                      <a:endParaRPr lang="ru-RU" sz="24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r>
                        <a:rPr lang="ru-RU" sz="2400" dirty="0">
                          <a:effectLst/>
                        </a:rPr>
                        <a:t>Воспитывать у детей зачатки художественно-эстетического вкуса.</a:t>
                      </a:r>
                    </a:p>
                    <a:p>
                      <a:r>
                        <a:rPr lang="ru-RU" sz="2400" dirty="0">
                          <a:effectLst/>
                        </a:rPr>
                        <a:t>Формировать способность воспринимать и чувствовать прекрасное в быту, природе, поступках, искусстве. </a:t>
                      </a:r>
                    </a:p>
                    <a:p>
                      <a:r>
                        <a:rPr lang="ru-RU" sz="2400" dirty="0">
                          <a:effectLst/>
                        </a:rPr>
                        <a:t>Обеспечивать практику к отображения прекрасного в продуктивных видах деятельности.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extLst>
                  <a:ext uri="{0D108BD9-81ED-4DB2-BD59-A6C34878D82A}">
                    <a16:rowId xmlns="" xmlns:a16="http://schemas.microsoft.com/office/drawing/2014/main" val="29724498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3181922130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IxXe8iSWsIzladtRhZMweA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b.NWk1JiQo2DZCjPnthmsg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942</TotalTime>
  <Words>1729</Words>
  <PresentationFormat>Экран (4:3)</PresentationFormat>
  <Paragraphs>157</Paragraphs>
  <Slides>18</Slides>
  <Notes>1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0" baseType="lpstr">
      <vt:lpstr>Office Theme</vt:lpstr>
      <vt:lpstr>Слайд think-cell</vt:lpstr>
      <vt:lpstr>  «Некоторые аспекты развитие личности воспитанника с ОВЗ в процессе нравственного воспитания в МАДОУ в процессе реализации АООП ДО»    Воспитатель группы  компенсирующей направленности: Журавлева О.В.      </vt:lpstr>
      <vt:lpstr>Слайд 2</vt:lpstr>
      <vt:lpstr>Слайд 3</vt:lpstr>
      <vt:lpstr>Направления воспитания и группы воспитательных задач</vt:lpstr>
      <vt:lpstr>Направления воспитания и группы воспитательных задач</vt:lpstr>
      <vt:lpstr>Направления воспитания и группы воспитательных задач</vt:lpstr>
      <vt:lpstr>Задачи воспитания на основе планируемых результатов достижения цели воспитания, в соответствии с основными направлениями воспитательной работы</vt:lpstr>
      <vt:lpstr>Задачи воспитания на основе планируемых результатов достижения цели воспитания, в соответствии с основными направлениями воспитательной работы</vt:lpstr>
      <vt:lpstr>Задачи воспитания на основе планируемых результатов достижения цели воспитания, в соответствии с основными направлениями воспитательной работы</vt:lpstr>
      <vt:lpstr>В качестве средств реализации патриотического, социального направлений воспитания могут выступать следующие основные виды деятельности и культурные практики: </vt:lpstr>
      <vt:lpstr> Предметно-целевая деятельность педагогов. Сквозные механизмы развития, виды деятельности и формы активности ребенка</vt:lpstr>
      <vt:lpstr>Слайд 12</vt:lpstr>
      <vt:lpstr>Слайд 13</vt:lpstr>
      <vt:lpstr>Слайд 14</vt:lpstr>
      <vt:lpstr>Слайд 15</vt:lpstr>
      <vt:lpstr>Условия реализации в целостном педагогическом процессе   </vt:lpstr>
      <vt:lpstr>Наполнение Календарного плана воспитательной работы такими компонентами</vt:lpstr>
      <vt:lpstr>Планирование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Психолог</cp:lastModifiedBy>
  <cp:revision>52</cp:revision>
  <dcterms:created xsi:type="dcterms:W3CDTF">2022-02-04T01:24:53Z</dcterms:created>
  <dcterms:modified xsi:type="dcterms:W3CDTF">2023-01-31T06:20:16Z</dcterms:modified>
</cp:coreProperties>
</file>