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89" r:id="rId3"/>
    <p:sldId id="291" r:id="rId4"/>
    <p:sldId id="292" r:id="rId5"/>
    <p:sldId id="293" r:id="rId6"/>
    <p:sldId id="258" r:id="rId7"/>
    <p:sldId id="260" r:id="rId8"/>
    <p:sldId id="261" r:id="rId9"/>
    <p:sldId id="271" r:id="rId10"/>
    <p:sldId id="263" r:id="rId11"/>
    <p:sldId id="264" r:id="rId12"/>
    <p:sldId id="269" r:id="rId13"/>
    <p:sldId id="270" r:id="rId14"/>
    <p:sldId id="266" r:id="rId15"/>
    <p:sldId id="290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71717-1ADE-4E43-BAEA-1E353212E923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CA3EF-54F3-47A5-802F-AE56EC5D4B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7744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CA3EF-54F3-47A5-802F-AE56EC5D4B4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6675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CA3EF-54F3-47A5-802F-AE56EC5D4B4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6504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41ECC74-8F08-4623-A9E7-F4E96A30CB29}" type="datetimeFigureOut">
              <a:rPr lang="ru-RU" smtClean="0"/>
              <a:pPr/>
              <a:t>30.10.2022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E8CEED1-9983-4706-A123-FF14F18825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699792" y="1772816"/>
            <a:ext cx="4686026" cy="4686351"/>
            <a:chOff x="1482116" y="1419030"/>
            <a:chExt cx="4146998" cy="3982431"/>
          </a:xfrm>
        </p:grpSpPr>
        <p:sp>
          <p:nvSpPr>
            <p:cNvPr id="6" name="Овал 5" descr="http://waska45.ru/wp-content/uploads/2015/01/Natalja-Kaweeva4807016.jpg"/>
            <p:cNvSpPr/>
            <p:nvPr/>
          </p:nvSpPr>
          <p:spPr>
            <a:xfrm>
              <a:off x="1482116" y="1419030"/>
              <a:ext cx="4146998" cy="3982431"/>
            </a:xfrm>
            <a:prstGeom prst="ellipse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 l="-34324" t="-7392" r="-17112" b="3"/>
              </a:stretch>
            </a:blip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3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2171575" y="3362614"/>
              <a:ext cx="2054352" cy="1059275"/>
            </a:xfrm>
            <a:custGeom>
              <a:avLst/>
              <a:gdLst>
                <a:gd name="connsiteX0" fmla="*/ 0 w 2054352"/>
                <a:gd name="connsiteY0" fmla="*/ 0 h 1059275"/>
                <a:gd name="connsiteX1" fmla="*/ 2054352 w 2054352"/>
                <a:gd name="connsiteY1" fmla="*/ 0 h 1059275"/>
                <a:gd name="connsiteX2" fmla="*/ 2054352 w 2054352"/>
                <a:gd name="connsiteY2" fmla="*/ 1059275 h 1059275"/>
                <a:gd name="connsiteX3" fmla="*/ 0 w 2054352"/>
                <a:gd name="connsiteY3" fmla="*/ 1059275 h 1059275"/>
                <a:gd name="connsiteX4" fmla="*/ 0 w 2054352"/>
                <a:gd name="connsiteY4" fmla="*/ 0 h 1059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4352" h="1059275">
                  <a:moveTo>
                    <a:pt x="0" y="0"/>
                  </a:moveTo>
                  <a:lnTo>
                    <a:pt x="2054352" y="0"/>
                  </a:lnTo>
                  <a:lnTo>
                    <a:pt x="2054352" y="1059275"/>
                  </a:lnTo>
                  <a:lnTo>
                    <a:pt x="0" y="105927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b" anchorCtr="0">
              <a:noAutofit/>
            </a:bodyPr>
            <a:lstStyle/>
            <a:p>
              <a:pPr lvl="0" algn="ctr" defTabSz="2311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200" kern="12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475656" y="332656"/>
            <a:ext cx="6948264" cy="108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  <a:tabLst>
                <a:tab pos="2969895" algn="ctr"/>
                <a:tab pos="3981450" algn="l"/>
              </a:tabLst>
            </a:pPr>
            <a:r>
              <a:rPr lang="ru-RU" sz="2800" b="1" cap="all" dirty="0" smtClean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Times New Roman"/>
                <a:cs typeface="Times New Roman"/>
              </a:rPr>
              <a:t>«</a:t>
            </a:r>
            <a:r>
              <a:rPr lang="ru-RU" sz="2800" b="1" cap="all" dirty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Современные</a:t>
            </a:r>
            <a:r>
              <a:rPr lang="ru-RU" sz="2800" b="1" cap="all" dirty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b="1" cap="all" dirty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концепции</a:t>
            </a:r>
            <a:r>
              <a:rPr lang="ru-RU" sz="2800" b="1" cap="all" dirty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b="1" cap="all" dirty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дошкольного</a:t>
            </a:r>
            <a:r>
              <a:rPr lang="ru-RU" sz="2800" b="1" cap="all" dirty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Times New Roman"/>
                <a:cs typeface="Times New Roman"/>
              </a:rPr>
              <a:t> </a:t>
            </a:r>
            <a:r>
              <a:rPr lang="ru-RU" sz="2800" b="1" cap="all" dirty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образования</a:t>
            </a:r>
            <a:r>
              <a:rPr lang="ru-RU" sz="2800" b="1" cap="all" dirty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Times New Roman"/>
                <a:cs typeface="Times New Roman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xmlns="" val="15934480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yourhappyfamily.ru/wp-content/uploads/2011/07/clip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yourhappyfamily.ru/wp-content/uploads/2011/07/clip1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27784" y="310844"/>
            <a:ext cx="6478966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Главная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цель – создание единого образовательного пространства, сообщества детей, родителей и педагогов.</a:t>
            </a:r>
          </a:p>
          <a:p>
            <a:pPr indent="449580" algn="just"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реализации данной цели мы определили следующие задачи:</a:t>
            </a: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установить партнерские отношения с семьей каждого воспитанника; создать атмосферу взаимопонимания, общности интересов, взаимоподдержки между ДОУ и семьей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  обеспечить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повышение педагогической 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правовой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культуры родителей, поддерживать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их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уверенность в собственных педагогических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возможностях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  вовлечение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родителей в деятельность ДОУ,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совместная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работа по обмену опытом.</a:t>
            </a:r>
          </a:p>
          <a:p>
            <a:pPr marL="342900" lvl="0">
              <a:spcAft>
                <a:spcPts val="0"/>
              </a:spcAft>
              <a:buFont typeface="Symbol"/>
              <a:buChar char=""/>
            </a:pPr>
            <a:endParaRPr lang="ru-RU" sz="2300" b="1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endParaRPr lang="ru-RU" sz="2300" b="1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  <a:ea typeface="Calibri"/>
              <a:cs typeface="Times New Roman"/>
            </a:endParaRPr>
          </a:p>
        </p:txBody>
      </p:sp>
      <p:pic>
        <p:nvPicPr>
          <p:cNvPr id="6" name="Рисунок 5" descr="Без назв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5557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6568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oman.shalamov.info/cpg/albums/userpics/10002/IMG_2947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5385" b="95249" l="42835" r="68536">
                        <a14:foregroundMark x1="47975" y1="87783" x2="63707" y2="877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544" t="5848" r="32463" b="5102"/>
          <a:stretch/>
        </p:blipFill>
        <p:spPr bwMode="auto">
          <a:xfrm>
            <a:off x="0" y="0"/>
            <a:ext cx="2326365" cy="6858000"/>
          </a:xfrm>
          <a:prstGeom prst="rect">
            <a:avLst/>
          </a:prstGeom>
          <a:noFill/>
          <a:ln w="3810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404663"/>
            <a:ext cx="6125862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Деятельность в рамках выбранной модели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состоит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следующем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romanU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Информационно-аналитический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блок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банка данных социальных характеристик семей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Tx/>
              <a:buChar char="-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сбор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анализ информации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посредством анкетирования) о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потребностях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родителей (Законных представителей)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воспитанников.</a:t>
            </a:r>
          </a:p>
          <a:p>
            <a:endParaRPr lang="ru-RU" sz="2300" b="1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359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ru.stockfresh.com/thumbs/kurhan/427350_%D1%81%D1%87%D0%B0%D1%81%D1%82%D0%BB%D0%B8%D0%B2%D1%8B%D0%BC-%D1%81%D0%B5%D0%BC%D1%8C%D0%B8-%D0%BE%D1%82%D0%B5%D1%86-%D0%BC%D0%B0%D1%82%D0%B5%D1%80%D0%B8-%D0%B4%D0%B5%D1%82%D0%B5%D0%B9-%D0%B1%D0%B5%D0%BB%D1%8B%D0%B9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ru.stockfresh.com/thumbs/kurhan/427350_%D1%81%D1%87%D0%B0%D1%81%D1%82%D0%BB%D0%B8%D0%B2%D1%8B%D0%BC-%D1%81%D0%B5%D0%BC%D1%8C%D0%B8-%D0%BE%D1%82%D0%B5%D1%86-%D0%BC%D0%B0%D1%82%D0%B5%D1%80%D0%B8-%D0%B4%D0%B5%D1%82%D0%B5%D0%B9-%D0%B1%D0%B5%D0%BB%D1%8B%D0%B9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ru.stockfresh.com/thumbs/kurhan/427350_%D1%81%D1%87%D0%B0%D1%81%D1%82%D0%BB%D0%B8%D0%B2%D1%8B%D0%BC-%D1%81%D0%B5%D0%BC%D1%8C%D0%B8-%D0%BE%D1%82%D0%B5%D1%86-%D0%BC%D0%B0%D1%82%D0%B5%D1%80%D0%B8-%D0%B4%D0%B5%D1%82%D0%B5%D0%B9-%D0%B1%D0%B5%D0%BB%D1%8B%D0%B9.jpg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7" name="Picture 9" descr="C:\Users\админ\Desktop\Новая папка (2)\untitle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9500" b="95667" l="6000" r="92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011" t="11475" r="17866" b="8162"/>
          <a:stretch/>
        </p:blipFill>
        <p:spPr bwMode="auto">
          <a:xfrm>
            <a:off x="26653" y="15874"/>
            <a:ext cx="2385107" cy="6842125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162595"/>
            <a:ext cx="640871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II.	Просветительский блок: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предоставление информации о нормативно-правовых документах по дошкольному образованию;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предоставление информации о реализации ФГОС; </a:t>
            </a:r>
          </a:p>
          <a:p>
            <a:pPr marL="342900" indent="-34290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предоставление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информации о реализации Программы дошкольного учреждения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Tx/>
              <a:buChar char="-"/>
            </a:pPr>
            <a:endParaRPr lang="ru-RU" sz="2400" b="1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0818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oman.shalamov.info/cpg/albums/userpics/10002/IMG_2947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5385" b="95249" l="42835" r="68536">
                        <a14:foregroundMark x1="47975" y1="87783" x2="63707" y2="877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544" t="5848" r="32463" b="5102"/>
          <a:stretch/>
        </p:blipFill>
        <p:spPr bwMode="auto">
          <a:xfrm>
            <a:off x="0" y="0"/>
            <a:ext cx="2326365" cy="6858000"/>
          </a:xfrm>
          <a:prstGeom prst="rect">
            <a:avLst/>
          </a:prstGeom>
          <a:noFill/>
          <a:ln w="3810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332656"/>
            <a:ext cx="649410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III.	Организационно - практический блок: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-включение родителей в образовательную деятельность; 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-непосредственное общение взрослых с ребенком;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дни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открытых дверей; 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практические семинары;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открытые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занятия; 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детско-родительские проекты; </a:t>
            </a: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выставки;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смотры-конкурсы;</a:t>
            </a:r>
          </a:p>
          <a:p>
            <a:pPr marL="342900" lvl="0" indent="-342900">
              <a:buFontTx/>
              <a:buChar char="-"/>
            </a:pPr>
            <a:endParaRPr lang="ru-RU" sz="2400" b="1" dirty="0" smtClean="0">
              <a:ln w="1905"/>
              <a:solidFill>
                <a:srgbClr val="C17529">
                  <a:lumMod val="7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  <a:p>
            <a:pPr marL="342900" lvl="0" indent="-342900">
              <a:buFontTx/>
              <a:buChar char="-"/>
            </a:pPr>
            <a:endParaRPr lang="ru-RU" sz="2400" b="1" u="sng" dirty="0">
              <a:ln w="1905"/>
              <a:solidFill>
                <a:srgbClr val="C17529">
                  <a:lumMod val="7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1951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20688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Контрольно-оценочный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блок  (Мониторинговый):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 эффективности работы с последующей ее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коррекцией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обобщение и распространение опыта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взаимодействия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ДОУ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семьи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контроль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оценка удовлетворенности родителей</a:t>
            </a:r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3717032"/>
            <a:ext cx="5904656" cy="314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4008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Список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литературы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124744"/>
            <a:ext cx="763284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1.Дошкольное образование в России в документах и материалах: Сборник действующих нормативно-правовых документов и научно-методических материалов. - М., 2001.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Копылова Н.А.,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Микляева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Н.В. Нормативно-правовые основы деятельности дошкольного образовательного учреждения. - М., 2004.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Михайленко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Н.Я., Короткова Н.А. Ориентиры и требования к обновлению содержания дошкольного образования: Методические рекомендации. - М., 1993.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Примерная общеобразовательная программа воспитания, обучения и развития детей раннего и дошкольного возраста /Под ред. Л.А. Парамоновой. - М, 2004.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Программы дошкольных образовательных учреждений: Методические рекомендации для работников дошкольных образовательных учреждений/ Сост. О.А.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Соломенникова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 М, 2003.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Современные образовательные программы для дошкольных учреждений: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Учебн.пособие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студ.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вузов и колледжей / Под ред. Т.И. Ерофеевой.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М., 1999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7.https://spravochnick.ru/pedagogika/sovremennye_koncepcii_i_teorii_doshkolnogo_obrazovaniya/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1153" y="1465489"/>
            <a:ext cx="7632848" cy="758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Bef>
                <a:spcPts val="100"/>
              </a:spcBef>
              <a:spcAft>
                <a:spcPts val="100"/>
              </a:spcAft>
              <a:tabLst>
                <a:tab pos="2969895" algn="ctr"/>
                <a:tab pos="3981450" algn="l"/>
              </a:tabLst>
            </a:pPr>
            <a:r>
              <a:rPr lang="ru-RU" sz="4000" b="1" cap="all" dirty="0" smtClean="0">
                <a:ln w="9000" cmpd="sng">
                  <a:solidFill>
                    <a:srgbClr val="C3986D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C3986D">
                        <a:shade val="20000"/>
                        <a:satMod val="245000"/>
                      </a:srgbClr>
                    </a:gs>
                    <a:gs pos="43000">
                      <a:srgbClr val="C3986D">
                        <a:satMod val="255000"/>
                      </a:srgbClr>
                    </a:gs>
                    <a:gs pos="48000">
                      <a:srgbClr val="C3986D">
                        <a:shade val="85000"/>
                        <a:satMod val="255000"/>
                      </a:srgbClr>
                    </a:gs>
                    <a:gs pos="100000">
                      <a:srgbClr val="C3986D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Times New Roman"/>
                <a:cs typeface="Times New Roman"/>
              </a:rPr>
              <a:t>Спасибо за внимание!</a:t>
            </a:r>
            <a:endParaRPr lang="ru-RU" sz="4000" b="1" cap="all" dirty="0">
              <a:ln w="9000" cmpd="sng">
                <a:solidFill>
                  <a:srgbClr val="C3986D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C3986D">
                      <a:shade val="20000"/>
                      <a:satMod val="245000"/>
                    </a:srgbClr>
                  </a:gs>
                  <a:gs pos="43000">
                    <a:srgbClr val="C3986D">
                      <a:satMod val="255000"/>
                    </a:srgbClr>
                  </a:gs>
                  <a:gs pos="48000">
                    <a:srgbClr val="C3986D">
                      <a:shade val="85000"/>
                      <a:satMod val="255000"/>
                    </a:srgbClr>
                  </a:gs>
                  <a:gs pos="100000">
                    <a:srgbClr val="C3986D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505074"/>
            <a:ext cx="6336704" cy="366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0208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59632" y="0"/>
            <a:ext cx="7884368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Современные концепции дошкольного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храна и укрепление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физического и психического здоровья детей, в том числе их эмоционального благополучия;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обеспечения равных возможностей полноценного развития каждого ребёнка в период дошкольного детства независимо от места проживания, пола, нации, языка, социального статуса, психофизиологических особенностей (в том числе ограниченных возможностей здоровья);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0"/>
              </a:spcAf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обеспечение преемственности основных образовательных программ дошкольного и начального общего образования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создания благоприятных условий развития детей в соответствии с его возрастными и индивидуальными особенностями и склонностями развития способностей и творческого потенциала каждого ребёнка как субъекта отношений с самим собой, другими детьми, взрослыми и миром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342900" indent="-342900">
              <a:spcAft>
                <a:spcPts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объединения обучения и воспитания в целостный образовательный процесс на основе духовно-нравственных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ценностей и принятых в обществе правил и норм поведения в интересах человека, семьи, общества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spcAft>
                <a:spcPts val="0"/>
              </a:spcAft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79149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322128" cy="6858000"/>
          </a:xfrm>
        </p:spPr>
        <p:txBody>
          <a:bodyPr>
            <a:normAutofit fontScale="90000"/>
          </a:bodyPr>
          <a:lstStyle/>
          <a:p>
            <a:pPr marL="342900" indent="-342900"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формирования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общей культуры личности детей, развития их социальных, нравственных, эстетических, интеллектуальных, физических качеств, инициативности, самостоятельности и ответственности ребёнка, формирования предпосылок учебной деятельности;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обеспечения вариативности и разнообразия содержания образовательных программ и организационных форм уровня дошкольного образования, возможности формирования образовательных программ различной направленности с учётом образовательных потребностей и способностей детей;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формирования </a:t>
            </a:r>
            <a:r>
              <a:rPr lang="ru-RU" sz="20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среды, соответствующей возрастным, индивидуальным, психологическим  и физиологическим особенностям детей;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обеспечения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детей;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определения направлений для систематического взаимодействия физических и юридических лиц, а также взаимодействия педагогических и общественных объединений.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260648"/>
            <a:ext cx="7272808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Концепция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«Дошкольное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образование как система общего образования» была разработана отечественными учеными в 2005 году под руководством В.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Слободчиковой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данной концепции связано с необходимостью реформирования, модернизации дошкольного уровня образования. В ней рассматриваются актуальные проблемы современного дошкольного образования: Придание дошкольному образованию статуса самостоятельной ступени обучения и развития подрастающего поколения, со своими специфическими основами функционирования, принципами и направлениями деятельности.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Доступность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качественного дошкольного образования.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Каждый ребенок имеет право на получение должно уровня дошкольного образования, независимо от его потенциальных возможностей, социального статуса, особенностей развития.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условий для преемственности дошкольного уровня образования и школьного.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Преемственность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должна присутствовать в образовательных программах, методах и технологиях обучения дошкольников и младших школьников.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1"/>
            <a:ext cx="756922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Равноправие и равнозначные возможности поступления детей в школу. Каждый ребенок должен развиваться в соответствии со своими потенциальными возможностями.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Каждому дается право на раскрытие своего потенциала и освоение системы знаний и навыков, независимо от уровня интеллектуального, психического и физического развития.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оптимальных условий для подготовки дошкольников к начальному этапу школьного обучения.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Этого достичь возможно при бесплатном дошкольном образовании и ориентации образовательных программ на психологическую и физическую готовность, безопасности здоровья детей и гармоничного развития их личности.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3789040"/>
            <a:ext cx="756084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Данная концепция предлагает организацию дошкольного образования, основанную на вариативных образовательных программах.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Такое образование предполагает индивидуальный подход к каждому воспитаннику, организацию сотрудничества между воспитателями и детьми и предоставления дошкольникам максимальной самостоятельности во всех направлениях их развития.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://ru.stockfresh.com/thumbs/kurhan/427350_%D1%81%D1%87%D0%B0%D1%81%D1%82%D0%BB%D0%B8%D0%B2%D1%8B%D0%BC-%D1%81%D0%B5%D0%BC%D1%8C%D0%B8-%D0%BE%D1%82%D0%B5%D1%86-%D0%BC%D0%B0%D1%82%D0%B5%D1%80%D0%B8-%D0%B4%D0%B5%D1%82%D0%B5%D0%B9-%D0%B1%D0%B5%D0%BB%D1%8B%D0%B9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6" descr="http://ru.stockfresh.com/thumbs/kurhan/427350_%D1%81%D1%87%D0%B0%D1%81%D1%82%D0%BB%D0%B8%D0%B2%D1%8B%D0%BC-%D1%81%D0%B5%D0%BC%D1%8C%D0%B8-%D0%BE%D1%82%D0%B5%D1%86-%D0%BC%D0%B0%D1%82%D0%B5%D1%80%D0%B8-%D0%B4%D0%B5%D1%82%D0%B5%D0%B9-%D0%B1%D0%B5%D0%BB%D1%8B%D0%B9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8" descr="http://ru.stockfresh.com/thumbs/kurhan/427350_%D1%81%D1%87%D0%B0%D1%81%D1%82%D0%BB%D0%B8%D0%B2%D1%8B%D0%BC-%D1%81%D0%B5%D0%BC%D1%8C%D0%B8-%D0%BE%D1%82%D0%B5%D1%86-%D0%BC%D0%B0%D1%82%D0%B5%D1%80%D0%B8-%D0%B4%D0%B5%D1%82%D0%B5%D0%B9-%D0%B1%D0%B5%D0%BB%D1%8B%D0%B9.jpg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139952" y="908720"/>
            <a:ext cx="48600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Воспитывает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всё: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люди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вещи, явления,</a:t>
            </a:r>
          </a:p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 прежде всего</a:t>
            </a:r>
          </a:p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дольше всего – люди.</a:t>
            </a:r>
          </a:p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  них на первом месте</a:t>
            </a:r>
          </a:p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родители и педагоги.</a:t>
            </a:r>
          </a:p>
          <a:p>
            <a:pPr algn="r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С. Макаренко.</a:t>
            </a:r>
          </a:p>
        </p:txBody>
      </p:sp>
      <p:pic>
        <p:nvPicPr>
          <p:cNvPr id="7" name="Рисунок 6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679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0350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static.ngs.ru/news/preview/208b90a85adc4bbc80e9936f94d9e0d7004ba798_53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46" r="33878"/>
          <a:stretch/>
        </p:blipFill>
        <p:spPr bwMode="auto">
          <a:xfrm>
            <a:off x="1" y="0"/>
            <a:ext cx="2411759" cy="6873326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332656"/>
            <a:ext cx="662473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тысячелетнюю историю человечества сложились две ветви воспитания подрастающего поколения: семейное и общественное.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современных социальных условиях дошкольное образование находится на этапе модернизации. В Федеральном законе "Об образовании в Российской Федерации" впервые дошкольное образование определено в качестве одного из уровня общего образования. Такой подход сделал необходимым разработку и введение в систему дошкольного образования Федерального государственного образовательного стандарта дошкольного образования. В данном документе подчеркнуто, что одним из принципов дошкольного образования является сотрудничество Организации с семьей. </a:t>
            </a:r>
          </a:p>
        </p:txBody>
      </p:sp>
    </p:spTree>
    <p:extLst>
      <p:ext uri="{BB962C8B-B14F-4D97-AF65-F5344CB8AC3E}">
        <p14:creationId xmlns:p14="http://schemas.microsoft.com/office/powerpoint/2010/main" xmlns="" val="1303719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ирамидка семь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8000" b="97556" l="0" r="95000">
                        <a14:foregroundMark x1="18333" y1="78667" x2="24667" y2="77111"/>
                        <a14:foregroundMark x1="75000" y1="83333" x2="82333" y2="79111"/>
                        <a14:backgroundMark x1="21667" y1="61556" x2="16667" y2="69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29" t="12887" r="18057" b="5436"/>
          <a:stretch/>
        </p:blipFill>
        <p:spPr bwMode="auto">
          <a:xfrm>
            <a:off x="0" y="-6531"/>
            <a:ext cx="2411760" cy="6858000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01376" y="0"/>
            <a:ext cx="6742624" cy="7525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Также сформулированы требования к созданию образовательной среды, которая: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обеспечивает открытость дошкольного образования;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создает условия для взаимодействия с родителями (законными представителями)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вопросам образования ребенка,  непосредственного вовлечения их в образовательную деятельность, в том числе посредством создания образовательных проектов совместно с семьей на основе выявления потребностей и поддержки образовательных инициатив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семьи.</a:t>
            </a:r>
          </a:p>
          <a:p>
            <a:pPr lvl="0" indent="36000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Признание государством приоритета семейного воспитания требует новых отношений семьи и детского сада и определяется как социальное партнерство, сотрудничество и взаимодействие. В соответствии с этим меняется и позиция дошкольного учреждения в работе с семьёй. 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endParaRPr lang="ru-RU" sz="2300" b="1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endParaRPr lang="ru-RU" sz="2300" b="1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anose="020F050202020403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5105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65639" y="476672"/>
            <a:ext cx="6192688" cy="3693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anose="020F0502020204030204" pitchFamily="34" charset="0"/>
              </a:rPr>
              <a:t>НОРМАТИВНО-ПРАВОВЫЕ ОСНОВЫ ВЗАИМОДЕЙСТВИЯ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2258596" y="862456"/>
            <a:ext cx="142875" cy="296812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6">
                <a:lumMod val="50000"/>
              </a:scheme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6604048" y="919467"/>
            <a:ext cx="142875" cy="285750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6">
                <a:lumMod val="50000"/>
              </a:scheme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4507798" y="862456"/>
            <a:ext cx="142877" cy="3278297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25400" cap="flat" cmpd="sng" algn="ctr">
            <a:solidFill>
              <a:schemeClr val="accent6">
                <a:lumMod val="50000"/>
              </a:scheme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94064" y="1205217"/>
            <a:ext cx="3929063" cy="280831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Основные нормативно – правовые документы международного уровня:</a:t>
            </a:r>
          </a:p>
          <a:p>
            <a:endParaRPr lang="ru-RU" sz="5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Всеобщая 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декларация прав человека (1948г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Декларация прав ребенка (1959г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Конвенция ООН о правах ребенка (1989г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ru-RU"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Всемирная декларация об обеспечении выживания, защиты и развития детей (1990г.).</a:t>
            </a:r>
          </a:p>
          <a:p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4929188" y="1231181"/>
            <a:ext cx="3929062" cy="280831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Нормативно-правовые  документы федерального уровня:</a:t>
            </a:r>
            <a:endParaRPr lang="ru-RU" sz="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Конституция 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РФ</a:t>
            </a:r>
            <a:endParaRPr lang="ru-RU"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Гражданский и Семейный кодекс РФ 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Федеральный </a:t>
            </a: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закон «Об основных гарантиях прав ребенка в РФ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Закон «Об образовании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Типовое положение о дошкольном образовательном учреждении. </a:t>
            </a:r>
            <a:endParaRPr lang="ru-RU" sz="15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5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Федеральный государственный образовательный стандарт  ДОО </a:t>
            </a:r>
            <a:b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5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500" dirty="0">
              <a:solidFill>
                <a:prstClr val="black"/>
              </a:solidFill>
              <a:latin typeface="Calibri" pitchFamily="34" charset="0"/>
            </a:endParaRPr>
          </a:p>
          <a:p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1194860" y="4293096"/>
            <a:ext cx="6768751" cy="1728614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pPr algn="ctr">
              <a:defRPr/>
            </a:pPr>
            <a:r>
              <a:rPr lang="ru-RU" sz="15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55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5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Нормативно-правовые документы ДОУ:</a:t>
            </a:r>
            <a:endParaRPr lang="ru-RU" sz="155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15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Договор </a:t>
            </a:r>
            <a:r>
              <a:rPr lang="ru-RU" sz="15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ДОУ с родителями (законными представителями); </a:t>
            </a:r>
          </a:p>
          <a:p>
            <a:pPr algn="ctr">
              <a:buFont typeface="Wingdings" pitchFamily="2" charset="2"/>
              <a:buChar char="Ø"/>
              <a:defRPr/>
            </a:pPr>
            <a:r>
              <a:rPr lang="ru-RU" sz="155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Локальные </a:t>
            </a:r>
            <a:r>
              <a:rPr lang="ru-RU" sz="155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акты ДОУ</a:t>
            </a:r>
          </a:p>
        </p:txBody>
      </p:sp>
    </p:spTree>
    <p:extLst>
      <p:ext uri="{BB962C8B-B14F-4D97-AF65-F5344CB8AC3E}">
        <p14:creationId xmlns:p14="http://schemas.microsoft.com/office/powerpoint/2010/main" xmlns="" val="201218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8638</TotalTime>
  <Words>936</Words>
  <Application>Microsoft Office PowerPoint</Application>
  <PresentationFormat>Экран (4:3)</PresentationFormat>
  <Paragraphs>93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Слайд 1</vt:lpstr>
      <vt:lpstr>Слайд 2</vt:lpstr>
      <vt:lpstr>      формирования общей культуры личности детей, развития их социальных, нравственных, эстетических, интеллектуальных, физических качеств, инициативности, самостоятельности и ответственности ребёнка, формирования предпосылок учебной деятельности;   обеспечения вариативности и разнообразия содержания образовательных программ и организационных форм уровня дошкольного образования, возможности формирования образовательных программ различной направленности с учётом образовательных потребностей и способностей детей;   формирования социокультурной среды, соответствующей возрастным, индивидуальным, психологическим  и физиологическим особенностям детей;   обеспечения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детей;   определения направлений для систематического взаимодействия физических и юридических лиц, а также взаимодействия педагогических и общественных объединений.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Список литературы:</vt:lpstr>
      <vt:lpstr>Слайд 16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User</cp:lastModifiedBy>
  <cp:revision>79</cp:revision>
  <dcterms:created xsi:type="dcterms:W3CDTF">2016-04-23T05:56:57Z</dcterms:created>
  <dcterms:modified xsi:type="dcterms:W3CDTF">2022-10-30T19:17:54Z</dcterms:modified>
</cp:coreProperties>
</file>