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fonts/font1.fntdata" ContentType="application/x-fontdata"/>
  <Override PartName="/ppt/fonts/font2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 /><Relationship Id="rId2" Type="http://schemas.openxmlformats.org/officeDocument/2006/relationships/extended-properties" Target="docProps/app.xml" /><Relationship Id="rId3" Type="http://schemas.openxmlformats.org/officeDocument/2006/relationships/officeDocument" Target="ppt/presentation.xml" /></Relationships>
</file>

<file path=ppt/presentation.xml><?xml version="1.0" encoding="utf-8"?>
<p:presentation xmlns:p="http://schemas.openxmlformats.org/presentationml/2006/main" xmlns:a="http://schemas.openxmlformats.org/drawingml/2006/main" xmlns:r="http://schemas.openxmlformats.org/officeDocument/2006/relationships" embedTrueTypeFonts="1" saveSubsetFonts="1">
  <p:sldMasterIdLst>
    <p:sldMasterId id="2147483648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x="9144000" cy="6858000"/>
  <p:notesSz cx="9144000" cy="6858000"/>
  <p:embeddedFontLst>
    <p:embeddedFont>
      <p:font typeface="SPDHHI+MonotypeCorsiva,Bold"/>
      <p:regular r:id="rId17"/>
    </p:embeddedFont>
    <p:embeddedFont>
      <p:font typeface="EKBUEV+TimesNewRomanPSMT"/>
      <p:regular r:id="rId18"/>
    </p:embeddedFont>
  </p:embeddedFon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2482" y="-91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presProps" Target="presProps.xml" /><Relationship Id="rId10" Type="http://schemas.openxmlformats.org/officeDocument/2006/relationships/slide" Target="slides/slide5.xml" /><Relationship Id="rId11" Type="http://schemas.openxmlformats.org/officeDocument/2006/relationships/slide" Target="slides/slide6.xml" /><Relationship Id="rId12" Type="http://schemas.openxmlformats.org/officeDocument/2006/relationships/slide" Target="slides/slide7.xml" /><Relationship Id="rId13" Type="http://schemas.openxmlformats.org/officeDocument/2006/relationships/slide" Target="slides/slide8.xml" /><Relationship Id="rId14" Type="http://schemas.openxmlformats.org/officeDocument/2006/relationships/slide" Target="slides/slide9.xml" /><Relationship Id="rId15" Type="http://schemas.openxmlformats.org/officeDocument/2006/relationships/slide" Target="slides/slide10.xml" /><Relationship Id="rId16" Type="http://schemas.openxmlformats.org/officeDocument/2006/relationships/slide" Target="slides/slide11.xml" /><Relationship Id="rId17" Type="http://schemas.openxmlformats.org/officeDocument/2006/relationships/font" Target="fonts/font1.fntdata" /><Relationship Id="rId18" Type="http://schemas.openxmlformats.org/officeDocument/2006/relationships/font" Target="fonts/font2.fntdata" /><Relationship Id="rId2" Type="http://schemas.openxmlformats.org/officeDocument/2006/relationships/tableStyles" Target="tableStyles.xml" /><Relationship Id="rId3" Type="http://schemas.openxmlformats.org/officeDocument/2006/relationships/viewProps" Target="viewProps.xml" /><Relationship Id="rId4" Type="http://schemas.openxmlformats.org/officeDocument/2006/relationships/theme" Target="theme/theme1.xml" /><Relationship Id="rId5" Type="http://schemas.openxmlformats.org/officeDocument/2006/relationships/slideMaster" Target="slideMasters/slideMaster1.xml" /><Relationship Id="rId6" Type="http://schemas.openxmlformats.org/officeDocument/2006/relationships/slide" Target="slides/slide1.xml" /><Relationship Id="rId7" Type="http://schemas.openxmlformats.org/officeDocument/2006/relationships/slide" Target="slides/slide2.xml" /><Relationship Id="rId8" Type="http://schemas.openxmlformats.org/officeDocument/2006/relationships/slide" Target="slides/slide3.xml" /><Relationship Id="rId9" Type="http://schemas.openxmlformats.org/officeDocument/2006/relationships/slide" Target="slides/slide4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/>
          </a:p>
        </p:txBody>
      </p:sp>
      <p:sp>
        <p:nvSpPr>
          <p:cNvPr id="3" name="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525B2-4347-4F72-BAF7-76B19438D329}" type="datetimeFigureOut">
              <a:rPr lang="en-US" smtClean="0"/>
              <a:t>27.02.2014</a:t>
            </a:fld>
            <a:endParaRPr lang="en-US"/>
          </a:p>
        </p:txBody>
      </p:sp>
      <p:sp>
        <p:nvSpPr>
          <p:cNvPr id="5" name="Foo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73CC-40D5-4B23-8DF0-9BD0A0C12F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7666" y="427735"/>
            <a:ext cx="6797992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666" y="2459482"/>
            <a:ext cx="679799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68130" y="9944862"/>
            <a:ext cx="2417063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7666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438394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В‹#В›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49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0.pn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1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.pn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pn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.pn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6.pn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7.pn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8.pn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9.png" 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845783" y="3324704"/>
            <a:ext cx="5628908" cy="9321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200"/>
              </a:lnSpc>
              <a:spcBef>
                <a:spcPts val="0"/>
              </a:spcBef>
              <a:spcAft>
                <a:spcPts val="0"/>
              </a:spcAft>
            </a:pPr>
            <a:r>
              <a:rPr dirty="0" sz="3200" b="1">
                <a:solidFill>
                  <a:srgbClr val="7030a0"/>
                </a:solidFill>
                <a:latin typeface="Calibri"/>
                <a:cs typeface="Calibri"/>
              </a:rPr>
              <a:t>«Нет»</a:t>
            </a:r>
            <a:r>
              <a:rPr dirty="0" sz="3200" b="1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dirty="0" sz="3200" b="1">
                <a:solidFill>
                  <a:srgbClr val="7030a0"/>
                </a:solidFill>
                <a:latin typeface="Calibri"/>
                <a:cs typeface="Calibri"/>
              </a:rPr>
              <a:t>-</a:t>
            </a:r>
            <a:r>
              <a:rPr dirty="0" sz="3200" b="1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dirty="0" sz="3200" b="1">
                <a:solidFill>
                  <a:srgbClr val="7030a0"/>
                </a:solidFill>
                <a:latin typeface="Calibri"/>
                <a:cs typeface="Calibri"/>
              </a:rPr>
              <a:t>компьютерным</a:t>
            </a:r>
            <a:r>
              <a:rPr dirty="0" sz="3200" b="1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dirty="0" sz="3200" b="1">
                <a:solidFill>
                  <a:srgbClr val="7030a0"/>
                </a:solidFill>
                <a:latin typeface="Calibri"/>
                <a:cs typeface="Calibri"/>
              </a:rPr>
              <a:t>играм!</a:t>
            </a:r>
          </a:p>
          <a:p>
            <a:pPr marL="110758" marR="0">
              <a:lnSpc>
                <a:spcPts val="3200"/>
              </a:lnSpc>
              <a:spcBef>
                <a:spcPts val="639"/>
              </a:spcBef>
              <a:spcAft>
                <a:spcPts val="0"/>
              </a:spcAft>
            </a:pPr>
            <a:r>
              <a:rPr dirty="0" sz="3200" b="1">
                <a:solidFill>
                  <a:srgbClr val="7030a0"/>
                </a:solidFill>
                <a:latin typeface="Calibri"/>
                <a:cs typeface="Calibri"/>
              </a:rPr>
              <a:t>«Да»</a:t>
            </a:r>
            <a:r>
              <a:rPr dirty="0" sz="3200" b="1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dirty="0" sz="3200" b="1">
                <a:solidFill>
                  <a:srgbClr val="7030a0"/>
                </a:solidFill>
                <a:latin typeface="Calibri"/>
                <a:cs typeface="Calibri"/>
              </a:rPr>
              <a:t>–</a:t>
            </a:r>
            <a:r>
              <a:rPr dirty="0" sz="3200" b="1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dirty="0" sz="3200" b="1">
                <a:solidFill>
                  <a:srgbClr val="7030a0"/>
                </a:solidFill>
                <a:latin typeface="Calibri"/>
                <a:cs typeface="Calibri"/>
              </a:rPr>
              <a:t>развивающим</a:t>
            </a:r>
            <a:r>
              <a:rPr dirty="0" sz="3200" b="1">
                <a:solidFill>
                  <a:srgbClr val="7030a0"/>
                </a:solidFill>
                <a:latin typeface="Calibri"/>
                <a:cs typeface="Calibri"/>
              </a:rPr>
              <a:t> </a:t>
            </a:r>
            <a:r>
              <a:rPr dirty="0" sz="3200" b="1">
                <a:solidFill>
                  <a:srgbClr val="7030a0"/>
                </a:solidFill>
                <a:latin typeface="Calibri"/>
                <a:cs typeface="Calibri"/>
              </a:rPr>
              <a:t>играм!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6287361" y="4835993"/>
            <a:ext cx="2754241" cy="2159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400"/>
              </a:lnSpc>
              <a:spcBef>
                <a:spcPts val="0"/>
              </a:spcBef>
              <a:spcAft>
                <a:spcPts val="0"/>
              </a:spcAft>
            </a:pPr>
            <a:r>
              <a:rPr dirty="0" sz="1400">
                <a:solidFill>
                  <a:srgbClr val="000000"/>
                </a:solidFill>
                <a:latin typeface="Calibri"/>
                <a:cs typeface="Calibri"/>
              </a:rPr>
              <a:t>Подготовили</a:t>
            </a:r>
            <a:r>
              <a:rPr dirty="0" sz="140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00000"/>
                </a:solidFill>
                <a:latin typeface="Calibri"/>
                <a:cs typeface="Calibri"/>
              </a:rPr>
              <a:t>воспитатели</a:t>
            </a:r>
            <a:r>
              <a:rPr dirty="0" sz="140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00000"/>
                </a:solidFill>
                <a:latin typeface="Calibri"/>
                <a:cs typeface="Calibri"/>
              </a:rPr>
              <a:t>высшей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6596190" y="5155017"/>
            <a:ext cx="2468710" cy="53492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400"/>
              </a:lnSpc>
              <a:spcBef>
                <a:spcPts val="0"/>
              </a:spcBef>
              <a:spcAft>
                <a:spcPts val="0"/>
              </a:spcAft>
            </a:pPr>
            <a:r>
              <a:rPr dirty="0" sz="1400">
                <a:solidFill>
                  <a:srgbClr val="000000"/>
                </a:solidFill>
                <a:latin typeface="Calibri"/>
                <a:cs typeface="Calibri"/>
              </a:rPr>
              <a:t>квалификационной</a:t>
            </a:r>
            <a:r>
              <a:rPr dirty="0" sz="140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00000"/>
                </a:solidFill>
                <a:latin typeface="Calibri"/>
                <a:cs typeface="Calibri"/>
              </a:rPr>
              <a:t>категории</a:t>
            </a:r>
          </a:p>
          <a:p>
            <a:pPr marL="626640" marR="0">
              <a:lnSpc>
                <a:spcPts val="1400"/>
              </a:lnSpc>
              <a:spcBef>
                <a:spcPts val="1111"/>
              </a:spcBef>
              <a:spcAft>
                <a:spcPts val="0"/>
              </a:spcAft>
            </a:pPr>
            <a:r>
              <a:rPr dirty="0" sz="1400">
                <a:solidFill>
                  <a:srgbClr val="000000"/>
                </a:solidFill>
                <a:latin typeface="Calibri"/>
                <a:cs typeface="Calibri"/>
              </a:rPr>
              <a:t>«Гимназия</a:t>
            </a:r>
            <a:r>
              <a:rPr dirty="0" sz="140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00000"/>
                </a:solidFill>
                <a:latin typeface="Calibri"/>
                <a:cs typeface="Calibri"/>
              </a:rPr>
              <a:t>г.Троицка»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6719234" y="5793065"/>
            <a:ext cx="2332839" cy="2159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400"/>
              </a:lnSpc>
              <a:spcBef>
                <a:spcPts val="0"/>
              </a:spcBef>
              <a:spcAft>
                <a:spcPts val="0"/>
              </a:spcAft>
            </a:pPr>
            <a:r>
              <a:rPr dirty="0" sz="1400">
                <a:solidFill>
                  <a:srgbClr val="000000"/>
                </a:solidFill>
                <a:latin typeface="Calibri"/>
                <a:cs typeface="Calibri"/>
              </a:rPr>
              <a:t>Гончарова</a:t>
            </a:r>
            <a:r>
              <a:rPr dirty="0" sz="140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00000"/>
                </a:solidFill>
                <a:latin typeface="Calibri"/>
                <a:cs typeface="Calibri"/>
              </a:rPr>
              <a:t>В.И.,</a:t>
            </a:r>
            <a:r>
              <a:rPr dirty="0" sz="140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00000"/>
                </a:solidFill>
                <a:latin typeface="Calibri"/>
                <a:cs typeface="Calibri"/>
              </a:rPr>
              <a:t>Рыжова</a:t>
            </a:r>
            <a:r>
              <a:rPr dirty="0" sz="140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00000"/>
                </a:solidFill>
                <a:latin typeface="Calibri"/>
                <a:cs typeface="Calibri"/>
              </a:rPr>
              <a:t>М.Е.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4118933" y="6490672"/>
            <a:ext cx="752586" cy="2667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Calibri"/>
                <a:cs typeface="Calibri"/>
              </a:rPr>
              <a:t>2023г.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3652797" y="152615"/>
            <a:ext cx="3461667" cy="48220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496"/>
              </a:lnSpc>
              <a:spcBef>
                <a:spcPts val="0"/>
              </a:spcBef>
              <a:spcAft>
                <a:spcPts val="0"/>
              </a:spcAft>
            </a:pPr>
            <a:r>
              <a:rPr dirty="0" sz="3200">
                <a:solidFill>
                  <a:srgbClr val="7030a0"/>
                </a:solidFill>
                <a:latin typeface="SPDHHI+MonotypeCorsiva,Bold"/>
                <a:cs typeface="SPDHHI+MonotypeCorsiva,Bold"/>
              </a:rPr>
              <a:t>Центр</a:t>
            </a:r>
            <a:r>
              <a:rPr dirty="0" sz="3200" spc="-100">
                <a:solidFill>
                  <a:srgbClr val="7030a0"/>
                </a:solidFill>
                <a:latin typeface="SPDHHI+MonotypeCorsiva,Bold"/>
                <a:cs typeface="SPDHHI+MonotypeCorsiva,Bold"/>
              </a:rPr>
              <a:t> </a:t>
            </a:r>
            <a:r>
              <a:rPr dirty="0" sz="3200">
                <a:solidFill>
                  <a:srgbClr val="7030a0"/>
                </a:solidFill>
                <a:latin typeface="SPDHHI+MonotypeCorsiva,Bold"/>
                <a:cs typeface="SPDHHI+MonotypeCorsiva,Bold"/>
              </a:rPr>
              <a:t>«АБВГДейка»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19274" y="726210"/>
            <a:ext cx="609451" cy="2616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50018" marR="0">
              <a:lnSpc>
                <a:spcPts val="800"/>
              </a:lnSpc>
              <a:spcBef>
                <a:spcPts val="0"/>
              </a:spcBef>
              <a:spcAft>
                <a:spcPts val="0"/>
              </a:spcAft>
            </a:pPr>
            <a:r>
              <a:rPr dirty="0" sz="800">
                <a:solidFill>
                  <a:srgbClr val="ff0000"/>
                </a:solidFill>
                <a:latin typeface="Calibri"/>
                <a:cs typeface="Calibri"/>
              </a:rPr>
              <a:t>Три</a:t>
            </a:r>
          </a:p>
          <a:p>
            <a:pPr marL="0" marR="0">
              <a:lnSpc>
                <a:spcPts val="800"/>
              </a:lnSpc>
              <a:spcBef>
                <a:spcPts val="160"/>
              </a:spcBef>
              <a:spcAft>
                <a:spcPts val="0"/>
              </a:spcAft>
            </a:pPr>
            <a:r>
              <a:rPr dirty="0" sz="800">
                <a:solidFill>
                  <a:srgbClr val="ff0000"/>
                </a:solidFill>
                <a:latin typeface="Calibri"/>
                <a:cs typeface="Calibri"/>
              </a:rPr>
              <a:t>поросенка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777081" y="365786"/>
            <a:ext cx="7731567" cy="1360027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637631" marR="0">
              <a:lnSpc>
                <a:spcPts val="3496"/>
              </a:lnSpc>
              <a:spcBef>
                <a:spcPts val="0"/>
              </a:spcBef>
              <a:spcAft>
                <a:spcPts val="0"/>
              </a:spcAft>
            </a:pPr>
            <a:r>
              <a:rPr dirty="0" sz="3200">
                <a:solidFill>
                  <a:srgbClr val="7030a0"/>
                </a:solidFill>
                <a:latin typeface="SPDHHI+MonotypeCorsiva,Bold"/>
                <a:cs typeface="SPDHHI+MonotypeCorsiva,Bold"/>
              </a:rPr>
              <a:t>Штурм</a:t>
            </a:r>
            <a:r>
              <a:rPr dirty="0" sz="3200" spc="-97">
                <a:solidFill>
                  <a:srgbClr val="7030a0"/>
                </a:solidFill>
                <a:latin typeface="SPDHHI+MonotypeCorsiva,Bold"/>
                <a:cs typeface="SPDHHI+MonotypeCorsiva,Bold"/>
              </a:rPr>
              <a:t> </a:t>
            </a:r>
            <a:r>
              <a:rPr dirty="0" sz="3200">
                <a:solidFill>
                  <a:srgbClr val="7030a0"/>
                </a:solidFill>
                <a:latin typeface="SPDHHI+MonotypeCorsiva,Bold"/>
                <a:cs typeface="SPDHHI+MonotypeCorsiva,Bold"/>
              </a:rPr>
              <a:t>мозга!</a:t>
            </a:r>
          </a:p>
          <a:p>
            <a:pPr marL="0" marR="0">
              <a:lnSpc>
                <a:spcPts val="3455"/>
              </a:lnSpc>
              <a:spcBef>
                <a:spcPts val="0"/>
              </a:spcBef>
              <a:spcAft>
                <a:spcPts val="0"/>
              </a:spcAft>
            </a:pPr>
            <a:r>
              <a:rPr dirty="0" sz="3200">
                <a:solidFill>
                  <a:srgbClr val="7030a0"/>
                </a:solidFill>
                <a:latin typeface="SPDHHI+MonotypeCorsiva,Bold"/>
                <a:cs typeface="SPDHHI+MonotypeCorsiva,Bold"/>
              </a:rPr>
              <a:t>Перейдите</a:t>
            </a:r>
            <a:r>
              <a:rPr dirty="0" sz="3200" spc="-99">
                <a:solidFill>
                  <a:srgbClr val="7030a0"/>
                </a:solidFill>
                <a:latin typeface="SPDHHI+MonotypeCorsiva,Bold"/>
                <a:cs typeface="SPDHHI+MonotypeCorsiva,Bold"/>
              </a:rPr>
              <a:t> </a:t>
            </a:r>
            <a:r>
              <a:rPr dirty="0" sz="3200">
                <a:solidFill>
                  <a:srgbClr val="7030a0"/>
                </a:solidFill>
                <a:latin typeface="SPDHHI+MonotypeCorsiva,Bold"/>
                <a:cs typeface="SPDHHI+MonotypeCorsiva,Bold"/>
              </a:rPr>
              <a:t>по</a:t>
            </a:r>
            <a:r>
              <a:rPr dirty="0" sz="3200" spc="-66">
                <a:solidFill>
                  <a:srgbClr val="7030a0"/>
                </a:solidFill>
                <a:latin typeface="SPDHHI+MonotypeCorsiva,Bold"/>
                <a:cs typeface="SPDHHI+MonotypeCorsiva,Bold"/>
              </a:rPr>
              <a:t> </a:t>
            </a:r>
            <a:r>
              <a:rPr dirty="0" sz="3200">
                <a:solidFill>
                  <a:srgbClr val="7030a0"/>
                </a:solidFill>
                <a:latin typeface="SPDHHI+MonotypeCorsiva,Bold"/>
                <a:cs typeface="SPDHHI+MonotypeCorsiva,Bold"/>
              </a:rPr>
              <a:t>QR</a:t>
            </a:r>
            <a:r>
              <a:rPr dirty="0" sz="3200" spc="-98">
                <a:solidFill>
                  <a:srgbClr val="7030a0"/>
                </a:solidFill>
                <a:latin typeface="SPDHHI+MonotypeCorsiva,Bold"/>
                <a:cs typeface="SPDHHI+MonotypeCorsiva,Bold"/>
              </a:rPr>
              <a:t> </a:t>
            </a:r>
            <a:r>
              <a:rPr dirty="0" sz="3200">
                <a:solidFill>
                  <a:srgbClr val="7030a0"/>
                </a:solidFill>
                <a:latin typeface="SPDHHI+MonotypeCorsiva,Bold"/>
                <a:cs typeface="SPDHHI+MonotypeCorsiva,Bold"/>
              </a:rPr>
              <a:t>-</a:t>
            </a:r>
            <a:r>
              <a:rPr dirty="0" sz="3200" spc="-85">
                <a:solidFill>
                  <a:srgbClr val="7030a0"/>
                </a:solidFill>
                <a:latin typeface="SPDHHI+MonotypeCorsiva,Bold"/>
                <a:cs typeface="SPDHHI+MonotypeCorsiva,Bold"/>
              </a:rPr>
              <a:t> </a:t>
            </a:r>
            <a:r>
              <a:rPr dirty="0" sz="3200">
                <a:solidFill>
                  <a:srgbClr val="7030a0"/>
                </a:solidFill>
                <a:latin typeface="SPDHHI+MonotypeCorsiva,Bold"/>
                <a:cs typeface="SPDHHI+MonotypeCorsiva,Bold"/>
              </a:rPr>
              <a:t>коду</a:t>
            </a:r>
            <a:r>
              <a:rPr dirty="0" sz="3200" spc="-98">
                <a:solidFill>
                  <a:srgbClr val="7030a0"/>
                </a:solidFill>
                <a:latin typeface="SPDHHI+MonotypeCorsiva,Bold"/>
                <a:cs typeface="SPDHHI+MonotypeCorsiva,Bold"/>
              </a:rPr>
              <a:t> </a:t>
            </a:r>
            <a:r>
              <a:rPr dirty="0" sz="3200">
                <a:solidFill>
                  <a:srgbClr val="7030a0"/>
                </a:solidFill>
                <a:latin typeface="SPDHHI+MonotypeCorsiva,Bold"/>
                <a:cs typeface="SPDHHI+MonotypeCorsiva,Bold"/>
              </a:rPr>
              <a:t>на</a:t>
            </a:r>
            <a:r>
              <a:rPr dirty="0" sz="3200" spc="-98">
                <a:solidFill>
                  <a:srgbClr val="7030a0"/>
                </a:solidFill>
                <a:latin typeface="SPDHHI+MonotypeCorsiva,Bold"/>
                <a:cs typeface="SPDHHI+MonotypeCorsiva,Bold"/>
              </a:rPr>
              <a:t> </a:t>
            </a:r>
            <a:r>
              <a:rPr dirty="0" sz="3200">
                <a:solidFill>
                  <a:srgbClr val="7030a0"/>
                </a:solidFill>
                <a:latin typeface="SPDHHI+MonotypeCorsiva,Bold"/>
                <a:cs typeface="SPDHHI+MonotypeCorsiva,Bold"/>
              </a:rPr>
              <a:t>задания</a:t>
            </a:r>
            <a:r>
              <a:rPr dirty="0" sz="3200" spc="-98">
                <a:solidFill>
                  <a:srgbClr val="7030a0"/>
                </a:solidFill>
                <a:latin typeface="SPDHHI+MonotypeCorsiva,Bold"/>
                <a:cs typeface="SPDHHI+MonotypeCorsiva,Bold"/>
              </a:rPr>
              <a:t> </a:t>
            </a:r>
            <a:r>
              <a:rPr dirty="0" sz="3200">
                <a:solidFill>
                  <a:srgbClr val="7030a0"/>
                </a:solidFill>
                <a:latin typeface="SPDHHI+MonotypeCorsiva,Bold"/>
                <a:cs typeface="SPDHHI+MonotypeCorsiva,Bold"/>
              </a:rPr>
              <a:t>по</a:t>
            </a:r>
            <a:r>
              <a:rPr dirty="0" sz="3200" spc="-98">
                <a:solidFill>
                  <a:srgbClr val="7030a0"/>
                </a:solidFill>
                <a:latin typeface="SPDHHI+MonotypeCorsiva,Bold"/>
                <a:cs typeface="SPDHHI+MonotypeCorsiva,Bold"/>
              </a:rPr>
              <a:t> </a:t>
            </a:r>
            <a:r>
              <a:rPr dirty="0" sz="3200">
                <a:solidFill>
                  <a:srgbClr val="7030a0"/>
                </a:solidFill>
                <a:latin typeface="SPDHHI+MonotypeCorsiva,Bold"/>
                <a:cs typeface="SPDHHI+MonotypeCorsiva,Bold"/>
              </a:rPr>
              <a:t>выявлению</a:t>
            </a:r>
          </a:p>
          <a:p>
            <a:pPr marL="2824162" marR="0">
              <a:lnSpc>
                <a:spcPts val="3456"/>
              </a:lnSpc>
              <a:spcBef>
                <a:spcPts val="0"/>
              </a:spcBef>
              <a:spcAft>
                <a:spcPts val="0"/>
              </a:spcAft>
            </a:pPr>
            <a:r>
              <a:rPr dirty="0" sz="3200">
                <a:solidFill>
                  <a:srgbClr val="7030a0"/>
                </a:solidFill>
                <a:latin typeface="SPDHHI+MonotypeCorsiva,Bold"/>
                <a:cs typeface="SPDHHI+MonotypeCorsiva,Bold"/>
              </a:rPr>
              <a:t>интеллекта.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381855" y="529378"/>
            <a:ext cx="7040126" cy="68032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14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spc="37" b="1" i="1">
                <a:solidFill>
                  <a:srgbClr val="0a0a0a"/>
                </a:solidFill>
                <a:latin typeface="DaunPenh"/>
                <a:cs typeface="DaunPenh"/>
              </a:rPr>
              <a:t>«</a:t>
            </a:r>
            <a:r>
              <a:rPr dirty="0" sz="1800" spc="38" b="1" i="1">
                <a:solidFill>
                  <a:srgbClr val="0a0a0a"/>
                </a:solidFill>
                <a:latin typeface="Cambria"/>
                <a:cs typeface="Cambria"/>
              </a:rPr>
              <a:t>Развивая</a:t>
            </a:r>
            <a:r>
              <a:rPr dirty="0" sz="1800" b="1">
                <a:solidFill>
                  <a:srgbClr val="0a0a0a"/>
                </a:solidFill>
                <a:latin typeface="Times New Roman"/>
                <a:cs typeface="Times New Roman"/>
              </a:rPr>
              <a:t> </a:t>
            </a:r>
            <a:r>
              <a:rPr dirty="0" sz="1800" spc="38" b="1" i="1">
                <a:solidFill>
                  <a:srgbClr val="0a0a0a"/>
                </a:solidFill>
                <a:latin typeface="Cambria"/>
                <a:cs typeface="Cambria"/>
              </a:rPr>
              <a:t>внимание</a:t>
            </a:r>
            <a:r>
              <a:rPr dirty="0" sz="1800" spc="40" b="1">
                <a:solidFill>
                  <a:srgbClr val="0a0a0a"/>
                </a:solidFill>
                <a:latin typeface="Times New Roman"/>
                <a:cs typeface="Times New Roman"/>
              </a:rPr>
              <a:t> </a:t>
            </a:r>
            <a:r>
              <a:rPr dirty="0" sz="1800" spc="38" b="1" i="1">
                <a:solidFill>
                  <a:srgbClr val="0a0a0a"/>
                </a:solidFill>
                <a:latin typeface="Cambria"/>
                <a:cs typeface="Cambria"/>
              </a:rPr>
              <a:t>самостоятельными</a:t>
            </a:r>
            <a:r>
              <a:rPr dirty="0" sz="1800" spc="56" b="1">
                <a:solidFill>
                  <a:srgbClr val="0a0a0a"/>
                </a:solidFill>
                <a:latin typeface="Times New Roman"/>
                <a:cs typeface="Times New Roman"/>
              </a:rPr>
              <a:t> </a:t>
            </a:r>
            <a:r>
              <a:rPr dirty="0" sz="1800" spc="38" b="1" i="1">
                <a:solidFill>
                  <a:srgbClr val="0a0a0a"/>
                </a:solidFill>
                <a:latin typeface="Cambria"/>
                <a:cs typeface="Cambria"/>
              </a:rPr>
              <a:t>упражнениями</a:t>
            </a:r>
          </a:p>
          <a:p>
            <a:pPr marL="0" marR="0">
              <a:lnSpc>
                <a:spcPts val="2160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b="1" i="1">
                <a:solidFill>
                  <a:srgbClr val="0a0a0a"/>
                </a:solidFill>
                <a:latin typeface="Cambria"/>
                <a:cs typeface="Cambria"/>
              </a:rPr>
              <a:t>с</a:t>
            </a:r>
            <a:r>
              <a:rPr dirty="0" sz="1800" spc="1650" b="1">
                <a:solidFill>
                  <a:srgbClr val="0a0a0a"/>
                </a:solidFill>
                <a:latin typeface="Times New Roman"/>
                <a:cs typeface="Times New Roman"/>
              </a:rPr>
              <a:t> </a:t>
            </a:r>
            <a:r>
              <a:rPr dirty="0" sz="1800" spc="40" b="1" i="1">
                <a:solidFill>
                  <a:srgbClr val="0a0a0a"/>
                </a:solidFill>
                <a:latin typeface="Cambria"/>
                <a:cs typeface="Cambria"/>
              </a:rPr>
              <a:t>материалами</a:t>
            </a:r>
            <a:r>
              <a:rPr dirty="0" sz="1800" b="1" i="1">
                <a:solidFill>
                  <a:srgbClr val="0a0a0a"/>
                </a:solidFill>
                <a:latin typeface="DaunPenh"/>
                <a:cs typeface="DaunPenh"/>
              </a:rPr>
              <a:t>,</a:t>
            </a:r>
            <a:r>
              <a:rPr dirty="0" sz="1800" spc="1662" b="1" i="1">
                <a:solidFill>
                  <a:srgbClr val="0a0a0a"/>
                </a:solidFill>
                <a:latin typeface="DaunPenh"/>
                <a:cs typeface="DaunPenh"/>
              </a:rPr>
              <a:t> </a:t>
            </a:r>
            <a:r>
              <a:rPr dirty="0" sz="1800" spc="38" b="1" i="1">
                <a:solidFill>
                  <a:srgbClr val="0a0a0a"/>
                </a:solidFill>
                <a:latin typeface="Cambria"/>
                <a:cs typeface="Cambria"/>
              </a:rPr>
              <a:t>дети</a:t>
            </a:r>
            <a:r>
              <a:rPr dirty="0" sz="1800" spc="1620" b="1">
                <a:solidFill>
                  <a:srgbClr val="0a0a0a"/>
                </a:solidFill>
                <a:latin typeface="Times New Roman"/>
                <a:cs typeface="Times New Roman"/>
              </a:rPr>
              <a:t> </a:t>
            </a:r>
            <a:r>
              <a:rPr dirty="0" sz="1800" spc="38" b="1" i="1">
                <a:solidFill>
                  <a:srgbClr val="0a0a0a"/>
                </a:solidFill>
                <a:latin typeface="Cambria"/>
                <a:cs typeface="Cambria"/>
              </a:rPr>
              <a:t>самостоятельно</a:t>
            </a:r>
            <a:r>
              <a:rPr dirty="0" sz="1800" spc="1640" b="1">
                <a:solidFill>
                  <a:srgbClr val="0a0a0a"/>
                </a:solidFill>
                <a:latin typeface="Times New Roman"/>
                <a:cs typeface="Times New Roman"/>
              </a:rPr>
              <a:t> </a:t>
            </a:r>
            <a:r>
              <a:rPr dirty="0" sz="1800" spc="38" b="1" i="1">
                <a:solidFill>
                  <a:srgbClr val="0a0a0a"/>
                </a:solidFill>
                <a:latin typeface="Cambria"/>
                <a:cs typeface="Cambria"/>
              </a:rPr>
              <a:t>упражняют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381855" y="1078018"/>
            <a:ext cx="1534869" cy="40600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14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spc="41" b="1" i="1">
                <a:solidFill>
                  <a:srgbClr val="0a0a0a"/>
                </a:solidFill>
                <a:latin typeface="Cambria"/>
                <a:cs typeface="Cambria"/>
              </a:rPr>
              <a:t>интеллект</a:t>
            </a:r>
            <a:r>
              <a:rPr dirty="0" sz="1800" b="1" i="1">
                <a:solidFill>
                  <a:srgbClr val="0a0a0a"/>
                </a:solidFill>
                <a:latin typeface="DaunPenh"/>
                <a:cs typeface="DaunPenh"/>
              </a:rPr>
              <a:t>,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381855" y="1078018"/>
            <a:ext cx="4668547" cy="68032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875509" marR="0">
              <a:lnSpc>
                <a:spcPts val="2110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spc="38" b="1" i="1">
                <a:solidFill>
                  <a:srgbClr val="0a0a0a"/>
                </a:solidFill>
                <a:latin typeface="Cambria"/>
                <a:cs typeface="Cambria"/>
              </a:rPr>
              <a:t>приобретая</a:t>
            </a:r>
          </a:p>
          <a:p>
            <a:pPr marL="0" marR="0">
              <a:lnSpc>
                <a:spcPts val="2160"/>
              </a:lnSpc>
              <a:spcBef>
                <a:spcPts val="49"/>
              </a:spcBef>
              <a:spcAft>
                <a:spcPts val="0"/>
              </a:spcAft>
            </a:pPr>
            <a:r>
              <a:rPr dirty="0" sz="1800" spc="38" b="1" i="1">
                <a:solidFill>
                  <a:srgbClr val="0a0a0a"/>
                </a:solidFill>
                <a:latin typeface="Cambria"/>
                <a:cs typeface="Cambria"/>
              </a:rPr>
              <a:t>характерные</a:t>
            </a:r>
            <a:r>
              <a:rPr dirty="0" sz="1800" spc="30" b="1">
                <a:solidFill>
                  <a:srgbClr val="0a0a0a"/>
                </a:solidFill>
                <a:latin typeface="Times New Roman"/>
                <a:cs typeface="Times New Roman"/>
              </a:rPr>
              <a:t> </a:t>
            </a:r>
            <a:r>
              <a:rPr dirty="0" sz="1800" spc="38" b="1" i="1">
                <a:solidFill>
                  <a:srgbClr val="0a0a0a"/>
                </a:solidFill>
                <a:latin typeface="Cambria"/>
                <a:cs typeface="Cambria"/>
              </a:rPr>
              <a:t>для</a:t>
            </a:r>
            <a:r>
              <a:rPr dirty="0" sz="1800" spc="34" b="1">
                <a:solidFill>
                  <a:srgbClr val="0a0a0a"/>
                </a:solidFill>
                <a:latin typeface="Times New Roman"/>
                <a:cs typeface="Times New Roman"/>
              </a:rPr>
              <a:t> </a:t>
            </a:r>
            <a:r>
              <a:rPr dirty="0" sz="1800" spc="40" b="1" i="1">
                <a:solidFill>
                  <a:srgbClr val="0a0a0a"/>
                </a:solidFill>
                <a:latin typeface="Cambria"/>
                <a:cs typeface="Cambria"/>
              </a:rPr>
              <a:t>индивидуальностей</a:t>
            </a:r>
            <a:r>
              <a:rPr dirty="0" sz="1800" spc="38" b="1" i="1">
                <a:solidFill>
                  <a:srgbClr val="0a0a0a"/>
                </a:solidFill>
                <a:latin typeface="DaunPenh"/>
                <a:cs typeface="DaunPenh"/>
              </a:rPr>
              <a:t>».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5147162" y="1078018"/>
            <a:ext cx="1601846" cy="30610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110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spc="38" b="1" i="1">
                <a:solidFill>
                  <a:srgbClr val="0a0a0a"/>
                </a:solidFill>
                <a:latin typeface="Cambria"/>
                <a:cs typeface="Cambria"/>
              </a:rPr>
              <a:t>умственные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7092522" y="1078018"/>
            <a:ext cx="1329764" cy="40600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14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spc="37" b="1" i="1">
                <a:solidFill>
                  <a:srgbClr val="0a0a0a"/>
                </a:solidFill>
                <a:latin typeface="Cambria"/>
                <a:cs typeface="Cambria"/>
              </a:rPr>
              <a:t>привычки</a:t>
            </a:r>
            <a:r>
              <a:rPr dirty="0" sz="1800" b="1" i="1">
                <a:solidFill>
                  <a:srgbClr val="0a0a0a"/>
                </a:solidFill>
                <a:latin typeface="DaunPenh"/>
                <a:cs typeface="DaunPenh"/>
              </a:rPr>
              <a:t>,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6875198" y="1626658"/>
            <a:ext cx="1548227" cy="40600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14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spc="40" b="1" i="1">
                <a:solidFill>
                  <a:srgbClr val="0a0a0a"/>
                </a:solidFill>
                <a:latin typeface="Cambria"/>
                <a:cs typeface="Cambria"/>
              </a:rPr>
              <a:t>Ю</a:t>
            </a:r>
            <a:r>
              <a:rPr dirty="0" sz="1800" b="1" i="1">
                <a:solidFill>
                  <a:srgbClr val="0a0a0a"/>
                </a:solidFill>
                <a:latin typeface="DaunPenh"/>
                <a:cs typeface="DaunPenh"/>
              </a:rPr>
              <a:t>.</a:t>
            </a:r>
            <a:r>
              <a:rPr dirty="0" sz="1800" spc="76" b="1" i="1">
                <a:solidFill>
                  <a:srgbClr val="0a0a0a"/>
                </a:solidFill>
                <a:latin typeface="DaunPenh"/>
                <a:cs typeface="DaunPenh"/>
              </a:rPr>
              <a:t> </a:t>
            </a:r>
            <a:r>
              <a:rPr dirty="0" sz="1800" spc="34" b="1" i="1">
                <a:solidFill>
                  <a:srgbClr val="0a0a0a"/>
                </a:solidFill>
                <a:latin typeface="Cambria"/>
                <a:cs typeface="Cambria"/>
              </a:rPr>
              <a:t>И</a:t>
            </a:r>
            <a:r>
              <a:rPr dirty="0" sz="1800" b="1" i="1">
                <a:solidFill>
                  <a:srgbClr val="0a0a0a"/>
                </a:solidFill>
                <a:latin typeface="DaunPenh"/>
                <a:cs typeface="DaunPenh"/>
              </a:rPr>
              <a:t>.</a:t>
            </a:r>
            <a:r>
              <a:rPr dirty="0" sz="1800" spc="76" b="1" i="1">
                <a:solidFill>
                  <a:srgbClr val="0a0a0a"/>
                </a:solidFill>
                <a:latin typeface="DaunPenh"/>
                <a:cs typeface="DaunPenh"/>
              </a:rPr>
              <a:t> </a:t>
            </a:r>
            <a:r>
              <a:rPr dirty="0" sz="1800" spc="38" b="1" i="1">
                <a:solidFill>
                  <a:srgbClr val="0a0a0a"/>
                </a:solidFill>
                <a:latin typeface="Cambria"/>
                <a:cs typeface="Cambria"/>
              </a:rPr>
              <a:t>Фаусек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1515260" y="2819914"/>
            <a:ext cx="6258534" cy="3937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8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800" spc="37" b="1">
                <a:solidFill>
                  <a:srgbClr val="002060"/>
                </a:solidFill>
                <a:latin typeface="Calibri"/>
                <a:cs typeface="Calibri"/>
              </a:rPr>
              <a:t>Развиваем</a:t>
            </a:r>
            <a:r>
              <a:rPr dirty="0" sz="2800" spc="40" b="1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dirty="0" sz="2800" spc="38" b="1">
                <a:solidFill>
                  <a:srgbClr val="002060"/>
                </a:solidFill>
                <a:latin typeface="Calibri"/>
                <a:cs typeface="Calibri"/>
              </a:rPr>
              <a:t>самостоятельность</a:t>
            </a:r>
            <a:r>
              <a:rPr dirty="0" sz="2800" spc="40" b="1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dirty="0" sz="2800" b="1">
                <a:solidFill>
                  <a:srgbClr val="002060"/>
                </a:solidFill>
                <a:latin typeface="Calibri"/>
                <a:cs typeface="Calibri"/>
              </a:rPr>
              <a:t>у</a:t>
            </a:r>
            <a:r>
              <a:rPr dirty="0" sz="2800" spc="77" b="1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dirty="0" sz="2800" spc="38" b="1">
                <a:solidFill>
                  <a:srgbClr val="002060"/>
                </a:solidFill>
                <a:latin typeface="Calibri"/>
                <a:cs typeface="Calibri"/>
              </a:rPr>
              <a:t>детей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1515259" y="4586304"/>
            <a:ext cx="1364374" cy="3429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 spc="38" b="1">
                <a:solidFill>
                  <a:srgbClr val="002060"/>
                </a:solidFill>
                <a:latin typeface="Calibri"/>
                <a:cs typeface="Calibri"/>
              </a:rPr>
              <a:t>Работать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5574529" y="4770441"/>
            <a:ext cx="1067093" cy="3429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 spc="37" b="1">
                <a:solidFill>
                  <a:srgbClr val="002060"/>
                </a:solidFill>
                <a:latin typeface="Calibri"/>
                <a:cs typeface="Calibri"/>
              </a:rPr>
              <a:t>Играть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919617" y="5763826"/>
            <a:ext cx="7502911" cy="751681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69805" marR="0">
              <a:lnSpc>
                <a:spcPts val="2344"/>
              </a:lnSpc>
              <a:spcBef>
                <a:spcPts val="0"/>
              </a:spcBef>
              <a:spcAft>
                <a:spcPts val="0"/>
              </a:spcAft>
            </a:pPr>
            <a:r>
              <a:rPr dirty="0" sz="2000" spc="38" b="1">
                <a:solidFill>
                  <a:srgbClr val="0a0a0a"/>
                </a:solidFill>
                <a:latin typeface="Cambria"/>
                <a:cs typeface="Cambria"/>
              </a:rPr>
              <a:t>Только</a:t>
            </a:r>
            <a:r>
              <a:rPr dirty="0" sz="2000" spc="-200" b="1">
                <a:solidFill>
                  <a:srgbClr val="0a0a0a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0a0a0a"/>
                </a:solidFill>
                <a:latin typeface="Cambria"/>
                <a:cs typeface="Cambria"/>
              </a:rPr>
              <a:t>в</a:t>
            </a:r>
            <a:r>
              <a:rPr dirty="0" sz="2000" spc="67" b="1">
                <a:solidFill>
                  <a:srgbClr val="0a0a0a"/>
                </a:solidFill>
                <a:latin typeface="Times New Roman"/>
                <a:cs typeface="Times New Roman"/>
              </a:rPr>
              <a:t> </a:t>
            </a:r>
            <a:r>
              <a:rPr dirty="0" sz="2000" spc="38" b="1">
                <a:solidFill>
                  <a:srgbClr val="0a0a0a"/>
                </a:solidFill>
                <a:latin typeface="Cambria"/>
                <a:cs typeface="Cambria"/>
              </a:rPr>
              <a:t>ходе</a:t>
            </a:r>
            <a:r>
              <a:rPr dirty="0" sz="2000" spc="-114" b="1">
                <a:solidFill>
                  <a:srgbClr val="0a0a0a"/>
                </a:solidFill>
                <a:latin typeface="Times New Roman"/>
                <a:cs typeface="Times New Roman"/>
              </a:rPr>
              <a:t> </a:t>
            </a:r>
            <a:r>
              <a:rPr dirty="0" sz="2000" spc="38" b="1">
                <a:solidFill>
                  <a:srgbClr val="0a0a0a"/>
                </a:solidFill>
                <a:latin typeface="Cambria"/>
                <a:cs typeface="Cambria"/>
              </a:rPr>
              <a:t>самостоятельной</a:t>
            </a:r>
            <a:r>
              <a:rPr dirty="0" sz="2000" spc="-49" b="1">
                <a:solidFill>
                  <a:srgbClr val="0a0a0a"/>
                </a:solidFill>
                <a:latin typeface="Times New Roman"/>
                <a:cs typeface="Times New Roman"/>
              </a:rPr>
              <a:t> </a:t>
            </a:r>
            <a:r>
              <a:rPr dirty="0" sz="2000" spc="38" b="1">
                <a:solidFill>
                  <a:srgbClr val="0a0a0a"/>
                </a:solidFill>
                <a:latin typeface="Cambria"/>
                <a:cs typeface="Cambria"/>
              </a:rPr>
              <a:t>работы</a:t>
            </a:r>
            <a:r>
              <a:rPr dirty="0" sz="2000" spc="31" b="1">
                <a:solidFill>
                  <a:srgbClr val="0a0a0a"/>
                </a:solidFill>
                <a:latin typeface="Times New Roman"/>
                <a:cs typeface="Times New Roman"/>
              </a:rPr>
              <a:t> </a:t>
            </a:r>
            <a:r>
              <a:rPr dirty="0" sz="2000" spc="38" b="1">
                <a:solidFill>
                  <a:srgbClr val="0a0a0a"/>
                </a:solidFill>
                <a:latin typeface="Cambria"/>
                <a:cs typeface="Cambria"/>
              </a:rPr>
              <a:t>ребенок</a:t>
            </a:r>
            <a:r>
              <a:rPr dirty="0" sz="2000" spc="49" b="1">
                <a:solidFill>
                  <a:srgbClr val="0a0a0a"/>
                </a:solidFill>
                <a:latin typeface="Times New Roman"/>
                <a:cs typeface="Times New Roman"/>
              </a:rPr>
              <a:t> </a:t>
            </a:r>
            <a:r>
              <a:rPr dirty="0" sz="2000" spc="38" b="1">
                <a:solidFill>
                  <a:srgbClr val="0a0a0a"/>
                </a:solidFill>
                <a:latin typeface="Cambria"/>
                <a:cs typeface="Cambria"/>
              </a:rPr>
              <a:t>может</a:t>
            </a:r>
          </a:p>
          <a:p>
            <a:pPr marL="0" marR="0">
              <a:lnSpc>
                <a:spcPts val="2400"/>
              </a:lnSpc>
              <a:spcBef>
                <a:spcPts val="55"/>
              </a:spcBef>
              <a:spcAft>
                <a:spcPts val="0"/>
              </a:spcAft>
            </a:pPr>
            <a:r>
              <a:rPr dirty="0" sz="2000" spc="38" b="1">
                <a:solidFill>
                  <a:srgbClr val="0a0a0a"/>
                </a:solidFill>
                <a:latin typeface="Cambria"/>
                <a:cs typeface="Cambria"/>
              </a:rPr>
              <a:t>развить</a:t>
            </a:r>
            <a:r>
              <a:rPr dirty="0" sz="2000" spc="40" b="1">
                <a:solidFill>
                  <a:srgbClr val="0a0a0a"/>
                </a:solidFill>
                <a:latin typeface="Times New Roman"/>
                <a:cs typeface="Times New Roman"/>
              </a:rPr>
              <a:t> </a:t>
            </a:r>
            <a:r>
              <a:rPr dirty="0" sz="2000" spc="38" b="1">
                <a:solidFill>
                  <a:srgbClr val="0a0a0a"/>
                </a:solidFill>
                <a:latin typeface="Cambria"/>
                <a:cs typeface="Cambria"/>
              </a:rPr>
              <a:t>свой</a:t>
            </a:r>
            <a:r>
              <a:rPr dirty="0" sz="2000" spc="31" b="1">
                <a:solidFill>
                  <a:srgbClr val="0a0a0a"/>
                </a:solidFill>
                <a:latin typeface="Times New Roman"/>
                <a:cs typeface="Times New Roman"/>
              </a:rPr>
              <a:t> </a:t>
            </a:r>
            <a:r>
              <a:rPr dirty="0" sz="2000" spc="34" b="1">
                <a:solidFill>
                  <a:srgbClr val="0a0a0a"/>
                </a:solidFill>
                <a:latin typeface="Cambria"/>
                <a:cs typeface="Cambria"/>
              </a:rPr>
              <a:t>интерес</a:t>
            </a:r>
            <a:r>
              <a:rPr dirty="0" sz="2000" b="1">
                <a:solidFill>
                  <a:srgbClr val="0a0a0a"/>
                </a:solidFill>
                <a:latin typeface="DaunPenh"/>
                <a:cs typeface="DaunPenh"/>
              </a:rPr>
              <a:t>,</a:t>
            </a:r>
            <a:r>
              <a:rPr dirty="0" sz="2000" spc="82" b="1">
                <a:solidFill>
                  <a:srgbClr val="0a0a0a"/>
                </a:solidFill>
                <a:latin typeface="DaunPenh"/>
                <a:cs typeface="DaunPenh"/>
              </a:rPr>
              <a:t> </a:t>
            </a:r>
            <a:r>
              <a:rPr dirty="0" sz="2000" spc="37" b="1">
                <a:solidFill>
                  <a:srgbClr val="0a0a0a"/>
                </a:solidFill>
                <a:latin typeface="Cambria"/>
                <a:cs typeface="Cambria"/>
              </a:rPr>
              <a:t>экспериментировать</a:t>
            </a:r>
            <a:r>
              <a:rPr dirty="0" sz="2000" b="1">
                <a:solidFill>
                  <a:srgbClr val="0a0a0a"/>
                </a:solidFill>
                <a:latin typeface="DaunPenh"/>
                <a:cs typeface="DaunPenh"/>
              </a:rPr>
              <a:t>,</a:t>
            </a:r>
            <a:r>
              <a:rPr dirty="0" sz="2000" spc="82" b="1">
                <a:solidFill>
                  <a:srgbClr val="0a0a0a"/>
                </a:solidFill>
                <a:latin typeface="DaunPenh"/>
                <a:cs typeface="DaunPenh"/>
              </a:rPr>
              <a:t> </a:t>
            </a:r>
            <a:r>
              <a:rPr dirty="0" sz="2000" spc="40" b="1">
                <a:solidFill>
                  <a:srgbClr val="0a0a0a"/>
                </a:solidFill>
                <a:latin typeface="Cambria"/>
                <a:cs typeface="Cambria"/>
              </a:rPr>
              <a:t>размышлять</a:t>
            </a:r>
            <a:r>
              <a:rPr dirty="0" sz="2000" b="1">
                <a:solidFill>
                  <a:srgbClr val="0a0a0a"/>
                </a:solidFill>
                <a:latin typeface="DaunPenh"/>
                <a:cs typeface="DaunPenh"/>
              </a:rPr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613504" y="477193"/>
            <a:ext cx="8116261" cy="560016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706437" marR="0">
              <a:lnSpc>
                <a:spcPts val="5900"/>
              </a:lnSpc>
              <a:spcBef>
                <a:spcPts val="0"/>
              </a:spcBef>
              <a:spcAft>
                <a:spcPts val="0"/>
              </a:spcAft>
            </a:pPr>
            <a:r>
              <a:rPr dirty="0" sz="5400">
                <a:solidFill>
                  <a:srgbClr val="7030a0"/>
                </a:solidFill>
                <a:latin typeface="SPDHHI+MonotypeCorsiva,Bold"/>
                <a:cs typeface="SPDHHI+MonotypeCorsiva,Bold"/>
              </a:rPr>
              <a:t>Центр</a:t>
            </a:r>
            <a:r>
              <a:rPr dirty="0" sz="5400" spc="-169">
                <a:solidFill>
                  <a:srgbClr val="7030a0"/>
                </a:solidFill>
                <a:latin typeface="SPDHHI+MonotypeCorsiva,Bold"/>
                <a:cs typeface="SPDHHI+MonotypeCorsiva,Bold"/>
              </a:rPr>
              <a:t> </a:t>
            </a:r>
            <a:r>
              <a:rPr dirty="0" sz="5400">
                <a:solidFill>
                  <a:srgbClr val="7030a0"/>
                </a:solidFill>
                <a:latin typeface="SPDHHI+MonotypeCorsiva,Bold"/>
                <a:cs typeface="SPDHHI+MonotypeCorsiva,Bold"/>
              </a:rPr>
              <a:t>Конструирования</a:t>
            </a:r>
          </a:p>
          <a:p>
            <a:pPr marL="0" marR="0">
              <a:lnSpc>
                <a:spcPts val="5900"/>
              </a:lnSpc>
              <a:spcBef>
                <a:spcPts val="6730"/>
              </a:spcBef>
              <a:spcAft>
                <a:spcPts val="0"/>
              </a:spcAft>
            </a:pPr>
            <a:r>
              <a:rPr dirty="0" sz="5400">
                <a:solidFill>
                  <a:srgbClr val="7030a0"/>
                </a:solidFill>
                <a:latin typeface="SPDHHI+MonotypeCorsiva,Bold"/>
                <a:cs typeface="SPDHHI+MonotypeCorsiva,Bold"/>
              </a:rPr>
              <a:t>Центр</a:t>
            </a:r>
            <a:r>
              <a:rPr dirty="0" sz="5400" spc="-169">
                <a:solidFill>
                  <a:srgbClr val="7030a0"/>
                </a:solidFill>
                <a:latin typeface="SPDHHI+MonotypeCorsiva,Bold"/>
                <a:cs typeface="SPDHHI+MonotypeCorsiva,Bold"/>
              </a:rPr>
              <a:t> </a:t>
            </a:r>
            <a:r>
              <a:rPr dirty="0" sz="5400">
                <a:solidFill>
                  <a:srgbClr val="7030a0"/>
                </a:solidFill>
                <a:latin typeface="SPDHHI+MonotypeCorsiva,Bold"/>
                <a:cs typeface="SPDHHI+MonotypeCorsiva,Bold"/>
              </a:rPr>
              <a:t>«Весёлая</a:t>
            </a:r>
            <a:r>
              <a:rPr dirty="0" sz="5400" spc="-93">
                <a:solidFill>
                  <a:srgbClr val="7030a0"/>
                </a:solidFill>
                <a:latin typeface="SPDHHI+MonotypeCorsiva,Bold"/>
                <a:cs typeface="SPDHHI+MonotypeCorsiva,Bold"/>
              </a:rPr>
              <a:t> </a:t>
            </a:r>
            <a:r>
              <a:rPr dirty="0" sz="5400">
                <a:solidFill>
                  <a:srgbClr val="7030a0"/>
                </a:solidFill>
                <a:latin typeface="SPDHHI+MonotypeCorsiva,Bold"/>
                <a:cs typeface="SPDHHI+MonotypeCorsiva,Bold"/>
              </a:rPr>
              <a:t>математика»</a:t>
            </a:r>
          </a:p>
          <a:p>
            <a:pPr marL="1598927" marR="0">
              <a:lnSpc>
                <a:spcPts val="5900"/>
              </a:lnSpc>
              <a:spcBef>
                <a:spcPts val="6780"/>
              </a:spcBef>
              <a:spcAft>
                <a:spcPts val="0"/>
              </a:spcAft>
            </a:pPr>
            <a:r>
              <a:rPr dirty="0" sz="5400">
                <a:solidFill>
                  <a:srgbClr val="7030a0"/>
                </a:solidFill>
                <a:latin typeface="SPDHHI+MonotypeCorsiva,Bold"/>
                <a:cs typeface="SPDHHI+MonotypeCorsiva,Bold"/>
              </a:rPr>
              <a:t>Центр</a:t>
            </a:r>
            <a:r>
              <a:rPr dirty="0" sz="5400" spc="-169">
                <a:solidFill>
                  <a:srgbClr val="7030a0"/>
                </a:solidFill>
                <a:latin typeface="SPDHHI+MonotypeCorsiva,Bold"/>
                <a:cs typeface="SPDHHI+MonotypeCorsiva,Bold"/>
              </a:rPr>
              <a:t> </a:t>
            </a:r>
            <a:r>
              <a:rPr dirty="0" sz="5400">
                <a:solidFill>
                  <a:srgbClr val="7030a0"/>
                </a:solidFill>
                <a:latin typeface="SPDHHI+MonotypeCorsiva,Bold"/>
                <a:cs typeface="SPDHHI+MonotypeCorsiva,Bold"/>
              </a:rPr>
              <a:t>«НАУКомания»</a:t>
            </a:r>
          </a:p>
          <a:p>
            <a:pPr marL="50508" marR="0">
              <a:lnSpc>
                <a:spcPts val="5900"/>
              </a:lnSpc>
              <a:spcBef>
                <a:spcPts val="6730"/>
              </a:spcBef>
              <a:spcAft>
                <a:spcPts val="0"/>
              </a:spcAft>
            </a:pPr>
            <a:r>
              <a:rPr dirty="0" sz="5400">
                <a:solidFill>
                  <a:srgbClr val="7030a0"/>
                </a:solidFill>
                <a:latin typeface="SPDHHI+MonotypeCorsiva,Bold"/>
                <a:cs typeface="SPDHHI+MonotypeCorsiva,Bold"/>
              </a:rPr>
              <a:t>Центр</a:t>
            </a:r>
            <a:r>
              <a:rPr dirty="0" sz="5400" spc="-169">
                <a:solidFill>
                  <a:srgbClr val="7030a0"/>
                </a:solidFill>
                <a:latin typeface="SPDHHI+MonotypeCorsiva,Bold"/>
                <a:cs typeface="SPDHHI+MonotypeCorsiva,Bold"/>
              </a:rPr>
              <a:t> </a:t>
            </a:r>
            <a:r>
              <a:rPr dirty="0" sz="5400">
                <a:solidFill>
                  <a:srgbClr val="7030a0"/>
                </a:solidFill>
                <a:latin typeface="SPDHHI+MonotypeCorsiva,Bold"/>
                <a:cs typeface="SPDHHI+MonotypeCorsiva,Bold"/>
              </a:rPr>
              <a:t>«АБВГДейка»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710495" y="223978"/>
            <a:ext cx="4028957" cy="48220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496"/>
              </a:lnSpc>
              <a:spcBef>
                <a:spcPts val="0"/>
              </a:spcBef>
              <a:spcAft>
                <a:spcPts val="0"/>
              </a:spcAft>
            </a:pPr>
            <a:r>
              <a:rPr dirty="0" sz="3200">
                <a:solidFill>
                  <a:srgbClr val="7030a0"/>
                </a:solidFill>
                <a:latin typeface="SPDHHI+MonotypeCorsiva,Bold"/>
                <a:cs typeface="SPDHHI+MonotypeCorsiva,Bold"/>
              </a:rPr>
              <a:t>Центр</a:t>
            </a:r>
            <a:r>
              <a:rPr dirty="0" sz="3200" spc="-100">
                <a:solidFill>
                  <a:srgbClr val="7030a0"/>
                </a:solidFill>
                <a:latin typeface="SPDHHI+MonotypeCorsiva,Bold"/>
                <a:cs typeface="SPDHHI+MonotypeCorsiva,Bold"/>
              </a:rPr>
              <a:t> </a:t>
            </a:r>
            <a:r>
              <a:rPr dirty="0" sz="3200">
                <a:solidFill>
                  <a:srgbClr val="7030a0"/>
                </a:solidFill>
                <a:latin typeface="SPDHHI+MonotypeCorsiva,Bold"/>
                <a:cs typeface="SPDHHI+MonotypeCorsiva,Bold"/>
              </a:rPr>
              <a:t>Конструирования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307382" y="182494"/>
            <a:ext cx="4873018" cy="48220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496"/>
              </a:lnSpc>
              <a:spcBef>
                <a:spcPts val="0"/>
              </a:spcBef>
              <a:spcAft>
                <a:spcPts val="0"/>
              </a:spcAft>
            </a:pPr>
            <a:r>
              <a:rPr dirty="0" sz="3200">
                <a:solidFill>
                  <a:srgbClr val="7030a0"/>
                </a:solidFill>
                <a:latin typeface="SPDHHI+MonotypeCorsiva,Bold"/>
                <a:cs typeface="SPDHHI+MonotypeCorsiva,Bold"/>
              </a:rPr>
              <a:t>Центр</a:t>
            </a:r>
            <a:r>
              <a:rPr dirty="0" sz="3200" spc="-100">
                <a:solidFill>
                  <a:srgbClr val="7030a0"/>
                </a:solidFill>
                <a:latin typeface="SPDHHI+MonotypeCorsiva,Bold"/>
                <a:cs typeface="SPDHHI+MonotypeCorsiva,Bold"/>
              </a:rPr>
              <a:t> </a:t>
            </a:r>
            <a:r>
              <a:rPr dirty="0" sz="3200">
                <a:solidFill>
                  <a:srgbClr val="7030a0"/>
                </a:solidFill>
                <a:latin typeface="SPDHHI+MonotypeCorsiva,Bold"/>
                <a:cs typeface="SPDHHI+MonotypeCorsiva,Bold"/>
              </a:rPr>
              <a:t>«Весёлая</a:t>
            </a:r>
            <a:r>
              <a:rPr dirty="0" sz="3200" spc="-45">
                <a:solidFill>
                  <a:srgbClr val="7030a0"/>
                </a:solidFill>
                <a:latin typeface="SPDHHI+MonotypeCorsiva,Bold"/>
                <a:cs typeface="SPDHHI+MonotypeCorsiva,Bold"/>
              </a:rPr>
              <a:t> </a:t>
            </a:r>
            <a:r>
              <a:rPr dirty="0" sz="3200">
                <a:solidFill>
                  <a:srgbClr val="7030a0"/>
                </a:solidFill>
                <a:latin typeface="SPDHHI+MonotypeCorsiva,Bold"/>
                <a:cs typeface="SPDHHI+MonotypeCorsiva,Bold"/>
              </a:rPr>
              <a:t>математика»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7186221" y="3879346"/>
            <a:ext cx="241300" cy="2349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5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400">
                <a:solidFill>
                  <a:srgbClr val="000000"/>
                </a:solidFill>
                <a:latin typeface="EKBUEV+TimesNewRomanPSMT"/>
                <a:cs typeface="EKBUEV+TimesNewRomanPSMT"/>
              </a:rPr>
              <a:t>1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7525174" y="3879346"/>
            <a:ext cx="241300" cy="2349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5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400">
                <a:solidFill>
                  <a:srgbClr val="000000"/>
                </a:solidFill>
                <a:latin typeface="EKBUEV+TimesNewRomanPSMT"/>
                <a:cs typeface="EKBUEV+TimesNewRomanPSMT"/>
              </a:rPr>
              <a:t>2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7883862" y="3879346"/>
            <a:ext cx="241300" cy="2349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5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400">
                <a:solidFill>
                  <a:srgbClr val="000000"/>
                </a:solidFill>
                <a:latin typeface="EKBUEV+TimesNewRomanPSMT"/>
                <a:cs typeface="EKBUEV+TimesNewRomanPSMT"/>
              </a:rPr>
              <a:t>3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8269230" y="3879346"/>
            <a:ext cx="241300" cy="2349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5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400">
                <a:solidFill>
                  <a:srgbClr val="000000"/>
                </a:solidFill>
                <a:latin typeface="EKBUEV+TimesNewRomanPSMT"/>
                <a:cs typeface="EKBUEV+TimesNewRomanPSMT"/>
              </a:rPr>
              <a:t>4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8642740" y="3879346"/>
            <a:ext cx="241300" cy="2349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5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400">
                <a:solidFill>
                  <a:srgbClr val="000000"/>
                </a:solidFill>
                <a:latin typeface="EKBUEV+TimesNewRomanPSMT"/>
                <a:cs typeface="EKBUEV+TimesNewRomanPSMT"/>
              </a:rPr>
              <a:t>5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6874963" y="4349081"/>
            <a:ext cx="917679" cy="54353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5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400">
                <a:solidFill>
                  <a:srgbClr val="000000"/>
                </a:solidFill>
                <a:latin typeface="EKBUEV+TimesNewRomanPSMT"/>
                <a:cs typeface="EKBUEV+TimesNewRomanPSMT"/>
              </a:rPr>
              <a:t>1</a:t>
            </a:r>
            <a:r>
              <a:rPr dirty="0" sz="1400" spc="124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400">
                <a:solidFill>
                  <a:srgbClr val="000000"/>
                </a:solidFill>
                <a:latin typeface="EKBUEV+TimesNewRomanPSMT"/>
                <a:cs typeface="EKBUEV+TimesNewRomanPSMT"/>
              </a:rPr>
              <a:t>А</a:t>
            </a:r>
            <a:r>
              <a:rPr dirty="0" sz="1400" spc="134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400">
                <a:solidFill>
                  <a:srgbClr val="000000"/>
                </a:solidFill>
                <a:latin typeface="EKBUEV+TimesNewRomanPSMT"/>
                <a:cs typeface="EKBUEV+TimesNewRomanPSMT"/>
              </a:rPr>
              <a:t>В</a:t>
            </a:r>
          </a:p>
          <a:p>
            <a:pPr marL="0" marR="0">
              <a:lnSpc>
                <a:spcPts val="1550"/>
              </a:lnSpc>
              <a:spcBef>
                <a:spcPts val="829"/>
              </a:spcBef>
              <a:spcAft>
                <a:spcPts val="0"/>
              </a:spcAft>
            </a:pPr>
            <a:r>
              <a:rPr dirty="0" sz="1400">
                <a:solidFill>
                  <a:srgbClr val="000000"/>
                </a:solidFill>
                <a:latin typeface="EKBUEV+TimesNewRomanPSMT"/>
                <a:cs typeface="EKBUEV+TimesNewRomanPSMT"/>
              </a:rPr>
              <a:t>2</a:t>
            </a:r>
            <a:r>
              <a:rPr dirty="0" sz="1400" spc="124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400">
                <a:solidFill>
                  <a:srgbClr val="000000"/>
                </a:solidFill>
                <a:latin typeface="EKBUEV+TimesNewRomanPSMT"/>
                <a:cs typeface="EKBUEV+TimesNewRomanPSMT"/>
              </a:rPr>
              <a:t>П</a:t>
            </a:r>
            <a:r>
              <a:rPr dirty="0" sz="1400" spc="1264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400">
                <a:solidFill>
                  <a:srgbClr val="000000"/>
                </a:solidFill>
                <a:latin typeface="EKBUEV+TimesNewRomanPSMT"/>
                <a:cs typeface="EKBUEV+TimesNewRomanPSMT"/>
              </a:rPr>
              <a:t>Ф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7864018" y="4349081"/>
            <a:ext cx="280801" cy="54353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5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400">
                <a:solidFill>
                  <a:srgbClr val="000000"/>
                </a:solidFill>
                <a:latin typeface="EKBUEV+TimesNewRomanPSMT"/>
                <a:cs typeface="EKBUEV+TimesNewRomanPSMT"/>
              </a:rPr>
              <a:t>Х</a:t>
            </a:r>
          </a:p>
          <a:p>
            <a:pPr marL="10318" marR="0">
              <a:lnSpc>
                <a:spcPts val="1550"/>
              </a:lnSpc>
              <a:spcBef>
                <a:spcPts val="829"/>
              </a:spcBef>
              <a:spcAft>
                <a:spcPts val="0"/>
              </a:spcAft>
            </a:pPr>
            <a:r>
              <a:rPr dirty="0" sz="1400">
                <a:solidFill>
                  <a:srgbClr val="000000"/>
                </a:solidFill>
                <a:latin typeface="EKBUEV+TimesNewRomanPSMT"/>
                <a:cs typeface="EKBUEV+TimesNewRomanPSMT"/>
              </a:rPr>
              <a:t>Ё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234305" y="4349081"/>
            <a:ext cx="310492" cy="8520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5081" marR="0">
              <a:lnSpc>
                <a:spcPts val="15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400">
                <a:solidFill>
                  <a:srgbClr val="000000"/>
                </a:solidFill>
                <a:latin typeface="EKBUEV+TimesNewRomanPSMT"/>
                <a:cs typeface="EKBUEV+TimesNewRomanPSMT"/>
              </a:rPr>
              <a:t>Н</a:t>
            </a:r>
          </a:p>
          <a:p>
            <a:pPr marL="0" marR="0">
              <a:lnSpc>
                <a:spcPts val="1550"/>
              </a:lnSpc>
              <a:spcBef>
                <a:spcPts val="829"/>
              </a:spcBef>
              <a:spcAft>
                <a:spcPts val="0"/>
              </a:spcAft>
            </a:pPr>
            <a:r>
              <a:rPr dirty="0" sz="1400">
                <a:solidFill>
                  <a:srgbClr val="000000"/>
                </a:solidFill>
                <a:latin typeface="EKBUEV+TimesNewRomanPSMT"/>
                <a:cs typeface="EKBUEV+TimesNewRomanPSMT"/>
              </a:rPr>
              <a:t>М</a:t>
            </a:r>
          </a:p>
          <a:p>
            <a:pPr marL="30162" marR="0">
              <a:lnSpc>
                <a:spcPts val="1550"/>
              </a:lnSpc>
              <a:spcBef>
                <a:spcPts val="829"/>
              </a:spcBef>
              <a:spcAft>
                <a:spcPts val="0"/>
              </a:spcAft>
            </a:pPr>
            <a:r>
              <a:rPr dirty="0" sz="1400">
                <a:solidFill>
                  <a:srgbClr val="000000"/>
                </a:solidFill>
                <a:latin typeface="EKBUEV+TimesNewRomanPSMT"/>
                <a:cs typeface="EKBUEV+TimesNewRomanPSMT"/>
              </a:rPr>
              <a:t>Р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8626865" y="4349081"/>
            <a:ext cx="272987" cy="54353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6350" marR="0">
              <a:lnSpc>
                <a:spcPts val="15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400">
                <a:solidFill>
                  <a:srgbClr val="000000"/>
                </a:solidFill>
                <a:latin typeface="EKBUEV+TimesNewRomanPSMT"/>
                <a:cs typeface="EKBUEV+TimesNewRomanPSMT"/>
              </a:rPr>
              <a:t>Е</a:t>
            </a:r>
          </a:p>
          <a:p>
            <a:pPr marL="0" marR="0">
              <a:lnSpc>
                <a:spcPts val="1550"/>
              </a:lnSpc>
              <a:spcBef>
                <a:spcPts val="829"/>
              </a:spcBef>
              <a:spcAft>
                <a:spcPts val="0"/>
              </a:spcAft>
            </a:pPr>
            <a:r>
              <a:rPr dirty="0" sz="1400">
                <a:solidFill>
                  <a:srgbClr val="000000"/>
                </a:solidFill>
                <a:latin typeface="EKBUEV+TimesNewRomanPSMT"/>
                <a:cs typeface="EKBUEV+TimesNewRomanPSMT"/>
              </a:rPr>
              <a:t>Л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6874963" y="4966147"/>
            <a:ext cx="571286" cy="8520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5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400">
                <a:solidFill>
                  <a:srgbClr val="000000"/>
                </a:solidFill>
                <a:latin typeface="EKBUEV+TimesNewRomanPSMT"/>
                <a:cs typeface="EKBUEV+TimesNewRomanPSMT"/>
              </a:rPr>
              <a:t>3</a:t>
            </a:r>
            <a:r>
              <a:rPr dirty="0" sz="1400" spc="125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400">
                <a:solidFill>
                  <a:srgbClr val="000000"/>
                </a:solidFill>
                <a:latin typeface="EKBUEV+TimesNewRomanPSMT"/>
                <a:cs typeface="EKBUEV+TimesNewRomanPSMT"/>
              </a:rPr>
              <a:t>У</a:t>
            </a:r>
          </a:p>
          <a:p>
            <a:pPr marL="0" marR="0">
              <a:lnSpc>
                <a:spcPts val="1550"/>
              </a:lnSpc>
              <a:spcBef>
                <a:spcPts val="829"/>
              </a:spcBef>
              <a:spcAft>
                <a:spcPts val="0"/>
              </a:spcAft>
            </a:pPr>
            <a:r>
              <a:rPr dirty="0" sz="1400">
                <a:solidFill>
                  <a:srgbClr val="000000"/>
                </a:solidFill>
                <a:latin typeface="EKBUEV+TimesNewRomanPSMT"/>
                <a:cs typeface="EKBUEV+TimesNewRomanPSMT"/>
              </a:rPr>
              <a:t>4</a:t>
            </a:r>
            <a:r>
              <a:rPr dirty="0" sz="1400" spc="127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400">
                <a:solidFill>
                  <a:srgbClr val="000000"/>
                </a:solidFill>
                <a:latin typeface="EKBUEV+TimesNewRomanPSMT"/>
                <a:cs typeface="EKBUEV+TimesNewRomanPSMT"/>
              </a:rPr>
              <a:t>Д</a:t>
            </a:r>
          </a:p>
          <a:p>
            <a:pPr marL="0" marR="0">
              <a:lnSpc>
                <a:spcPts val="1550"/>
              </a:lnSpc>
              <a:spcBef>
                <a:spcPts val="829"/>
              </a:spcBef>
              <a:spcAft>
                <a:spcPts val="0"/>
              </a:spcAft>
            </a:pPr>
            <a:r>
              <a:rPr dirty="0" sz="1400">
                <a:solidFill>
                  <a:srgbClr val="000000"/>
                </a:solidFill>
                <a:latin typeface="EKBUEV+TimesNewRomanPSMT"/>
                <a:cs typeface="EKBUEV+TimesNewRomanPSMT"/>
              </a:rPr>
              <a:t>5</a:t>
            </a:r>
            <a:r>
              <a:rPr dirty="0" sz="1400" spc="1326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1400">
                <a:solidFill>
                  <a:srgbClr val="000000"/>
                </a:solidFill>
                <a:latin typeface="EKBUEV+TimesNewRomanPSMT"/>
                <a:cs typeface="EKBUEV+TimesNewRomanPSMT"/>
              </a:rPr>
              <a:t>Т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7518030" y="4966147"/>
            <a:ext cx="255289" cy="54353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5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400">
                <a:solidFill>
                  <a:srgbClr val="000000"/>
                </a:solidFill>
                <a:latin typeface="EKBUEV+TimesNewRomanPSMT"/>
                <a:cs typeface="EKBUEV+TimesNewRomanPSMT"/>
              </a:rPr>
              <a:t>Г</a:t>
            </a:r>
          </a:p>
          <a:p>
            <a:pPr marL="793" marR="0">
              <a:lnSpc>
                <a:spcPts val="1550"/>
              </a:lnSpc>
              <a:spcBef>
                <a:spcPts val="829"/>
              </a:spcBef>
              <a:spcAft>
                <a:spcPts val="0"/>
              </a:spcAft>
            </a:pPr>
            <a:r>
              <a:rPr dirty="0" sz="1400">
                <a:solidFill>
                  <a:srgbClr val="000000"/>
                </a:solidFill>
                <a:latin typeface="EKBUEV+TimesNewRomanPSMT"/>
                <a:cs typeface="EKBUEV+TimesNewRomanPSMT"/>
              </a:rPr>
              <a:t>Ь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7864018" y="4966147"/>
            <a:ext cx="280801" cy="8520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5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400">
                <a:solidFill>
                  <a:srgbClr val="000000"/>
                </a:solidFill>
                <a:latin typeface="EKBUEV+TimesNewRomanPSMT"/>
                <a:cs typeface="EKBUEV+TimesNewRomanPSMT"/>
              </a:rPr>
              <a:t>Й</a:t>
            </a:r>
          </a:p>
          <a:p>
            <a:pPr marL="4762" marR="0">
              <a:lnSpc>
                <a:spcPts val="1550"/>
              </a:lnSpc>
              <a:spcBef>
                <a:spcPts val="829"/>
              </a:spcBef>
              <a:spcAft>
                <a:spcPts val="0"/>
              </a:spcAft>
            </a:pPr>
            <a:r>
              <a:rPr dirty="0" sz="1400">
                <a:solidFill>
                  <a:srgbClr val="000000"/>
                </a:solidFill>
                <a:latin typeface="EKBUEV+TimesNewRomanPSMT"/>
                <a:cs typeface="EKBUEV+TimesNewRomanPSMT"/>
              </a:rPr>
              <a:t>К</a:t>
            </a:r>
          </a:p>
          <a:p>
            <a:pPr marL="0" marR="0">
              <a:lnSpc>
                <a:spcPts val="1550"/>
              </a:lnSpc>
              <a:spcBef>
                <a:spcPts val="829"/>
              </a:spcBef>
              <a:spcAft>
                <a:spcPts val="0"/>
              </a:spcAft>
            </a:pPr>
            <a:r>
              <a:rPr dirty="0" sz="1400">
                <a:solidFill>
                  <a:srgbClr val="000000"/>
                </a:solidFill>
                <a:latin typeface="EKBUEV+TimesNewRomanPSMT"/>
                <a:cs typeface="EKBUEV+TimesNewRomanPSMT"/>
              </a:rPr>
              <a:t>О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8627659" y="4966147"/>
            <a:ext cx="270991" cy="2349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5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400">
                <a:solidFill>
                  <a:srgbClr val="000000"/>
                </a:solidFill>
                <a:latin typeface="EKBUEV+TimesNewRomanPSMT"/>
                <a:cs typeface="EKBUEV+TimesNewRomanPSMT"/>
              </a:rPr>
              <a:t>С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8262880" y="5274680"/>
            <a:ext cx="254496" cy="2349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5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400">
                <a:solidFill>
                  <a:srgbClr val="000000"/>
                </a:solidFill>
                <a:latin typeface="EKBUEV+TimesNewRomanPSMT"/>
                <a:cs typeface="EKBUEV+TimesNewRomanPSMT"/>
              </a:rPr>
              <a:t>Б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8597496" y="5274680"/>
            <a:ext cx="331762" cy="543532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0318" marR="0">
              <a:lnSpc>
                <a:spcPts val="15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400">
                <a:solidFill>
                  <a:srgbClr val="000000"/>
                </a:solidFill>
                <a:latin typeface="EKBUEV+TimesNewRomanPSMT"/>
                <a:cs typeface="EKBUEV+TimesNewRomanPSMT"/>
              </a:rPr>
              <a:t>Ж</a:t>
            </a:r>
          </a:p>
          <a:p>
            <a:pPr marL="0" marR="0">
              <a:lnSpc>
                <a:spcPts val="1550"/>
              </a:lnSpc>
              <a:spcBef>
                <a:spcPts val="829"/>
              </a:spcBef>
              <a:spcAft>
                <a:spcPts val="0"/>
              </a:spcAft>
            </a:pPr>
            <a:r>
              <a:rPr dirty="0" sz="1400">
                <a:solidFill>
                  <a:srgbClr val="000000"/>
                </a:solidFill>
                <a:latin typeface="EKBUEV+TimesNewRomanPSMT"/>
                <a:cs typeface="EKBUEV+TimesNewRomanPSMT"/>
              </a:rPr>
              <a:t>Ш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7505330" y="5583213"/>
            <a:ext cx="280801" cy="2349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5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400">
                <a:solidFill>
                  <a:srgbClr val="000000"/>
                </a:solidFill>
                <a:latin typeface="EKBUEV+TimesNewRomanPSMT"/>
                <a:cs typeface="EKBUEV+TimesNewRomanPSMT"/>
              </a:rPr>
              <a:t>И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8269230" y="5583213"/>
            <a:ext cx="241473" cy="2349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550"/>
              </a:lnSpc>
              <a:spcBef>
                <a:spcPts val="0"/>
              </a:spcBef>
              <a:spcAft>
                <a:spcPts val="0"/>
              </a:spcAft>
            </a:pPr>
            <a:r>
              <a:rPr dirty="0" sz="1400">
                <a:solidFill>
                  <a:srgbClr val="000000"/>
                </a:solidFill>
                <a:latin typeface="EKBUEV+TimesNewRomanPSMT"/>
                <a:cs typeface="EKBUEV+TimesNewRomanPSMT"/>
              </a:rPr>
              <a:t>З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6875398" y="6021882"/>
            <a:ext cx="380206" cy="2159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400"/>
              </a:lnSpc>
              <a:spcBef>
                <a:spcPts val="0"/>
              </a:spcBef>
              <a:spcAft>
                <a:spcPts val="0"/>
              </a:spcAft>
            </a:pPr>
            <a:r>
              <a:rPr dirty="0" sz="1400">
                <a:solidFill>
                  <a:srgbClr val="000000"/>
                </a:solidFill>
                <a:latin typeface="Calibri"/>
                <a:cs typeface="Calibri"/>
              </a:rPr>
              <a:t>2;4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7394803" y="6021882"/>
            <a:ext cx="380206" cy="2159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400"/>
              </a:lnSpc>
              <a:spcBef>
                <a:spcPts val="0"/>
              </a:spcBef>
              <a:spcAft>
                <a:spcPts val="0"/>
              </a:spcAft>
            </a:pPr>
            <a:r>
              <a:rPr dirty="0" sz="1400">
                <a:solidFill>
                  <a:srgbClr val="000000"/>
                </a:solidFill>
                <a:latin typeface="Calibri"/>
                <a:cs typeface="Calibri"/>
              </a:rPr>
              <a:t>3;1</a:t>
            </a:r>
          </a:p>
        </p:txBody>
      </p:sp>
      <p:sp>
        <p:nvSpPr>
          <p:cNvPr id="23" name="object 23"/>
          <p:cNvSpPr txBox="1"/>
          <p:nvPr/>
        </p:nvSpPr>
        <p:spPr>
          <a:xfrm>
            <a:off x="7914208" y="6021882"/>
            <a:ext cx="380206" cy="2159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400"/>
              </a:lnSpc>
              <a:spcBef>
                <a:spcPts val="0"/>
              </a:spcBef>
              <a:spcAft>
                <a:spcPts val="0"/>
              </a:spcAft>
            </a:pPr>
            <a:r>
              <a:rPr dirty="0" sz="1400">
                <a:solidFill>
                  <a:srgbClr val="000000"/>
                </a:solidFill>
                <a:latin typeface="Calibri"/>
                <a:cs typeface="Calibri"/>
              </a:rPr>
              <a:t>1;3</a:t>
            </a:r>
          </a:p>
        </p:txBody>
      </p:sp>
      <p:sp>
        <p:nvSpPr>
          <p:cNvPr id="24" name="object 24"/>
          <p:cNvSpPr txBox="1"/>
          <p:nvPr/>
        </p:nvSpPr>
        <p:spPr>
          <a:xfrm>
            <a:off x="8433613" y="6021882"/>
            <a:ext cx="380206" cy="2159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400"/>
              </a:lnSpc>
              <a:spcBef>
                <a:spcPts val="0"/>
              </a:spcBef>
              <a:spcAft>
                <a:spcPts val="0"/>
              </a:spcAft>
            </a:pPr>
            <a:r>
              <a:rPr dirty="0" sz="1400">
                <a:solidFill>
                  <a:srgbClr val="000000"/>
                </a:solidFill>
                <a:latin typeface="Calibri"/>
                <a:cs typeface="Calibri"/>
              </a:rPr>
              <a:t>1;1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6946029" y="6407450"/>
            <a:ext cx="347848" cy="2667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Calibri"/>
                <a:cs typeface="Calibri"/>
              </a:rPr>
              <a:t>М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7502741" y="6407450"/>
            <a:ext cx="272950" cy="2667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Calibri"/>
                <a:cs typeface="Calibri"/>
              </a:rPr>
              <a:t>У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8022939" y="6407450"/>
            <a:ext cx="271053" cy="2667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Calibri"/>
                <a:cs typeface="Calibri"/>
              </a:rPr>
              <a:t>Х</a:t>
            </a:r>
          </a:p>
        </p:txBody>
      </p:sp>
      <p:sp>
        <p:nvSpPr>
          <p:cNvPr id="28" name="object 28"/>
          <p:cNvSpPr txBox="1"/>
          <p:nvPr/>
        </p:nvSpPr>
        <p:spPr>
          <a:xfrm>
            <a:off x="8535994" y="6407450"/>
            <a:ext cx="284670" cy="2667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>
                <a:solidFill>
                  <a:srgbClr val="000000"/>
                </a:solidFill>
                <a:latin typeface="Calibri"/>
                <a:cs typeface="Calibri"/>
              </a:rPr>
              <a:t>А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165446" y="51390"/>
            <a:ext cx="4076159" cy="9211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496"/>
              </a:lnSpc>
              <a:spcBef>
                <a:spcPts val="0"/>
              </a:spcBef>
              <a:spcAft>
                <a:spcPts val="0"/>
              </a:spcAft>
            </a:pPr>
            <a:r>
              <a:rPr dirty="0" sz="3200">
                <a:solidFill>
                  <a:srgbClr val="7030a0"/>
                </a:solidFill>
                <a:latin typeface="SPDHHI+MonotypeCorsiva,Bold"/>
                <a:cs typeface="SPDHHI+MonotypeCorsiva,Bold"/>
              </a:rPr>
              <a:t>Разгадай</a:t>
            </a:r>
            <a:r>
              <a:rPr dirty="0" sz="3200" spc="-99">
                <a:solidFill>
                  <a:srgbClr val="7030a0"/>
                </a:solidFill>
                <a:latin typeface="SPDHHI+MonotypeCorsiva,Bold"/>
                <a:cs typeface="SPDHHI+MonotypeCorsiva,Bold"/>
              </a:rPr>
              <a:t> </a:t>
            </a:r>
            <a:r>
              <a:rPr dirty="0" sz="3200">
                <a:solidFill>
                  <a:srgbClr val="7030a0"/>
                </a:solidFill>
                <a:latin typeface="SPDHHI+MonotypeCorsiva,Bold"/>
                <a:cs typeface="SPDHHI+MonotypeCorsiva,Bold"/>
              </a:rPr>
              <a:t>номер</a:t>
            </a:r>
            <a:r>
              <a:rPr dirty="0" sz="3200" spc="-99">
                <a:solidFill>
                  <a:srgbClr val="7030a0"/>
                </a:solidFill>
                <a:latin typeface="SPDHHI+MonotypeCorsiva,Bold"/>
                <a:cs typeface="SPDHHI+MonotypeCorsiva,Bold"/>
              </a:rPr>
              <a:t> </a:t>
            </a:r>
            <a:r>
              <a:rPr dirty="0" sz="3200">
                <a:solidFill>
                  <a:srgbClr val="7030a0"/>
                </a:solidFill>
                <a:latin typeface="SPDHHI+MonotypeCorsiva,Bold"/>
                <a:cs typeface="SPDHHI+MonotypeCorsiva,Bold"/>
              </a:rPr>
              <a:t>телефона</a:t>
            </a:r>
          </a:p>
          <a:p>
            <a:pPr marL="1246981" marR="0">
              <a:lnSpc>
                <a:spcPts val="3455"/>
              </a:lnSpc>
              <a:spcBef>
                <a:spcPts val="0"/>
              </a:spcBef>
              <a:spcAft>
                <a:spcPts val="0"/>
              </a:spcAft>
            </a:pPr>
            <a:r>
              <a:rPr dirty="0" sz="3200">
                <a:solidFill>
                  <a:srgbClr val="7030a0"/>
                </a:solidFill>
                <a:latin typeface="SPDHHI+MonotypeCorsiva,Bold"/>
                <a:cs typeface="SPDHHI+MonotypeCorsiva,Bold"/>
              </a:rPr>
              <a:t>Бабы</a:t>
            </a:r>
            <a:r>
              <a:rPr dirty="0" sz="3200" spc="-98">
                <a:solidFill>
                  <a:srgbClr val="7030a0"/>
                </a:solidFill>
                <a:latin typeface="SPDHHI+MonotypeCorsiva,Bold"/>
                <a:cs typeface="SPDHHI+MonotypeCorsiva,Bold"/>
              </a:rPr>
              <a:t> </a:t>
            </a:r>
            <a:r>
              <a:rPr dirty="0" sz="3200">
                <a:solidFill>
                  <a:srgbClr val="7030a0"/>
                </a:solidFill>
                <a:latin typeface="SPDHHI+MonotypeCorsiva,Bold"/>
                <a:cs typeface="SPDHHI+MonotypeCorsiva,Bold"/>
              </a:rPr>
              <a:t>Яги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434172" y="263881"/>
            <a:ext cx="3799284" cy="48220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496"/>
              </a:lnSpc>
              <a:spcBef>
                <a:spcPts val="0"/>
              </a:spcBef>
              <a:spcAft>
                <a:spcPts val="0"/>
              </a:spcAft>
            </a:pPr>
            <a:r>
              <a:rPr dirty="0" sz="3200">
                <a:solidFill>
                  <a:srgbClr val="7030a0"/>
                </a:solidFill>
                <a:latin typeface="SPDHHI+MonotypeCorsiva,Bold"/>
                <a:cs typeface="SPDHHI+MonotypeCorsiva,Bold"/>
              </a:rPr>
              <a:t>Центр</a:t>
            </a:r>
            <a:r>
              <a:rPr dirty="0" sz="3200" spc="-100">
                <a:solidFill>
                  <a:srgbClr val="7030a0"/>
                </a:solidFill>
                <a:latin typeface="SPDHHI+MonotypeCorsiva,Bold"/>
                <a:cs typeface="SPDHHI+MonotypeCorsiva,Bold"/>
              </a:rPr>
              <a:t> </a:t>
            </a:r>
            <a:r>
              <a:rPr dirty="0" sz="3200">
                <a:solidFill>
                  <a:srgbClr val="7030a0"/>
                </a:solidFill>
                <a:latin typeface="SPDHHI+MonotypeCorsiva,Bold"/>
                <a:cs typeface="SPDHHI+MonotypeCorsiva,Bold"/>
              </a:rPr>
              <a:t>«НАУКомания»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817363" y="456824"/>
            <a:ext cx="4761468" cy="482203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3496"/>
              </a:lnSpc>
              <a:spcBef>
                <a:spcPts val="0"/>
              </a:spcBef>
              <a:spcAft>
                <a:spcPts val="0"/>
              </a:spcAft>
            </a:pPr>
            <a:r>
              <a:rPr dirty="0" sz="3200">
                <a:solidFill>
                  <a:srgbClr val="7030a0"/>
                </a:solidFill>
                <a:latin typeface="SPDHHI+MonotypeCorsiva,Bold"/>
                <a:cs typeface="SPDHHI+MonotypeCorsiva,Bold"/>
              </a:rPr>
              <a:t>Алгоритм</a:t>
            </a:r>
            <a:r>
              <a:rPr dirty="0" sz="3200" spc="-96">
                <a:solidFill>
                  <a:srgbClr val="7030a0"/>
                </a:solidFill>
                <a:latin typeface="SPDHHI+MonotypeCorsiva,Bold"/>
                <a:cs typeface="SPDHHI+MonotypeCorsiva,Bold"/>
              </a:rPr>
              <a:t> </a:t>
            </a:r>
            <a:r>
              <a:rPr dirty="0" sz="3200">
                <a:solidFill>
                  <a:srgbClr val="7030a0"/>
                </a:solidFill>
                <a:latin typeface="SPDHHI+MonotypeCorsiva,Bold"/>
                <a:cs typeface="SPDHHI+MonotypeCorsiva,Bold"/>
              </a:rPr>
              <a:t>проведения</a:t>
            </a:r>
            <a:r>
              <a:rPr dirty="0" sz="3200" spc="-98">
                <a:solidFill>
                  <a:srgbClr val="7030a0"/>
                </a:solidFill>
                <a:latin typeface="SPDHHI+MonotypeCorsiva,Bold"/>
                <a:cs typeface="SPDHHI+MonotypeCorsiva,Bold"/>
              </a:rPr>
              <a:t> </a:t>
            </a:r>
            <a:r>
              <a:rPr dirty="0" sz="3200">
                <a:solidFill>
                  <a:srgbClr val="7030a0"/>
                </a:solidFill>
                <a:latin typeface="SPDHHI+MonotypeCorsiva,Bold"/>
                <a:cs typeface="SPDHHI+MonotypeCorsiva,Bold"/>
              </a:rPr>
              <a:t>опытов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 Office">
  <a:themeElements>
    <a:clrScheme name="Standar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tand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resentationFormat>On-screen Show (4:3)</PresentationFormat>
  <ScaleCrop>false</ScaleCrop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PowerPoint</dc:title>
  <cp:revision>1</cp:revision>
  <dcterms:modified xsi:type="dcterms:W3CDTF">2023-01-31T06:26:09-06:00</dcterms:modified>
</cp:coreProperties>
</file>