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5" r:id="rId2"/>
    <p:sldId id="263" r:id="rId3"/>
    <p:sldId id="277" r:id="rId4"/>
    <p:sldId id="267" r:id="rId5"/>
    <p:sldId id="266" r:id="rId6"/>
    <p:sldId id="268" r:id="rId7"/>
    <p:sldId id="269" r:id="rId8"/>
    <p:sldId id="270" r:id="rId9"/>
    <p:sldId id="272" r:id="rId10"/>
    <p:sldId id="273" r:id="rId11"/>
    <p:sldId id="274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D3F185-F1FF-49D0-8E4D-B5504EB795E4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4AA87F-ABE9-4567-9A43-2F47F0A4F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AA87F-ABE9-4567-9A43-2F47F0A4F96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6541d46a5900t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7" descr="ecb4031e37cd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888" y="2914650"/>
            <a:ext cx="3314700" cy="394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8" descr="0_89604_568ac41e_M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1844675"/>
            <a:ext cx="1300162" cy="136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C2830-2B21-459F-8E1B-B60770573283}" type="datetimeFigureOut">
              <a:rPr lang="ru-RU"/>
              <a:pPr>
                <a:defRPr/>
              </a:pPr>
              <a:t>31.01.2023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608673-6E01-47E3-8082-0CEA3BCA7D01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7302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0_a1a93_57fe433b_orig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288" y="2636838"/>
            <a:ext cx="2309812" cy="230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7" descr="4db66d823c0a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2813" y="4219575"/>
            <a:ext cx="3151187" cy="26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1835150" y="5661025"/>
            <a:ext cx="7308850" cy="1196975"/>
            <a:chOff x="0" y="4793739"/>
            <a:chExt cx="9144000" cy="2064261"/>
          </a:xfrm>
        </p:grpSpPr>
        <p:pic>
          <p:nvPicPr>
            <p:cNvPr id="7" name="Рисунок 9" descr="0_fe7f9_3e19977b_orig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Рисунок 10" descr="0_fe7f9_3e19977b_orig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Группа 14"/>
          <p:cNvGrpSpPr>
            <a:grpSpLocks/>
          </p:cNvGrpSpPr>
          <p:nvPr/>
        </p:nvGrpSpPr>
        <p:grpSpPr bwMode="auto">
          <a:xfrm>
            <a:off x="0" y="5661025"/>
            <a:ext cx="7308850" cy="1196975"/>
            <a:chOff x="0" y="4793739"/>
            <a:chExt cx="9144000" cy="2064261"/>
          </a:xfrm>
        </p:grpSpPr>
        <p:pic>
          <p:nvPicPr>
            <p:cNvPr id="10" name="Рисунок 12" descr="0_fe7f9_3e19977b_orig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Рисунок 13" descr="0_fe7f9_3e19977b_orig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2" name="Рисунок 14" descr="Рисунок1.gif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652963"/>
            <a:ext cx="1476375" cy="19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D4F46-CAFC-419E-B9B2-9A0FC1044ED3}" type="datetimeFigureOut">
              <a:rPr lang="ru-RU"/>
              <a:pPr>
                <a:defRPr/>
              </a:pPr>
              <a:t>31.01.2023</a:t>
            </a:fld>
            <a:endParaRPr lang="ru-RU" dirty="0"/>
          </a:p>
        </p:txBody>
      </p:sp>
      <p:sp>
        <p:nvSpPr>
          <p:cNvPr id="1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3D9D3C-26E9-444D-8429-58149B87E33B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2658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baby30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221163"/>
            <a:ext cx="2646363" cy="283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7" descr="551f743ee188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8550" y="4221163"/>
            <a:ext cx="2965450" cy="211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Группа 9"/>
          <p:cNvGrpSpPr>
            <a:grpSpLocks/>
          </p:cNvGrpSpPr>
          <p:nvPr/>
        </p:nvGrpSpPr>
        <p:grpSpPr bwMode="auto">
          <a:xfrm>
            <a:off x="1258888" y="6092825"/>
            <a:ext cx="7885112" cy="765175"/>
            <a:chOff x="1" y="5770398"/>
            <a:chExt cx="9143999" cy="1087602"/>
          </a:xfrm>
        </p:grpSpPr>
        <p:pic>
          <p:nvPicPr>
            <p:cNvPr id="6" name="Рисунок 9" descr="8bc5751b36aa55b03faa72cd4305b5eb_1329683174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5770398"/>
              <a:ext cx="3851920" cy="1087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Рисунок 10" descr="8bc5751b36aa55b03faa72cd4305b5eb_1329683174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5770399"/>
              <a:ext cx="3851920" cy="1087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Рисунок 11" descr="8bc5751b36aa55b03faa72cd4305b5eb_1329683174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080" y="5770399"/>
              <a:ext cx="3851920" cy="1087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Группа 12"/>
          <p:cNvGrpSpPr>
            <a:grpSpLocks/>
          </p:cNvGrpSpPr>
          <p:nvPr/>
        </p:nvGrpSpPr>
        <p:grpSpPr bwMode="auto">
          <a:xfrm>
            <a:off x="0" y="6092825"/>
            <a:ext cx="7885113" cy="765175"/>
            <a:chOff x="1" y="5770398"/>
            <a:chExt cx="9143999" cy="1087602"/>
          </a:xfrm>
        </p:grpSpPr>
        <p:pic>
          <p:nvPicPr>
            <p:cNvPr id="10" name="Рисунок 13" descr="8bc5751b36aa55b03faa72cd4305b5eb_1329683174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5770398"/>
              <a:ext cx="3851920" cy="1087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Рисунок 14" descr="8bc5751b36aa55b03faa72cd4305b5eb_1329683174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5770399"/>
              <a:ext cx="3851920" cy="1087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Рисунок 15" descr="8bc5751b36aa55b03faa72cd4305b5eb_1329683174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080" y="5770399"/>
              <a:ext cx="3851920" cy="1087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B909A-B223-42CD-B4BF-C41CF5DAAEF9}" type="datetimeFigureOut">
              <a:rPr lang="ru-RU"/>
              <a:pPr>
                <a:defRPr/>
              </a:pPr>
              <a:t>31.01.2023</a:t>
            </a:fld>
            <a:endParaRPr lang="ru-RU" dirty="0"/>
          </a:p>
        </p:txBody>
      </p:sp>
      <p:sp>
        <p:nvSpPr>
          <p:cNvPr id="1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03BFC5-89D4-4948-B8A9-391B537F21BE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6411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b9c0b6dd666b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400" y="4005263"/>
            <a:ext cx="2125663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Группа 9"/>
          <p:cNvGrpSpPr>
            <a:grpSpLocks/>
          </p:cNvGrpSpPr>
          <p:nvPr/>
        </p:nvGrpSpPr>
        <p:grpSpPr bwMode="auto">
          <a:xfrm>
            <a:off x="0" y="5778500"/>
            <a:ext cx="9144000" cy="1079500"/>
            <a:chOff x="0" y="5777880"/>
            <a:chExt cx="9144000" cy="1080120"/>
          </a:xfrm>
        </p:grpSpPr>
        <p:pic>
          <p:nvPicPr>
            <p:cNvPr id="4" name="Рисунок 8" descr="0_a01d9_415b13cb_M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3511" y="5777880"/>
              <a:ext cx="4320489" cy="1080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Рисунок 9" descr="0_a01d9_415b13cb_M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5777880"/>
              <a:ext cx="4320489" cy="1080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Рисунок 10" descr="0_a01d9_415b13cb_M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777880"/>
              <a:ext cx="4320489" cy="1080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" name="Рисунок 11" descr="386da46faaeb.g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1313" y="3619500"/>
            <a:ext cx="2555875" cy="305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E9863-1C79-44FC-9DF0-4A7C9C03317F}" type="datetimeFigureOut">
              <a:rPr lang="ru-RU"/>
              <a:pPr>
                <a:defRPr/>
              </a:pPr>
              <a:t>31.01.2023</a:t>
            </a:fld>
            <a:endParaRPr lang="ru-RU" dirty="0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0BB9B1-14F7-4060-906B-821A1E7CBBCB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570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42373f9d2983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3860800"/>
            <a:ext cx="2987675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7" descr="ec75d3390f56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383088"/>
            <a:ext cx="2166938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Группа 8"/>
          <p:cNvGrpSpPr>
            <a:grpSpLocks/>
          </p:cNvGrpSpPr>
          <p:nvPr/>
        </p:nvGrpSpPr>
        <p:grpSpPr bwMode="auto">
          <a:xfrm>
            <a:off x="1835150" y="5876925"/>
            <a:ext cx="7308850" cy="981075"/>
            <a:chOff x="0" y="4793739"/>
            <a:chExt cx="9144000" cy="2064261"/>
          </a:xfrm>
        </p:grpSpPr>
        <p:pic>
          <p:nvPicPr>
            <p:cNvPr id="6" name="Рисунок 9" descr="0_fe7f9_3e19977b_orig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Рисунок 10" descr="0_fe7f9_3e19977b_orig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Группа 11"/>
          <p:cNvGrpSpPr>
            <a:grpSpLocks/>
          </p:cNvGrpSpPr>
          <p:nvPr/>
        </p:nvGrpSpPr>
        <p:grpSpPr bwMode="auto">
          <a:xfrm>
            <a:off x="0" y="5876925"/>
            <a:ext cx="7308850" cy="981075"/>
            <a:chOff x="0" y="4793739"/>
            <a:chExt cx="9144000" cy="2064261"/>
          </a:xfrm>
        </p:grpSpPr>
        <p:pic>
          <p:nvPicPr>
            <p:cNvPr id="9" name="Рисунок 12" descr="0_fe7f9_3e19977b_orig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Рисунок 13" descr="0_fe7f9_3e19977b_orig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C0DC5-1533-4FDD-8274-17550362F2D4}" type="datetimeFigureOut">
              <a:rPr lang="ru-RU"/>
              <a:pPr>
                <a:defRPr/>
              </a:pPr>
              <a:t>31.01.2023</a:t>
            </a:fld>
            <a:endParaRPr lang="ru-RU" dirty="0"/>
          </a:p>
        </p:txBody>
      </p:sp>
      <p:sp>
        <p:nvSpPr>
          <p:cNvPr id="12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3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BB8CD6-70EC-4ACE-8B58-70D3B7E78F44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3330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rgbClr val="CCFFFF"/>
            </a:gs>
            <a:gs pos="100000">
              <a:schemeClr val="accent3">
                <a:lumMod val="20000"/>
                <a:lumOff val="8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FE8A144-8A0C-4DCC-A364-C4D1EE26697B}" type="datetimeFigureOut">
              <a:rPr lang="ru-RU"/>
              <a:pPr>
                <a:defRPr/>
              </a:pPr>
              <a:t>31.01.2023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F89"/>
                </a:solidFill>
                <a:latin typeface="Times New Roman" panose="02020603050405020304" pitchFamily="18" charset="0"/>
              </a:defRPr>
            </a:lvl1pPr>
          </a:lstStyle>
          <a:p>
            <a:fld id="{5A48E187-D63B-4286-BA3E-190C06F5E6E2}" type="slidenum">
              <a:rPr lang="ru-RU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aduga22.tvoysadik.ru/" TargetMode="External"/><Relationship Id="rId2" Type="http://schemas.openxmlformats.org/officeDocument/2006/relationships/hyperlink" Target="mailto:madoo_22@mail.ru" TargetMode="Externa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>
            <a:extLst>
              <a:ext uri="{FF2B5EF4-FFF2-40B4-BE49-F238E27FC236}">
                <a16:creationId xmlns:a16="http://schemas.microsoft.com/office/drawing/2014/main" id="{0B0FEB94-3726-4B89-BBF2-6D856D185824}"/>
              </a:ext>
            </a:extLst>
          </p:cNvPr>
          <p:cNvSpPr>
            <a:spLocks noGrp="1"/>
          </p:cNvSpPr>
          <p:nvPr/>
        </p:nvSpPr>
        <p:spPr>
          <a:xfrm>
            <a:off x="287524" y="2060848"/>
            <a:ext cx="8064896" cy="3456384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spcBef>
                <a:spcPct val="0"/>
              </a:spcBef>
              <a:buClrTx/>
              <a:buSzTx/>
              <a:buNone/>
            </a:pPr>
            <a:r>
              <a:rPr kumimoji="0" lang="ru-RU" sz="8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Tahoma" pitchFamily="34" charset="0"/>
                <a:cs typeface="Times New Roman" pitchFamily="18" charset="0"/>
              </a:rPr>
              <a:t>  Проект «</a:t>
            </a:r>
            <a:r>
              <a:rPr lang="ru-RU" sz="86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Уголок  </a:t>
            </a:r>
            <a:r>
              <a:rPr lang="ru-RU" sz="8600" b="1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уединения</a:t>
            </a:r>
            <a:r>
              <a:rPr kumimoji="0" lang="ru-RU" sz="8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Tahoma" pitchFamily="34" charset="0"/>
                <a:cs typeface="Times New Roman" pitchFamily="18" charset="0"/>
              </a:rPr>
              <a:t>»</a:t>
            </a:r>
            <a:endParaRPr kumimoji="0" lang="ru-RU" sz="8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ea typeface="Tahoma" pitchFamily="34" charset="0"/>
              <a:cs typeface="Times New Roman" pitchFamily="18" charset="0"/>
            </a:endParaRPr>
          </a:p>
          <a:p>
            <a:pPr marL="274320" marR="0" lvl="0" indent="-27432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3A447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274320" marR="0" lvl="0" indent="-27432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3A447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274320" marR="0" lvl="0" indent="-27432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3A447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274320" marR="0" lvl="0" indent="-27432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3A447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33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Группа: Лучики</a:t>
            </a:r>
          </a:p>
          <a:p>
            <a:pPr marL="274320" marR="0" lvl="0" indent="-27432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3A447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33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Воспитатель: И. С. Софронова</a:t>
            </a:r>
          </a:p>
          <a:p>
            <a:pPr marL="274320" marR="0" lvl="0" indent="-27432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3A447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330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274320" marR="0" lvl="0" indent="-27432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3A447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330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274320" marR="0" lvl="0" indent="-27432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3A447"/>
              </a:buClr>
              <a:buSzPct val="85000"/>
              <a:buFont typeface="Wingdings 2"/>
              <a:buChar char=""/>
              <a:tabLst/>
              <a:defRPr/>
            </a:pPr>
            <a:endParaRPr lang="ru-RU" sz="3300" dirty="0">
              <a:solidFill>
                <a:srgbClr val="002060"/>
              </a:solidFill>
              <a:latin typeface="Times New Roman"/>
            </a:endParaRPr>
          </a:p>
          <a:p>
            <a:pPr marL="274320" marR="0" lvl="0" indent="-274320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3A447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330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3A447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33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ГО Верхняя Пышма, 2022г</a:t>
            </a:r>
            <a:endParaRPr kumimoji="0" lang="ru-RU" sz="330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60648"/>
            <a:ext cx="77048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spc="-100" dirty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</a:rPr>
              <a:t>Муниципальное автономное  дошкольное  образовательное учреждение «Детский сад № 22» </a:t>
            </a:r>
            <a:br>
              <a:rPr lang="ru-RU" sz="1200" spc="-100" dirty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</a:rPr>
            </a:br>
            <a:r>
              <a:rPr lang="ru-RU" sz="1200" spc="-100" dirty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</a:rPr>
              <a:t>(МАДОУ «Детский сад № 22»)</a:t>
            </a:r>
            <a:br>
              <a:rPr lang="ru-RU" sz="1200" spc="-100" dirty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</a:rPr>
            </a:br>
            <a:r>
              <a:rPr lang="ru-RU" sz="1200" spc="-100" dirty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</a:rPr>
              <a:t>Адрес: 624090,  Свердловская область,  г. Верхняя Пышма,  ул. </a:t>
            </a:r>
            <a:r>
              <a:rPr lang="ru-RU" sz="1200" spc="-100" dirty="0" err="1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</a:rPr>
              <a:t>Кривоусова</a:t>
            </a:r>
            <a:r>
              <a:rPr lang="ru-RU" sz="1200" spc="-100" dirty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</a:rPr>
              <a:t>,  20б. </a:t>
            </a:r>
            <a:br>
              <a:rPr lang="ru-RU" sz="1200" spc="-100" dirty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</a:rPr>
            </a:br>
            <a:r>
              <a:rPr lang="ru-RU" sz="1200" spc="-100" dirty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</a:rPr>
              <a:t>Тел. 8(34368) 5-33-87; 5-55-44.</a:t>
            </a:r>
            <a:br>
              <a:rPr lang="ru-RU" sz="1200" spc="-100" dirty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</a:rPr>
            </a:br>
            <a:r>
              <a:rPr lang="ru-RU" sz="1200" spc="-100" dirty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</a:rPr>
              <a:t>ИНН/КПП 6606012887/668601001</a:t>
            </a:r>
            <a:br>
              <a:rPr lang="ru-RU" sz="1200" spc="-100" dirty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</a:rPr>
            </a:br>
            <a:r>
              <a:rPr lang="en-US" sz="1200" spc="-100" dirty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</a:rPr>
              <a:t>E-mail: </a:t>
            </a:r>
            <a:r>
              <a:rPr lang="en-US" sz="1200" u="sng" spc="-100" dirty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  <a:hlinkClick r:id="rId2"/>
              </a:rPr>
              <a:t>madoo_22@mail.ru</a:t>
            </a:r>
            <a:r>
              <a:rPr lang="ru-RU" sz="1200" spc="-100" dirty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</a:rPr>
              <a:t> Сайт</a:t>
            </a:r>
            <a:r>
              <a:rPr lang="en-US" sz="1200" spc="-100" dirty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</a:rPr>
              <a:t>: </a:t>
            </a:r>
            <a:r>
              <a:rPr lang="en-US" sz="1200" u="sng" spc="-100" dirty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  <a:hlinkClick r:id="rId3"/>
              </a:rPr>
              <a:t>https://raduga22.tvoysadik.ru/</a:t>
            </a:r>
            <a:r>
              <a:rPr lang="ru-RU" sz="1200" spc="-100" dirty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</a:rPr>
              <a:t/>
            </a:r>
            <a:br>
              <a:rPr lang="ru-RU" sz="1200" spc="-100" dirty="0">
                <a:ln w="3200">
                  <a:solidFill>
                    <a:srgbClr val="FEFAC9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n-lt"/>
              </a:rPr>
            </a:br>
            <a:endParaRPr lang="ru-RU" sz="12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5975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4581129"/>
            <a:ext cx="33123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5"/>
                </a:solidFill>
                <a:latin typeface="Monotype Corsiva" pitchFamily="66" charset="0"/>
              </a:rPr>
              <a:t>У нас игры есть для всех, </a:t>
            </a:r>
            <a:br>
              <a:rPr lang="ru-RU" sz="2000" dirty="0" smtClean="0">
                <a:solidFill>
                  <a:schemeClr val="accent5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accent5"/>
                </a:solidFill>
                <a:latin typeface="Monotype Corsiva" pitchFamily="66" charset="0"/>
              </a:rPr>
              <a:t>Для самых тихих, робких, </a:t>
            </a:r>
            <a:br>
              <a:rPr lang="ru-RU" sz="2000" dirty="0" smtClean="0">
                <a:solidFill>
                  <a:schemeClr val="accent5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accent5"/>
                </a:solidFill>
                <a:latin typeface="Monotype Corsiva" pitchFamily="66" charset="0"/>
              </a:rPr>
              <a:t>И кто резвится больше всех</a:t>
            </a:r>
          </a:p>
          <a:p>
            <a:pPr algn="ctr"/>
            <a:r>
              <a:rPr lang="ru-RU" sz="2000" dirty="0" smtClean="0">
                <a:solidFill>
                  <a:schemeClr val="accent5"/>
                </a:solidFill>
                <a:latin typeface="Monotype Corsiva" pitchFamily="66" charset="0"/>
              </a:rPr>
              <a:t>Мы успокоить сможем. </a:t>
            </a:r>
            <a:endParaRPr lang="ru-RU" sz="2000" dirty="0">
              <a:solidFill>
                <a:schemeClr val="accent5"/>
              </a:solidFill>
              <a:latin typeface="Monotype Corsiva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4583" y="-32758"/>
            <a:ext cx="2592288" cy="46138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2272" y="908720"/>
            <a:ext cx="5279880" cy="259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/>
          <a:lstStyle/>
          <a:p>
            <a:r>
              <a:rPr lang="ru-RU" sz="2400" dirty="0" smtClean="0">
                <a:latin typeface="Monotype Corsiva" pitchFamily="66" charset="0"/>
              </a:rPr>
              <a:t/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/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/>
            </a:r>
            <a:br>
              <a:rPr lang="ru-RU" sz="2400" dirty="0" smtClean="0">
                <a:latin typeface="Monotype Corsiva" pitchFamily="66" charset="0"/>
              </a:rPr>
            </a:br>
            <a:r>
              <a:rPr lang="ru-RU" sz="2400" dirty="0" smtClean="0">
                <a:solidFill>
                  <a:schemeClr val="accent5"/>
                </a:solidFill>
                <a:latin typeface="Monotype Corsiva" pitchFamily="66" charset="0"/>
              </a:rPr>
              <a:t>В нашу группу ребятишки </a:t>
            </a:r>
            <a:br>
              <a:rPr lang="ru-RU" sz="2400" dirty="0" smtClean="0">
                <a:solidFill>
                  <a:schemeClr val="accent5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chemeClr val="accent5"/>
                </a:solidFill>
                <a:latin typeface="Monotype Corsiva" pitchFamily="66" charset="0"/>
              </a:rPr>
              <a:t>С радостью всегда идут, </a:t>
            </a:r>
            <a:br>
              <a:rPr lang="ru-RU" sz="2400" dirty="0" smtClean="0">
                <a:solidFill>
                  <a:schemeClr val="accent5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chemeClr val="accent5"/>
                </a:solidFill>
                <a:latin typeface="Monotype Corsiva" pitchFamily="66" charset="0"/>
              </a:rPr>
              <a:t>И девчонкам, и мальчишкам, </a:t>
            </a:r>
            <a:br>
              <a:rPr lang="ru-RU" sz="2400" dirty="0" smtClean="0">
                <a:solidFill>
                  <a:schemeClr val="accent5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chemeClr val="accent5"/>
                </a:solidFill>
                <a:latin typeface="Monotype Corsiva" pitchFamily="66" charset="0"/>
              </a:rPr>
              <a:t>Очень нравится им тут! </a:t>
            </a:r>
            <a:r>
              <a:rPr lang="ru-RU" dirty="0" smtClean="0">
                <a:solidFill>
                  <a:schemeClr val="accent5"/>
                </a:solidFill>
              </a:rPr>
              <a:t/>
            </a:r>
            <a:br>
              <a:rPr lang="ru-RU" dirty="0" smtClean="0">
                <a:solidFill>
                  <a:schemeClr val="accent5"/>
                </a:solidFill>
              </a:rPr>
            </a:b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algn="ctr">
              <a:buNone/>
            </a:pPr>
            <a:r>
              <a:rPr lang="ru-RU" dirty="0" smtClean="0">
                <a:solidFill>
                  <a:schemeClr val="accent5"/>
                </a:solidFill>
                <a:latin typeface="Monotype Corsiva" pitchFamily="66" charset="0"/>
              </a:rPr>
              <a:t>Спасибо за внимание!</a:t>
            </a:r>
            <a:endParaRPr lang="ru-RU" dirty="0">
              <a:solidFill>
                <a:schemeClr val="accent5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5"/>
                </a:solidFill>
                <a:latin typeface="Monotype Corsiva" pitchFamily="66" charset="0"/>
              </a:rPr>
              <a:t>Актуальность</a:t>
            </a:r>
            <a:endParaRPr lang="ru-RU" b="1" dirty="0">
              <a:solidFill>
                <a:schemeClr val="accent5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1"/>
            <a:ext cx="7560840" cy="3312368"/>
          </a:xfrm>
        </p:spPr>
        <p:txBody>
          <a:bodyPr/>
          <a:lstStyle/>
          <a:p>
            <a:pPr algn="just">
              <a:buNone/>
            </a:pPr>
            <a:r>
              <a:rPr lang="ru-RU" sz="1800" dirty="0" smtClean="0">
                <a:solidFill>
                  <a:schemeClr val="accent3"/>
                </a:solidFill>
                <a:latin typeface="Monotype Corsiva" pitchFamily="66" charset="0"/>
              </a:rPr>
              <a:t>     </a:t>
            </a:r>
            <a:r>
              <a:rPr lang="ru-RU" sz="1800" dirty="0">
                <a:solidFill>
                  <a:schemeClr val="accent3"/>
                </a:solidFill>
                <a:latin typeface="Monotype Corsiva" pitchFamily="66" charset="0"/>
              </a:rPr>
              <a:t>	</a:t>
            </a:r>
            <a:r>
              <a:rPr lang="ru-RU" sz="1800" dirty="0" smtClean="0">
                <a:solidFill>
                  <a:schemeClr val="accent3"/>
                </a:solidFill>
                <a:latin typeface="Monotype Corsiva" pitchFamily="66" charset="0"/>
              </a:rPr>
              <a:t>	</a:t>
            </a:r>
            <a:r>
              <a:rPr lang="ru-RU" sz="1800" dirty="0" smtClean="0">
                <a:solidFill>
                  <a:schemeClr val="accent5"/>
                </a:solidFill>
                <a:latin typeface="Monotype Corsiva" pitchFamily="66" charset="0"/>
              </a:rPr>
              <a:t>У детей дошкольного возраста часто меняется настроение в связи с недостаточной сформированостью эмоционально-волевой сферы. Дети еще не умеют контролировать проявления своих чувств. Нередко происходит демонстрация таких эмоциональных проявлений как гнев, злость, грусть. Для ребенка изменение обстановки, пребывание целый день в шумном кругу людей при отсутствии мамы, а также исполнение требований педагогов и восприятие большого объема новой информации является серьезным стрессом. Поэтому для сохранения психологического комфорта дошкольника в группах создают специальные зоны, где ребёнок  находится наедине с собой. В уютном уголке уединения ребёнок  может "спрятаться" от окружающих, выразить свои накопившиеся негативные эмоции, отвлечься от суеты с помощью интересных спокойных игр и просто отдохнуть в тишине. </a:t>
            </a:r>
            <a:endParaRPr lang="ru-RU" sz="1800" dirty="0">
              <a:solidFill>
                <a:schemeClr val="accent5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8883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024" y="1700808"/>
            <a:ext cx="8784976" cy="2304256"/>
          </a:xfrm>
        </p:spPr>
        <p:txBody>
          <a:bodyPr/>
          <a:lstStyle/>
          <a:p>
            <a:pPr algn="l"/>
            <a:r>
              <a:rPr lang="ru-RU" sz="1800" dirty="0" smtClean="0">
                <a:latin typeface="Monotype Corsiva" panose="03010101010201010101" pitchFamily="66" charset="0"/>
              </a:rPr>
              <a:t>	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Цель: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преодоление эмоционального дискомфорта дошкольников.</a:t>
            </a:r>
            <a:b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 </a:t>
            </a:r>
            <a:b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	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Задачи:</a:t>
            </a:r>
            <a:r>
              <a:rPr lang="ru-RU" sz="1800" b="1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 </a:t>
            </a:r>
            <a:r>
              <a:rPr lang="ru-RU" sz="1800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- 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создать положительный эмоциональный микроклимат в группе ;</a:t>
            </a:r>
            <a:b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- сформировать   позитивное отношение ребёнка к сверстникам и взрослым;</a:t>
            </a:r>
            <a:b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- организовать систематическую работу по нормализации и развитию эмоциональной сферы детей;</a:t>
            </a:r>
            <a:b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- способствовать сплочению детского коллектива, формируя позитивные дружеские отношения в группе;</a:t>
            </a:r>
            <a:b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- способствовать </a:t>
            </a:r>
            <a:r>
              <a:rPr lang="ru-RU" sz="2000" dirty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к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омфортной организации режимных моментов;</a:t>
            </a:r>
            <a:b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- обеспечить индивидуальный подход, свободу выбора и волеизъявления, ориентируясь на зону ближайшего развития каждого ребёнка. </a:t>
            </a:r>
            <a:b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endParaRPr lang="ru-RU" sz="2000" dirty="0">
              <a:solidFill>
                <a:schemeClr val="accent5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434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827584" y="548099"/>
            <a:ext cx="8208912" cy="3554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chemeClr val="accent5"/>
                </a:solidFill>
                <a:latin typeface="Monotype Corsiva" pitchFamily="66" charset="0"/>
                <a:cs typeface="Times New Roman" pitchFamily="18" charset="0"/>
              </a:rPr>
              <a:t>	</a:t>
            </a:r>
            <a:r>
              <a:rPr lang="ru-RU" sz="29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Тематический </a:t>
            </a:r>
            <a:r>
              <a:rPr lang="ru-RU" sz="29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уголок уединения «Африка</a:t>
            </a:r>
            <a:r>
              <a:rPr lang="ru-RU" sz="29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»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chemeClr val="accent5"/>
                </a:solidFill>
                <a:latin typeface="Monotype Corsiva" pitchFamily="66" charset="0"/>
                <a:cs typeface="Times New Roman" pitchFamily="18" charset="0"/>
              </a:rPr>
              <a:t>Уголок психологической разгрузки– это пространство, о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accent5"/>
                </a:solidFill>
                <a:effectLst/>
                <a:latin typeface="Monotype Corsiva" pitchFamily="66" charset="0"/>
                <a:cs typeface="Times New Roman" pitchFamily="18" charset="0"/>
              </a:rPr>
              <a:t>рганизованное таким образом ,</a:t>
            </a:r>
            <a:r>
              <a:rPr kumimoji="0" lang="ru-RU" sz="2800" i="0" u="none" strike="noStrike" cap="none" normalizeH="0" dirty="0" smtClean="0">
                <a:ln>
                  <a:noFill/>
                </a:ln>
                <a:solidFill>
                  <a:schemeClr val="accent5"/>
                </a:solidFill>
                <a:effectLst/>
                <a:latin typeface="Monotype Corsiva" pitchFamily="66" charset="0"/>
                <a:cs typeface="Times New Roman" pitchFamily="18" charset="0"/>
              </a:rPr>
              <a:t> что находящийся в нём ребёнок  ощущает: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ru-RU" sz="2800" dirty="0" smtClean="0">
                <a:solidFill>
                  <a:schemeClr val="accent5"/>
                </a:solidFill>
                <a:latin typeface="Monotype Corsiva" pitchFamily="66" charset="0"/>
                <a:cs typeface="Times New Roman" pitchFamily="18" charset="0"/>
              </a:rPr>
              <a:t> п</a:t>
            </a:r>
            <a:r>
              <a:rPr lang="ru-RU" sz="2800" baseline="0" dirty="0" smtClean="0">
                <a:solidFill>
                  <a:schemeClr val="accent5"/>
                </a:solidFill>
                <a:latin typeface="Monotype Corsiva" pitchFamily="66" charset="0"/>
                <a:cs typeface="Times New Roman" pitchFamily="18" charset="0"/>
              </a:rPr>
              <a:t>окой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ru-RU" sz="2800" dirty="0" smtClean="0">
                <a:solidFill>
                  <a:schemeClr val="accent5"/>
                </a:solidFill>
                <a:latin typeface="Monotype Corsiva" pitchFamily="66" charset="0"/>
                <a:cs typeface="Times New Roman" pitchFamily="18" charset="0"/>
              </a:rPr>
              <a:t>  к</a:t>
            </a:r>
            <a:r>
              <a:rPr kumimoji="0" lang="ru-RU" sz="2800" i="0" u="none" strike="noStrike" cap="none" normalizeH="0" dirty="0" smtClean="0">
                <a:ln>
                  <a:noFill/>
                </a:ln>
                <a:solidFill>
                  <a:schemeClr val="accent5"/>
                </a:solidFill>
                <a:effectLst/>
                <a:latin typeface="Monotype Corsiva" pitchFamily="66" charset="0"/>
                <a:cs typeface="Times New Roman" pitchFamily="18" charset="0"/>
              </a:rPr>
              <a:t>омфорт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ru-RU" sz="2800" baseline="0" dirty="0" smtClean="0">
                <a:solidFill>
                  <a:schemeClr val="accent5"/>
                </a:solidFill>
                <a:latin typeface="Monotype Corsiva" pitchFamily="66" charset="0"/>
                <a:cs typeface="Times New Roman" pitchFamily="18" charset="0"/>
              </a:rPr>
              <a:t>безопасность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accent5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560840" cy="5256584"/>
          </a:xfrm>
        </p:spPr>
        <p:txBody>
          <a:bodyPr/>
          <a:lstStyle/>
          <a:p>
            <a:r>
              <a:rPr lang="ru-RU" sz="2000" dirty="0" smtClean="0">
                <a:latin typeface="Monotype Corsiva" pitchFamily="66" charset="0"/>
              </a:rPr>
              <a:t/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/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/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/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/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/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/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/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/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/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/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/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/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/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/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/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/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accent5"/>
                </a:solidFill>
                <a:latin typeface="Monotype Corsiva" pitchFamily="66" charset="0"/>
              </a:rPr>
              <a:t>Это наш - уголок уединения </a:t>
            </a:r>
            <a:br>
              <a:rPr lang="ru-RU" sz="2000" dirty="0" smtClean="0">
                <a:solidFill>
                  <a:schemeClr val="accent5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accent5"/>
                </a:solidFill>
                <a:latin typeface="Monotype Corsiva" pitchFamily="66" charset="0"/>
              </a:rPr>
              <a:t>Здесь можно в тишине побыть. </a:t>
            </a:r>
            <a:br>
              <a:rPr lang="ru-RU" sz="2000" dirty="0" smtClean="0">
                <a:solidFill>
                  <a:schemeClr val="accent5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accent5"/>
                </a:solidFill>
                <a:latin typeface="Monotype Corsiva" pitchFamily="66" charset="0"/>
              </a:rPr>
              <a:t>Исчезнут все твои волнения, </a:t>
            </a:r>
            <a:br>
              <a:rPr lang="ru-RU" sz="2000" dirty="0" smtClean="0">
                <a:solidFill>
                  <a:schemeClr val="accent5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accent5"/>
                </a:solidFill>
                <a:latin typeface="Monotype Corsiva" pitchFamily="66" charset="0"/>
              </a:rPr>
              <a:t>О грусти и тревоге можно позабыть. </a:t>
            </a:r>
            <a:r>
              <a:rPr lang="ru-RU" b="1" i="1" dirty="0" smtClean="0">
                <a:latin typeface="Monotype Corsiva" pitchFamily="66" charset="0"/>
              </a:rPr>
              <a:t/>
            </a:r>
            <a:br>
              <a:rPr lang="ru-RU" b="1" i="1" dirty="0" smtClean="0">
                <a:latin typeface="Monotype Corsiva" pitchFamily="66" charset="0"/>
              </a:rPr>
            </a:br>
            <a:endParaRPr lang="ru-RU" dirty="0">
              <a:latin typeface="Monotype Corsiva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326" y="0"/>
            <a:ext cx="2754248" cy="44226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1832" y="188640"/>
            <a:ext cx="3168352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9460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>
                <a:latin typeface="Monotype Corsiva" pitchFamily="66" charset="0"/>
              </a:rPr>
              <a:t/>
            </a:r>
            <a:br>
              <a:rPr lang="ru-RU" sz="2000" dirty="0" smtClean="0">
                <a:latin typeface="Monotype Corsiva" pitchFamily="66" charset="0"/>
              </a:rPr>
            </a:b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367853"/>
            <a:ext cx="5832648" cy="4104456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Наполнение уголка уединения: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ф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отографии родных;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мягкие игрушки;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ш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нуровки;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и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гры на  мелкую моторику.</a:t>
            </a:r>
            <a:endParaRPr lang="ru-RU" sz="2000" dirty="0">
              <a:solidFill>
                <a:schemeClr val="accent5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2204864"/>
            <a:ext cx="3600598" cy="4198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4293096"/>
            <a:ext cx="408620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5"/>
                </a:solidFill>
                <a:latin typeface="Monotype Corsiva" pitchFamily="66" charset="0"/>
              </a:rPr>
              <a:t>Альбом здесь можно полистать, </a:t>
            </a:r>
            <a:br>
              <a:rPr lang="ru-RU" sz="2000" dirty="0" smtClean="0">
                <a:solidFill>
                  <a:schemeClr val="accent5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accent5"/>
                </a:solidFill>
                <a:latin typeface="Monotype Corsiva" pitchFamily="66" charset="0"/>
              </a:rPr>
              <a:t>И мамочку свою в нём отыскать. </a:t>
            </a:r>
            <a:br>
              <a:rPr lang="ru-RU" sz="2000" dirty="0" smtClean="0">
                <a:solidFill>
                  <a:schemeClr val="accent5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accent5"/>
                </a:solidFill>
                <a:latin typeface="Monotype Corsiva" pitchFamily="66" charset="0"/>
              </a:rPr>
              <a:t>На неё я посмотрю ,</a:t>
            </a:r>
          </a:p>
          <a:p>
            <a:pPr algn="ctr"/>
            <a:r>
              <a:rPr lang="ru-RU" sz="2000" dirty="0" smtClean="0">
                <a:solidFill>
                  <a:schemeClr val="accent5"/>
                </a:solidFill>
                <a:latin typeface="Monotype Corsiva" pitchFamily="66" charset="0"/>
              </a:rPr>
              <a:t>А может быть и позвоню.</a:t>
            </a:r>
            <a:br>
              <a:rPr lang="ru-RU" sz="2000" dirty="0" smtClean="0">
                <a:solidFill>
                  <a:schemeClr val="accent5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accent5"/>
                </a:solidFill>
                <a:latin typeface="Monotype Corsiva" pitchFamily="66" charset="0"/>
              </a:rPr>
              <a:t>Свой секрет ей расскажу.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540733"/>
            <a:ext cx="2382240" cy="37477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332656"/>
            <a:ext cx="2376264" cy="34140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7888" y="539308"/>
            <a:ext cx="2016224" cy="37175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445624" cy="1872208"/>
          </a:xfrm>
        </p:spPr>
        <p:txBody>
          <a:bodyPr/>
          <a:lstStyle/>
          <a:p>
            <a:r>
              <a:rPr lang="ru-RU" sz="2000" dirty="0" smtClean="0">
                <a:solidFill>
                  <a:schemeClr val="accent5"/>
                </a:solidFill>
                <a:latin typeface="Monotype Corsiva" pitchFamily="66" charset="0"/>
              </a:rPr>
              <a:t>           «Весёлые  шнуровки»</a:t>
            </a:r>
            <a:br>
              <a:rPr lang="ru-RU" sz="2000" dirty="0" smtClean="0">
                <a:solidFill>
                  <a:schemeClr val="accent5"/>
                </a:solidFill>
                <a:latin typeface="Monotype Corsiva" pitchFamily="66" charset="0"/>
              </a:rPr>
            </a:br>
            <a:r>
              <a:rPr lang="ru-RU" sz="2000" dirty="0">
                <a:solidFill>
                  <a:schemeClr val="accent5"/>
                </a:solidFill>
                <a:latin typeface="Monotype Corsiva" pitchFamily="66" charset="0"/>
              </a:rPr>
              <a:t/>
            </a:r>
            <a:br>
              <a:rPr lang="ru-RU" sz="2000" dirty="0">
                <a:solidFill>
                  <a:schemeClr val="accent5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accent5"/>
                </a:solidFill>
                <a:latin typeface="Monotype Corsiva" pitchFamily="66" charset="0"/>
              </a:rPr>
              <a:t>	Шнуровка – один из видов развивающих игр для детей. Отличная черта игры – наличие шнурка и предметов для шнурования. Действия с подобными игрушками способствуют развитию тонких движений пальцев рук (тонкой моторики) и также развитию речи ребенка. </a:t>
            </a:r>
            <a:endParaRPr lang="ru-RU" sz="2000" dirty="0">
              <a:solidFill>
                <a:schemeClr val="accent5"/>
              </a:solidFill>
              <a:latin typeface="Monotype Corsiva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2420888"/>
            <a:ext cx="4078103" cy="3318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16632"/>
            <a:ext cx="5400600" cy="1584176"/>
          </a:xfrm>
        </p:spPr>
        <p:txBody>
          <a:bodyPr/>
          <a:lstStyle/>
          <a:p>
            <a:r>
              <a:rPr lang="ru-RU" sz="2000" dirty="0" smtClean="0">
                <a:latin typeface="Monotype Corsiva" pitchFamily="66" charset="0"/>
              </a:rPr>
              <a:t/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/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latin typeface="Monotype Corsiva" pitchFamily="66" charset="0"/>
              </a:rPr>
              <a:t/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accent5"/>
                </a:solidFill>
                <a:latin typeface="Monotype Corsiva" pitchFamily="66" charset="0"/>
              </a:rPr>
              <a:t>Песок — волшебная страна, </a:t>
            </a:r>
            <a:br>
              <a:rPr lang="ru-RU" sz="2000" dirty="0" smtClean="0">
                <a:solidFill>
                  <a:schemeClr val="accent5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accent5"/>
                </a:solidFill>
                <a:latin typeface="Monotype Corsiva" pitchFamily="66" charset="0"/>
              </a:rPr>
              <a:t>Нас к себе зовёт она.  </a:t>
            </a:r>
            <a:br>
              <a:rPr lang="ru-RU" sz="2000" dirty="0" smtClean="0">
                <a:solidFill>
                  <a:schemeClr val="accent5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accent5"/>
                </a:solidFill>
                <a:latin typeface="Monotype Corsiva" pitchFamily="66" charset="0"/>
              </a:rPr>
              <a:t>Мы в песочек тут играем,</a:t>
            </a:r>
            <a:br>
              <a:rPr lang="ru-RU" sz="2000" dirty="0" smtClean="0">
                <a:solidFill>
                  <a:schemeClr val="accent5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accent5"/>
                </a:solidFill>
                <a:latin typeface="Monotype Corsiva" pitchFamily="66" charset="0"/>
              </a:rPr>
              <a:t>Свои ручки расслабляем.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681232"/>
            <a:ext cx="5040560" cy="31233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елочный">
      <a:dk1>
        <a:srgbClr val="003300"/>
      </a:dk1>
      <a:lt1>
        <a:srgbClr val="99FF99"/>
      </a:lt1>
      <a:dk2>
        <a:srgbClr val="006600"/>
      </a:dk2>
      <a:lt2>
        <a:srgbClr val="99FF66"/>
      </a:lt2>
      <a:accent1>
        <a:srgbClr val="FFFF00"/>
      </a:accent1>
      <a:accent2>
        <a:srgbClr val="66FF33"/>
      </a:accent2>
      <a:accent3>
        <a:srgbClr val="009900"/>
      </a:accent3>
      <a:accent4>
        <a:srgbClr val="FFFF99"/>
      </a:accent4>
      <a:accent5>
        <a:srgbClr val="6600FF"/>
      </a:accent5>
      <a:accent6>
        <a:srgbClr val="CCFF33"/>
      </a:accent6>
      <a:hlink>
        <a:srgbClr val="0000FF"/>
      </a:hlink>
      <a:folHlink>
        <a:srgbClr val="00CC66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43335_shk</Template>
  <TotalTime>973</TotalTime>
  <Words>69</Words>
  <Application>Microsoft Office PowerPoint</Application>
  <PresentationFormat>Экран (4:3)</PresentationFormat>
  <Paragraphs>37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Calibri</vt:lpstr>
      <vt:lpstr>Monotype Corsiva</vt:lpstr>
      <vt:lpstr>Tahoma</vt:lpstr>
      <vt:lpstr>Times New Roman</vt:lpstr>
      <vt:lpstr>Wingdings</vt:lpstr>
      <vt:lpstr>Wingdings 2</vt:lpstr>
      <vt:lpstr>Тема Office</vt:lpstr>
      <vt:lpstr>Презентация PowerPoint</vt:lpstr>
      <vt:lpstr>Актуальность</vt:lpstr>
      <vt:lpstr> Цель: преодоление эмоционального дискомфорта дошкольников.    Задачи: - создать положительный эмоциональный микроклимат в группе ; - сформировать   позитивное отношение ребёнка к сверстникам и взрослым; - организовать систематическую работу по нормализации и развитию эмоциональной сферы детей; - способствовать сплочению детского коллектива, формируя позитивные дружеские отношения в группе; - способствовать комфортной организации режимных моментов; - обеспечить индивидуальный подход, свободу выбора и волеизъявления, ориентируясь на зону ближайшего развития каждого ребёнка.    </vt:lpstr>
      <vt:lpstr>Презентация PowerPoint</vt:lpstr>
      <vt:lpstr>                 Это наш - уголок уединения  Здесь можно в тишине побыть.  Исчезнут все твои волнения,  О грусти и тревоге можно позабыть.  </vt:lpstr>
      <vt:lpstr> </vt:lpstr>
      <vt:lpstr>Презентация PowerPoint</vt:lpstr>
      <vt:lpstr>           «Весёлые  шнуровки»   Шнуровка – один из видов развивающих игр для детей. Отличная черта игры – наличие шнурка и предметов для шнурования. Действия с подобными игрушками способствуют развитию тонких движений пальцев рук (тонкой моторики) и также развитию речи ребенка. </vt:lpstr>
      <vt:lpstr>   Песок — волшебная страна,  Нас к себе зовёт она.   Мы в песочек тут играем, Свои ручки расслабляем. </vt:lpstr>
      <vt:lpstr>Презентация PowerPoint</vt:lpstr>
      <vt:lpstr>   В нашу группу ребятишки  С радостью всегда идут,  И девчонкам, и мальчишкам,  Очень нравится им тут! 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jul</dc:creator>
  <cp:lastModifiedBy>sofronov_family@outlook.com</cp:lastModifiedBy>
  <cp:revision>68</cp:revision>
  <dcterms:created xsi:type="dcterms:W3CDTF">2016-05-11T09:18:09Z</dcterms:created>
  <dcterms:modified xsi:type="dcterms:W3CDTF">2023-01-31T12:02:27Z</dcterms:modified>
</cp:coreProperties>
</file>