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75" r:id="rId3"/>
    <p:sldId id="276" r:id="rId4"/>
    <p:sldId id="270" r:id="rId5"/>
    <p:sldId id="271" r:id="rId6"/>
    <p:sldId id="272" r:id="rId7"/>
    <p:sldId id="273" r:id="rId8"/>
    <p:sldId id="274" r:id="rId9"/>
    <p:sldId id="257" r:id="rId10"/>
    <p:sldId id="258" r:id="rId11"/>
    <p:sldId id="259" r:id="rId12"/>
    <p:sldId id="260" r:id="rId13"/>
    <p:sldId id="261" r:id="rId14"/>
    <p:sldId id="277" r:id="rId15"/>
    <p:sldId id="26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>
      <p:cViewPr>
        <p:scale>
          <a:sx n="95" d="100"/>
          <a:sy n="95" d="100"/>
        </p:scale>
        <p:origin x="111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D9FC8E89-2945-4A89-99CC-178EA0D34077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2DEA56C-835C-40AC-A4C4-7559B7126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8E89-2945-4A89-99CC-178EA0D34077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A56C-835C-40AC-A4C4-7559B7126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8E89-2945-4A89-99CC-178EA0D34077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A56C-835C-40AC-A4C4-7559B7126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8E89-2945-4A89-99CC-178EA0D34077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A56C-835C-40AC-A4C4-7559B7126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8E89-2945-4A89-99CC-178EA0D34077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A56C-835C-40AC-A4C4-7559B7126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8E89-2945-4A89-99CC-178EA0D34077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A56C-835C-40AC-A4C4-7559B7126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FC8E89-2945-4A89-99CC-178EA0D34077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2DEA56C-835C-40AC-A4C4-7559B7126CCA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D9FC8E89-2945-4A89-99CC-178EA0D34077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2DEA56C-835C-40AC-A4C4-7559B7126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8E89-2945-4A89-99CC-178EA0D34077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A56C-835C-40AC-A4C4-7559B7126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8E89-2945-4A89-99CC-178EA0D34077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A56C-835C-40AC-A4C4-7559B7126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C8E89-2945-4A89-99CC-178EA0D34077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EA56C-835C-40AC-A4C4-7559B7126C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D9FC8E89-2945-4A89-99CC-178EA0D34077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2DEA56C-835C-40AC-A4C4-7559B7126C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784887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профессиональное образовательное учреждение Департамента здравоохранения города Москвы  «Медицинский колледж № 1» 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(ГБПОУ ДЗМ «МК № 1»)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605121"/>
            <a:ext cx="619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«ТОЧНЫЕ НАУКИ: ЧЕРЕЗ ПРОШЛОЕ В БУДУЩЕЕ»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89702" y="3429000"/>
            <a:ext cx="53645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: Химия и здоровье: из прошлого в будущее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0" y="4653136"/>
            <a:ext cx="4184159" cy="13419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Специальность: 31.02.03 Лабораторная диагностика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400" dirty="0">
                <a:solidFill>
                  <a:srgbClr val="EEECE1">
                    <a:lumMod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студентка группы Л111-1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Насибова</a:t>
            </a:r>
            <a:r>
              <a:rPr kumimoji="0" lang="ru-RU" sz="140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140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Камила</a:t>
            </a:r>
            <a:r>
              <a:rPr kumimoji="0" lang="ru-RU" sz="140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sz="1400" i="0" u="none" strike="noStrike" kern="1200" cap="none" spc="0" normalizeH="0" baseline="0" noProof="0" dirty="0" err="1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Алимовна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1400" dirty="0">
                <a:solidFill>
                  <a:srgbClr val="EEECE1">
                    <a:lumMod val="1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преподаватель</a:t>
            </a:r>
            <a:endParaRPr kumimoji="0" lang="ru-RU" sz="140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400" i="0" u="none" strike="noStrike" kern="1200" cap="none" spc="0" normalizeH="0" baseline="0" noProof="0" dirty="0">
                <a:ln>
                  <a:noFill/>
                </a:ln>
                <a:solidFill>
                  <a:srgbClr val="EEECE1">
                    <a:lumMod val="10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Диденко Изабелла Владимировна</a:t>
            </a:r>
            <a:endParaRPr kumimoji="0" lang="ru-RU" sz="1200" i="0" u="none" strike="noStrike" kern="1200" cap="none" spc="0" normalizeH="0" baseline="0" noProof="0" dirty="0">
              <a:ln>
                <a:noFill/>
              </a:ln>
              <a:solidFill>
                <a:srgbClr val="EEECE1">
                  <a:lumMod val="10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A2C5EE3-04F0-4F32-B451-62375BEED5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382" y="4093957"/>
            <a:ext cx="2892252" cy="240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052736"/>
            <a:ext cx="8496944" cy="3463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Польза химии:</a:t>
            </a:r>
          </a:p>
          <a:p>
            <a:pPr algn="just">
              <a:lnSpc>
                <a:spcPct val="150000"/>
              </a:lnSpc>
            </a:pPr>
            <a:r>
              <a:rPr lang="ru-RU" dirty="0"/>
              <a:t> </a:t>
            </a:r>
            <a:r>
              <a:rPr lang="ru-RU" sz="1600" dirty="0"/>
              <a:t>Вещества, полученные химическим путем, используют в медицине. Они помогают сохранить больным людям жизнь, поддерживают здоровье.  Одно из достижений – способность улучшать вкусовые качества: сахар, ванилин – тому наглядный пример. В доме химические вещества убивают микробов, поддерживают комфортный микроклимат в квартире, дают тепло. Сельским жителям и сельскохозяйственным предприятиям помогают обезопасить поле, сад, огород, приусадебное хозяйство, птицефабрику, повысить урожайность или надои. Это дает возможность обеспечивать едой жителей планеты.</a:t>
            </a:r>
          </a:p>
        </p:txBody>
      </p:sp>
      <p:pic>
        <p:nvPicPr>
          <p:cNvPr id="24578" name="Picture 2" descr="https://cdnimg.rg.ru/img/content/176/87/85/Zhenshchina_devushka_bytovaia_himiia_iStock_1000_d_8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941168"/>
            <a:ext cx="2360712" cy="15745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20072" y="692696"/>
            <a:ext cx="34531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Вред химии для человека</a:t>
            </a:r>
          </a:p>
          <a:p>
            <a:endParaRPr lang="ru-RU" dirty="0"/>
          </a:p>
        </p:txBody>
      </p:sp>
      <p:pic>
        <p:nvPicPr>
          <p:cNvPr id="23554" name="Picture 2" descr="Таблица вредных пищевых добав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764704"/>
            <a:ext cx="4427984" cy="57606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148064" y="1124744"/>
            <a:ext cx="34563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Средства бытовой химии, такие как стиральные порошки, моющие средства для посуды и другие, оказывают негативное влияние на человека и способны нанести вред организму.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45849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Химия в будущем: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887408"/>
            <a:ext cx="8208912" cy="786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/>
              <a:t>Одной из главных задач химии будущего является создание новых материалов для конструирования устройств из атомно-молекулярных, ядерных и кварковых частиц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671607"/>
            <a:ext cx="9037512" cy="786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/>
              <a:t>Уже сейчас на супермолекулярном уровне, учеными создаются графеновые пластинки.</a:t>
            </a:r>
          </a:p>
          <a:p>
            <a:pPr algn="just">
              <a:lnSpc>
                <a:spcPct val="150000"/>
              </a:lnSpc>
            </a:pPr>
            <a:r>
              <a:rPr lang="ru-RU" sz="1600" dirty="0"/>
              <a:t> В будущем эти пластины найдут себе применение в наномашинах. </a:t>
            </a:r>
          </a:p>
        </p:txBody>
      </p:sp>
      <p:pic>
        <p:nvPicPr>
          <p:cNvPr id="22530" name="Picture 2" descr="http://news.rusoil.net/files/news/2020/2020_04_%D0%B0%D0%BF%D1%80%D0%B5%D0%BB%D1%8C/2020_04_28_%D0%9D%D0%B0%D0%BD%D0%BE%D0%B8%D0%BD%D0%B6%D0%B5%D0%BD%D0%B5%D1%80%D0%B8%D1%8F/%D0%A0%D0%B8%D1%81%20%D0%B8%D0%BD%D1%82%D0%B5%D1%80%D0%BD%D0%B5%D1%8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293096"/>
            <a:ext cx="1944216" cy="129614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51520" y="2533545"/>
            <a:ext cx="8568952" cy="786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/>
              <a:t>Такие машины можно отнести к чему-то среднему между живыми тканями и веществами, и неживыми.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771800" y="3429000"/>
            <a:ext cx="5976664" cy="26328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/>
              <a:t>Использовать наномашины можно в протезной промышленности, создавать на базе веществ искусственные клетки, которые смогут адаптироваться в человеческом организме. Благодаря химии будущего, медицина получит еще большие возможности для лечения ранее неизлечимых заболеваний, для борьбы с инвалидностью и помощи людям в целом.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6071" y="696228"/>
            <a:ext cx="8533456" cy="1894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/>
              <a:t>Впереди нас ожидает настоящая революция в мире химии, ученые рассчитывают на то, что не так много времени осталось до изобретения веществ, которые полноценно смогут заменить необходимые органические вещества в организме живого существа. Благодаря химии будущего планируется разработать вещества, которые будут самопроизвольно восстанавливать свои свойства, твердую форму, жесткость.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87524" y="2564904"/>
            <a:ext cx="8568952" cy="1894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/>
              <a:t>Исследователи и химики даже рассчитывают на создание мегамолекуряных веществ, которые будут собой представлять миниатюрные и невероятно мощные компьютеры. Химия уже сейчас занимается производством и созданием конструкций стабильных атомов новых типов, которые содержат в своем составе антинуклоны и гипероны, но в будущем такие исследования получат еще большее распространение.</a:t>
            </a:r>
          </a:p>
        </p:txBody>
      </p:sp>
      <p:pic>
        <p:nvPicPr>
          <p:cNvPr id="21506" name="Picture 2" descr="https://thumbs.dreamstime.com/b/%D1%83%D1%87%D0%B5%D0%BD%D1%8B%D0%B5-%D1%8D%D0%BA%D1%81%D0%BF%D0%B5%D1%80%D0%B8%D0%BC%D0%B5%D0%BD%D1%82%D0%B8%D1%80%D1%83%D1%8E%D1%82-%D1%81-%D1%84%D0%BE%D0%BD%D0%BE%D0%BC-%D0%BD%D0%B0%D1%83%D0%BA%D0%B8-%D0%B8-%D0%B8%D1%81%D1%81%D0%BB%D0%B5%D0%B4%D0%BE%D0%B2%D0%B0%D0%BD%D0%B8%D1%8F-%D0%B4%D0%BD%D0%BA-%D0%BC%D0%BE%D0%BB%D0%B5%D0%BA%D1%83%D0%BB%D1%8B-1970132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465664"/>
            <a:ext cx="3087203" cy="173269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EDEF7FF-B48E-4A77-A1DB-6C2570E40934}"/>
              </a:ext>
            </a:extLst>
          </p:cNvPr>
          <p:cNvSpPr txBox="1"/>
          <p:nvPr/>
        </p:nvSpPr>
        <p:spPr>
          <a:xfrm>
            <a:off x="647564" y="1988840"/>
            <a:ext cx="7848872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http://www.sel-politeh.ru/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sites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default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files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him</a:t>
            </a:r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r>
              <a:rPr lang="de-DE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pdf</a:t>
            </a:r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https://infourok.ru/nauchnoissledovatelskaya-rabota-po-himii-na-temu-himiya-dlya-zdorovya-cheloveka-3365685.html</a:t>
            </a:r>
          </a:p>
          <a:p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https://myslide.ru/presentation/1597163839_ximiya-i-zdorove-cheloveka</a:t>
            </a:r>
          </a:p>
          <a:p>
            <a:endParaRPr lang="de-D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de-DE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https://nauka.club/khimiya/khimiya-v-zhizni-cheloveka.html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51880E-7E50-4BC7-A22D-8302A2C7F0A0}"/>
              </a:ext>
            </a:extLst>
          </p:cNvPr>
          <p:cNvSpPr txBox="1"/>
          <p:nvPr/>
        </p:nvSpPr>
        <p:spPr>
          <a:xfrm>
            <a:off x="863588" y="980728"/>
            <a:ext cx="76328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Список источников интернет ресурсов</a:t>
            </a:r>
            <a:r>
              <a:rPr lang="ru-RU" sz="3200" dirty="0"/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1156639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92080" y="6237312"/>
            <a:ext cx="328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Благодарю за внимание!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123728" y="692696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i="1" dirty="0"/>
              <a:t>Знаем — химия наука</a:t>
            </a:r>
          </a:p>
          <a:p>
            <a:pPr algn="ctr"/>
            <a:r>
              <a:rPr lang="ru-RU" sz="2000" i="1" dirty="0"/>
              <a:t> Очень непростая штука. </a:t>
            </a:r>
          </a:p>
          <a:p>
            <a:pPr algn="ctr"/>
            <a:r>
              <a:rPr lang="ru-RU" sz="2000" i="1" dirty="0"/>
              <a:t>Чтобы химиками быть, </a:t>
            </a:r>
          </a:p>
          <a:p>
            <a:pPr algn="ctr"/>
            <a:r>
              <a:rPr lang="ru-RU" sz="2000" i="1" dirty="0"/>
              <a:t>Нужно формулы учить.</a:t>
            </a:r>
          </a:p>
          <a:p>
            <a:pPr algn="ctr"/>
            <a:endParaRPr lang="ru-RU" sz="2000" i="1" dirty="0"/>
          </a:p>
          <a:p>
            <a:pPr algn="ctr"/>
            <a:r>
              <a:rPr lang="ru-RU" sz="2000" i="1" dirty="0"/>
              <a:t> </a:t>
            </a:r>
          </a:p>
          <a:p>
            <a:pPr algn="ctr"/>
            <a:r>
              <a:rPr lang="ru-RU" sz="2000" i="1" dirty="0"/>
              <a:t>Опытным путём пойти, </a:t>
            </a:r>
          </a:p>
          <a:p>
            <a:pPr algn="ctr"/>
            <a:r>
              <a:rPr lang="ru-RU" sz="2000" i="1" dirty="0"/>
              <a:t>Что-то новое найти, </a:t>
            </a:r>
          </a:p>
          <a:p>
            <a:pPr algn="ctr"/>
            <a:r>
              <a:rPr lang="ru-RU" sz="2000" i="1" dirty="0"/>
              <a:t>Только это так суметь, </a:t>
            </a:r>
          </a:p>
          <a:p>
            <a:pPr algn="ctr"/>
            <a:r>
              <a:rPr lang="ru-RU" sz="2000" i="1" dirty="0"/>
              <a:t>Чтоб на воздух не взлететь.</a:t>
            </a:r>
            <a:br>
              <a:rPr lang="ru-RU" sz="2000" i="1" dirty="0"/>
            </a:br>
            <a:endParaRPr lang="ru-RU" sz="2000" i="1" dirty="0"/>
          </a:p>
        </p:txBody>
      </p:sp>
      <p:pic>
        <p:nvPicPr>
          <p:cNvPr id="20486" name="Picture 6" descr="https://i.pinimg.com/originals/f9/88/cc/f988cc102820bb31aed3d7b9bf5de41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05064"/>
            <a:ext cx="1800199" cy="1800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8115" y="672789"/>
            <a:ext cx="8280920" cy="1524841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chemeClr val="accent6">
                    <a:lumMod val="75000"/>
                  </a:schemeClr>
                </a:solidFill>
              </a:rPr>
              <a:t>Химия </a:t>
            </a:r>
            <a:r>
              <a:rPr lang="ru-RU" sz="1600" dirty="0"/>
              <a:t>— одна из важнейших и обширных областей естествознания, наука о веществах, их составе и строении, их свойствах, зависящих от состава и строения, их превращениях, ведущих к изменению состава — химических реакциях, а также о законах и закономерностях, которым эти превращения подчиняются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9531" y="2348880"/>
            <a:ext cx="8424936" cy="1525161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vi-VN" sz="1600" dirty="0">
                <a:solidFill>
                  <a:schemeClr val="accent6">
                    <a:lumMod val="75000"/>
                  </a:schemeClr>
                </a:solidFill>
              </a:rPr>
              <a:t>Хи́мия</a:t>
            </a:r>
            <a:r>
              <a:rPr lang="vi-VN" sz="1600" dirty="0"/>
              <a:t> (от араб. </a:t>
            </a:r>
            <a:r>
              <a:rPr lang="ar-AE" sz="1600" dirty="0">
                <a:solidFill>
                  <a:schemeClr val="accent6">
                    <a:lumMod val="75000"/>
                  </a:schemeClr>
                </a:solidFill>
              </a:rPr>
              <a:t>ياء يم ک</a:t>
            </a:r>
            <a:r>
              <a:rPr lang="ar-AE" sz="1600" dirty="0"/>
              <a:t>,‎ </a:t>
            </a:r>
            <a:r>
              <a:rPr lang="vi-VN" sz="1600" dirty="0"/>
              <a:t>произошедшего,‎ предположительно,‎ от‎ египетского‎ слова </a:t>
            </a:r>
            <a:r>
              <a:rPr lang="en-US" sz="1600" dirty="0" err="1"/>
              <a:t>km.t</a:t>
            </a:r>
            <a:r>
              <a:rPr lang="en-US" sz="1600" dirty="0"/>
              <a:t> (</a:t>
            </a:r>
            <a:r>
              <a:rPr lang="vi-VN" sz="1600" dirty="0"/>
              <a:t>чёрный),‎ откуда‎ возникло‎ также‎ название Египта, чернозёма и свинца — «чёрная‎ земля»;‎ другие‎ возможные‎ варианты: др.-греч. </a:t>
            </a:r>
            <a:r>
              <a:rPr lang="el-GR" sz="1600" dirty="0">
                <a:solidFill>
                  <a:schemeClr val="accent6">
                    <a:lumMod val="75000"/>
                  </a:schemeClr>
                </a:solidFill>
              </a:rPr>
              <a:t>χυμος</a:t>
            </a:r>
            <a:r>
              <a:rPr lang="el-GR" sz="1600" dirty="0"/>
              <a:t> — «</a:t>
            </a:r>
            <a:r>
              <a:rPr lang="vi-VN" sz="1600" dirty="0"/>
              <a:t>сок»,‎«эссенция»,‎ «влага»,‎ «вкус», др.-греч. </a:t>
            </a:r>
            <a:r>
              <a:rPr lang="el-GR" sz="1600" dirty="0"/>
              <a:t>χυμα — «</a:t>
            </a:r>
            <a:r>
              <a:rPr lang="vi-VN" sz="1600" dirty="0"/>
              <a:t>сплав‎ (металлов)»,‎ «литьё»,‎ «поток», др.- греч.</a:t>
            </a:r>
            <a:r>
              <a:rPr lang="el-GR" sz="1600" dirty="0">
                <a:solidFill>
                  <a:schemeClr val="accent6">
                    <a:lumMod val="75000"/>
                  </a:schemeClr>
                </a:solidFill>
              </a:rPr>
              <a:t>χυμευσις</a:t>
            </a:r>
            <a:r>
              <a:rPr lang="el-GR" sz="1600" dirty="0"/>
              <a:t> — «</a:t>
            </a:r>
            <a:r>
              <a:rPr lang="vi-VN" sz="1600" dirty="0"/>
              <a:t>смешивание»)</a:t>
            </a:r>
            <a:endParaRPr lang="ru-RU" sz="1600" dirty="0"/>
          </a:p>
        </p:txBody>
      </p:sp>
      <p:pic>
        <p:nvPicPr>
          <p:cNvPr id="13316" name="Picture 4" descr="https://copp.aspc-edu.ru/pluginfile.php/84317/course/overviewfiles/%D0%A5%D0%B8%D0%BC%D0%B8%D1%8F%20%D0%B2%20%D1%81%D1%81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1147" y="4026906"/>
            <a:ext cx="2841705" cy="2287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7524" y="1124744"/>
            <a:ext cx="85689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Здоровье человека и химия: </a:t>
            </a:r>
          </a:p>
          <a:p>
            <a:pPr algn="just"/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  <a:p>
            <a:pPr algn="just"/>
            <a:r>
              <a:rPr lang="ru-RU" dirty="0"/>
              <a:t>Известно,что здоровье-это показатель психического и физического благополучия человека. На здоровье его влияют множество факторов:это и питание и образ жизни и его генетика и особенно в последнее время-экологический </a:t>
            </a:r>
            <a:r>
              <a:rPr lang="ru-RU" sz="1600" dirty="0"/>
              <a:t>фактор.Конечно</a:t>
            </a:r>
            <a:r>
              <a:rPr lang="ru-RU" dirty="0"/>
              <a:t> мы не можем со счетов сбрасывать как "естественную" химию (под этим словом я понимаю те химические процессы ,которые составляют так сказать саму сущность жизни вообще)так те многочисленные химические производства начиная от производства строительных и ядерных материалов и заканчивая фармацией и их продукты.</a:t>
            </a:r>
          </a:p>
        </p:txBody>
      </p:sp>
      <p:pic>
        <p:nvPicPr>
          <p:cNvPr id="27652" name="Picture 4" descr="https://webstockreview.net/images/athletic-clipart-nutri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4581128"/>
            <a:ext cx="2504037" cy="1800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061" y="836712"/>
            <a:ext cx="8424936" cy="3371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b="1" dirty="0"/>
              <a:t>Химия и здоровье человека:</a:t>
            </a:r>
            <a:endParaRPr lang="ru-RU" sz="1600" dirty="0"/>
          </a:p>
          <a:p>
            <a:pPr algn="just">
              <a:lnSpc>
                <a:spcPct val="150000"/>
              </a:lnSpc>
            </a:pPr>
            <a:r>
              <a:rPr lang="ru-RU" sz="1600" dirty="0"/>
              <a:t>Химия с давних времен вторглась в жизнь человека и продолжает оказывать ему разностороннюю помощь и сейчас. Особенно важна органическая химия, рассматривающая органические соединения – предельные, непредельные циклические, ароматические и гетероциклические. Так, на основе непредельных соединений получают важные виды пластмасс, химические волокна, синтетические каучуки, соединения с небольшим молекулярным весом – этиловый спирт, уксусную кислоту, глицерин, ацетон и другие, многие из которых находят применение в медицине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733256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Еще М. В. Ломоносов говорил, что “медик без довольного познания химии совершенным быть не может”. О значении химии для медицины он писал: «От одной химии уповать можно на исправление недостатков врачебной науки”</a:t>
            </a:r>
          </a:p>
        </p:txBody>
      </p:sp>
      <p:pic>
        <p:nvPicPr>
          <p:cNvPr id="18434" name="Picture 2" descr="https://1.bp.blogspot.com/-iUn7QIYXJpk/VPCEiJaYemI/AAAAAAAAACY/eP0Noh60HIs/w530-h413-p/L-Glutathione%2BAgnet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3951766"/>
            <a:ext cx="2142282" cy="1669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7575" y="764704"/>
            <a:ext cx="79208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Какие бывают лекарства и почему они лечат?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373918"/>
            <a:ext cx="8568952" cy="411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/>
              <a:t>Лекарства бывают разные. Сколько болезней, столько и лекарств. Часто бывает и так, что одно и то же заболевание лечат многими лекарствами. Обычно лекарственные средства классифицируют по их основному лечебному действию. </a:t>
            </a:r>
          </a:p>
          <a:p>
            <a:pPr algn="just">
              <a:lnSpc>
                <a:spcPct val="150000"/>
              </a:lnSpc>
            </a:pPr>
            <a:endParaRPr lang="ru-RU" sz="1600" dirty="0"/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dirty="0"/>
              <a:t> обладают противомикробным действием (например, сульфаниламидные препараты: например стрептоцид, норсульфазол, сельфален, фталазол, сульфадимезин и др.). С их помощью удается побороть инфекционные заболевания.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dirty="0"/>
              <a:t>помогают снять боль, но не вызывают потери сознания (например, ацетилсалициловая кислота, или аспирин, прарцетамол, анальгин и др.)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dirty="0"/>
              <a:t> лекарства, которые воздействуют на сердце и кровеносные сосуды (нитроглицерин, анапрелинн, дибазол др.)</a:t>
            </a:r>
          </a:p>
        </p:txBody>
      </p:sp>
      <p:pic>
        <p:nvPicPr>
          <p:cNvPr id="17410" name="Picture 2" descr="https://i.ytimg.com/vi/tSqnz3V8SWk/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5157192"/>
            <a:ext cx="2576286" cy="14491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7524" y="836712"/>
            <a:ext cx="8568952" cy="411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Путешествие в прошлое:</a:t>
            </a:r>
          </a:p>
          <a:p>
            <a:pPr algn="just">
              <a:lnSpc>
                <a:spcPct val="150000"/>
              </a:lnSpc>
            </a:pPr>
            <a:r>
              <a:rPr lang="ru-RU" sz="1600" dirty="0"/>
              <a:t> Зачатки химии возникли ещё со времён появления человека. Поскольку человек всегда так или иначе имел дело с химическими веществами, его первые эксперименты с огнём, дублением шкур, приготовлением пищи можно назвать зачатками практической химии. Постепенно практические знания накапливались, и в самом начале развития цивилизации люди умели готовить некоторые краски, эмали, яды и лекарства. Вначале человек использовал биологические процессы, такие, как брожение, гниение; позже, с освоением огня, начал использовать процессы горения, спекания, сплавления. Использовались окислительно-восстановительные реакции, не протекающие в живой природе — например, восстановление металлов из их соединений. </a:t>
            </a:r>
          </a:p>
        </p:txBody>
      </p:sp>
      <p:pic>
        <p:nvPicPr>
          <p:cNvPr id="16390" name="Picture 6" descr="https://rusdarpa.ru/wp-content/uploads/2020/04/%D0%9C%D0%B5%D1%82%D0%B0%D0%BB%D0%BB%D1%83%D1%80%D0%B3%D0%B8%D1%8F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068128"/>
            <a:ext cx="2448272" cy="13852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24744"/>
            <a:ext cx="8352928" cy="1524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/>
              <a:t>Также лекарственные вещества известны с очень древних времен. Например, в Древней Руси мужской папоротник, мак и другие растения употреблялись как лекарства. И до сих пор в качестве лекарственных средств используются 25-30% различных отваров, настоек и экстрактов растительных и животных организмов.</a:t>
            </a:r>
          </a:p>
        </p:txBody>
      </p:sp>
      <p:pic>
        <p:nvPicPr>
          <p:cNvPr id="15362" name="Picture 2" descr="https://pbs.twimg.com/profile_banners/4665037221/1451569997/1500x5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284984"/>
            <a:ext cx="7560840" cy="29142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ww.abcfact.ru/upload/001/u107/192/a50cb3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4730918"/>
            <a:ext cx="3240360" cy="145635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548680"/>
            <a:ext cx="8568952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dirty="0"/>
              <a:t>В Древнем Египте использовали благовония, сжигали в курильницах ладан, цветы и травы. Для изготовления ароматных порошков использовали не только цветы, травы, корни, но еще и специи. Варвары, которые устраивали нашествия на эти земли, принесли знания о создании духов в свои края.</a:t>
            </a:r>
          </a:p>
          <a:p>
            <a:pPr algn="just">
              <a:lnSpc>
                <a:spcPct val="150000"/>
              </a:lnSpc>
            </a:pPr>
            <a:r>
              <a:rPr lang="ru-RU" sz="1600" dirty="0"/>
              <a:t>Травы с приятными запахами использовали для лечения головных болей, как успокоительное и для иных целей. </a:t>
            </a:r>
            <a:r>
              <a:rPr lang="ru-RU" sz="1600" dirty="0" err="1"/>
              <a:t>Ароматерапия</a:t>
            </a:r>
            <a:r>
              <a:rPr lang="ru-RU" sz="1600" dirty="0"/>
              <a:t> набирала популярность и постепенно распространялась по миру.</a:t>
            </a:r>
          </a:p>
          <a:p>
            <a:pPr algn="just"/>
            <a:endParaRPr lang="ru-RU" sz="1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2256" y="3140968"/>
            <a:ext cx="8568952" cy="1894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ru-RU" sz="1600" dirty="0"/>
              <a:t>В средневековой Европе стали появляться духи на основе спирта и эфирных масел, похожие на современные. Самые популярные </a:t>
            </a:r>
            <a:r>
              <a:rPr lang="ru-RU" sz="1600" dirty="0" err="1"/>
              <a:t>парфюмы</a:t>
            </a:r>
            <a:r>
              <a:rPr lang="ru-RU" sz="1600" dirty="0"/>
              <a:t> того времени включали в себя нотки розы, жасмина, лаванды, фиалки и пиона, камфары, сандала и мускуса. Их предназначение заключалось в маскировке запаха немытого тела. Водные процедуры в те времена были не в чести.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532440" cy="447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</a:rPr>
              <a:t>Роль химии в нашей жизни:</a:t>
            </a:r>
          </a:p>
          <a:p>
            <a:pPr algn="just">
              <a:lnSpc>
                <a:spcPct val="150000"/>
              </a:lnSpc>
            </a:pPr>
            <a:r>
              <a:rPr lang="ru-RU" sz="1600" dirty="0"/>
              <a:t> Во все времена химия служит человеку в его практической деятельности. Еще в древности возникли ремесла, в основе которых лежали химические процессы: получение металла, стекла, керамики, красителей. Среди важнейших продуктов химии следует назвать кислоты, щелочи, слои, минеральные удобрения, растворители, масла, пластмассы, каучуки и резины, синтетические волокна и многое другое. Исключительно важную роль играют химические продукты и процессы в энергетике, которая использует энергию химических реакций. Для энергетических целей используются многие продукты переработки нефти (бензин, керосин, мазут) , каменный и бурый уголь, сланц и торф. В связи с уменьшением природных запасов нефти вырабатывается синтетическое топливо путем химической переработки различного природного сырья и отходов производства. </a:t>
            </a:r>
          </a:p>
        </p:txBody>
      </p:sp>
      <p:pic>
        <p:nvPicPr>
          <p:cNvPr id="25602" name="Picture 2" descr="https://cloud.prezentacii.org/18/11/101240/images/scree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4653136"/>
            <a:ext cx="2388773" cy="19502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237</TotalTime>
  <Words>1410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Georgia</vt:lpstr>
      <vt:lpstr>Times New Roman</vt:lpstr>
      <vt:lpstr>Trebuchet MS</vt:lpstr>
      <vt:lpstr>Wingdings</vt:lpstr>
      <vt:lpstr>Wingdings 2</vt:lpstr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Isabella Didenko</cp:lastModifiedBy>
  <cp:revision>27</cp:revision>
  <dcterms:created xsi:type="dcterms:W3CDTF">2021-12-01T14:55:09Z</dcterms:created>
  <dcterms:modified xsi:type="dcterms:W3CDTF">2023-01-31T19:46:52Z</dcterms:modified>
</cp:coreProperties>
</file>