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7" r:id="rId6"/>
    <p:sldId id="261" r:id="rId7"/>
    <p:sldId id="265" r:id="rId8"/>
    <p:sldId id="264" r:id="rId9"/>
    <p:sldId id="268" r:id="rId10"/>
    <p:sldId id="273" r:id="rId11"/>
    <p:sldId id="272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66" r:id="rId21"/>
    <p:sldId id="270" r:id="rId22"/>
    <p:sldId id="27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gif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630" y="836712"/>
            <a:ext cx="8753357" cy="2123658"/>
          </a:xfrm>
          <a:prstGeom prst="rect">
            <a:avLst/>
          </a:prstGeom>
          <a:noFill/>
          <a:ln w="0" cmpd="sng">
            <a:noFill/>
          </a:ln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400" b="1" cap="all" spc="0" dirty="0" smtClean="0">
                <a:ln w="25400">
                  <a:solidFill>
                    <a:schemeClr val="tx1"/>
                  </a:solidFill>
                </a:ln>
                <a:gradFill>
                  <a:gsLst>
                    <a:gs pos="0">
                      <a:srgbClr val="FFFF00"/>
                    </a:gs>
                    <a:gs pos="50000">
                      <a:srgbClr val="FF0000"/>
                    </a:gs>
                    <a:gs pos="100000">
                      <a:srgbClr val="FF0000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ПартнЁрский проект</a:t>
            </a:r>
          </a:p>
          <a:p>
            <a:pPr algn="ctr"/>
            <a:r>
              <a:rPr lang="ru-RU" sz="4400" b="1" cap="all" dirty="0" smtClean="0">
                <a:ln w="25400">
                  <a:solidFill>
                    <a:schemeClr val="tx1"/>
                  </a:solidFill>
                </a:ln>
                <a:gradFill>
                  <a:gsLst>
                    <a:gs pos="0">
                      <a:srgbClr val="FFFF00"/>
                    </a:gs>
                    <a:gs pos="50000">
                      <a:srgbClr val="FF0000"/>
                    </a:gs>
                    <a:gs pos="100000">
                      <a:srgbClr val="FF0000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«Дружно за руки возьмёмся и </a:t>
            </a:r>
          </a:p>
          <a:p>
            <a:pPr algn="ctr"/>
            <a:r>
              <a:rPr lang="ru-RU" sz="4400" b="1" cap="all" spc="0" dirty="0" smtClean="0">
                <a:ln w="25400">
                  <a:solidFill>
                    <a:schemeClr val="tx1"/>
                  </a:solidFill>
                </a:ln>
                <a:gradFill>
                  <a:gsLst>
                    <a:gs pos="0">
                      <a:srgbClr val="FFFF00"/>
                    </a:gs>
                    <a:gs pos="50000">
                      <a:srgbClr val="FF0000"/>
                    </a:gs>
                    <a:gs pos="100000">
                      <a:srgbClr val="FF0000"/>
                    </a:gs>
                  </a:gsLst>
                  <a:lin ang="5400000" scaled="0"/>
                </a:gra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Друг другу улыбнёмся»</a:t>
            </a:r>
            <a:endParaRPr lang="ru-RU" sz="4400" b="1" cap="all" spc="0" dirty="0">
              <a:ln w="25400">
                <a:solidFill>
                  <a:schemeClr val="tx1"/>
                </a:solidFill>
              </a:ln>
              <a:gradFill>
                <a:gsLst>
                  <a:gs pos="0">
                    <a:srgbClr val="FFFF00"/>
                  </a:gs>
                  <a:gs pos="50000">
                    <a:srgbClr val="FF0000"/>
                  </a:gs>
                  <a:gs pos="100000">
                    <a:srgbClr val="FF0000"/>
                  </a:gs>
                </a:gsLst>
                <a:lin ang="5400000" scaled="0"/>
              </a:gra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5" y="5085184"/>
            <a:ext cx="46100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AnastasiaScript" panose="02000505070000020002" pitchFamily="2" charset="0"/>
              </a:rPr>
              <a:t>Выполнили воспитатели:</a:t>
            </a:r>
          </a:p>
          <a:p>
            <a:r>
              <a:rPr lang="ru-RU" sz="3600" b="1" dirty="0">
                <a:latin typeface="AnastasiaScript" panose="02000505070000020002" pitchFamily="2" charset="0"/>
              </a:rPr>
              <a:t>Шульга В. В.</a:t>
            </a:r>
          </a:p>
          <a:p>
            <a:r>
              <a:rPr lang="ru-RU" sz="3600" b="1" dirty="0" smtClean="0">
                <a:latin typeface="AnastasiaScript" panose="02000505070000020002" pitchFamily="2" charset="0"/>
              </a:rPr>
              <a:t>Парфёнова Е. А.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9" y="3140968"/>
            <a:ext cx="3600400" cy="3565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931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88640"/>
            <a:ext cx="74888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33CC"/>
                </a:solidFill>
                <a:latin typeface="a_Monumento" panose="02060904030706090203" pitchFamily="18" charset="-52"/>
              </a:rPr>
              <a:t>«О пользе фруктов и овощей»</a:t>
            </a:r>
            <a:endParaRPr lang="ru-RU" sz="4000" dirty="0">
              <a:solidFill>
                <a:srgbClr val="FF33CC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923910"/>
            <a:ext cx="4067944" cy="30509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573016"/>
            <a:ext cx="4088897" cy="30666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692696"/>
            <a:ext cx="3901448" cy="318516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127" y="4149080"/>
            <a:ext cx="3419872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2590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188640"/>
            <a:ext cx="47324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33CC"/>
                </a:solidFill>
                <a:latin typeface="a_Monumento" panose="02060904030706090203" pitchFamily="18" charset="-52"/>
              </a:rPr>
              <a:t>«Зимние забавы»</a:t>
            </a:r>
            <a:endParaRPr lang="ru-RU" sz="4000" dirty="0">
              <a:solidFill>
                <a:srgbClr val="FF33CC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64509">
            <a:off x="839562" y="821511"/>
            <a:ext cx="2333379" cy="311117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63308">
            <a:off x="5728454" y="3449289"/>
            <a:ext cx="2571750" cy="3429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942753">
            <a:off x="1051553" y="3360403"/>
            <a:ext cx="2571750" cy="3429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726572">
            <a:off x="3909729" y="809970"/>
            <a:ext cx="2350691" cy="313425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56621" y="346587"/>
            <a:ext cx="2202327" cy="29364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3997423"/>
            <a:ext cx="2284259" cy="21317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272660">
            <a:off x="6733100" y="4378571"/>
            <a:ext cx="2540368" cy="254036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53498">
            <a:off x="145121" y="299657"/>
            <a:ext cx="1615297" cy="1193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6478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27784" y="188640"/>
            <a:ext cx="38164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33CC"/>
                </a:solidFill>
                <a:latin typeface="a_Monumento" panose="02060904030706090203" pitchFamily="18" charset="-52"/>
              </a:rPr>
              <a:t>«Масленица»</a:t>
            </a:r>
            <a:endParaRPr lang="ru-RU" sz="4000" dirty="0">
              <a:solidFill>
                <a:srgbClr val="FF33CC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28300">
            <a:off x="251520" y="1196752"/>
            <a:ext cx="4248472" cy="31863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116192">
            <a:off x="5485665" y="787143"/>
            <a:ext cx="3635896" cy="272692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691912">
            <a:off x="3690719" y="3452523"/>
            <a:ext cx="3635896" cy="2726922"/>
          </a:xfrm>
          <a:prstGeom prst="rect">
            <a:avLst/>
          </a:prstGeom>
        </p:spPr>
      </p:pic>
      <p:pic>
        <p:nvPicPr>
          <p:cNvPr id="4098" name="Picture 2" descr="C:\Users\семья\Desktop\ясли\ПРОЕКТЫ\Проекты 1 младшая\й\free-png.ru-287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077072"/>
            <a:ext cx="2622600" cy="2545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семья\Desktop\ясли\ПРОЕКТЫ\Проекты 1 младшая\й\free-png.ru-304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54600">
            <a:off x="6921996" y="4449065"/>
            <a:ext cx="1988765" cy="181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9572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08282" y="231186"/>
            <a:ext cx="554461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33CC"/>
                </a:solidFill>
                <a:latin typeface="a_Monumento" panose="02060904030706090203" pitchFamily="18" charset="-52"/>
              </a:rPr>
              <a:t>Вместе играем…</a:t>
            </a:r>
            <a:endParaRPr lang="ru-RU" sz="4000" dirty="0">
              <a:solidFill>
                <a:srgbClr val="FF33CC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33451">
            <a:off x="300222" y="3853937"/>
            <a:ext cx="3520173" cy="264013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41960">
            <a:off x="4443588" y="3915969"/>
            <a:ext cx="3455785" cy="259183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38477">
            <a:off x="2452645" y="1026414"/>
            <a:ext cx="3601826" cy="27013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595247">
            <a:off x="5869172" y="846532"/>
            <a:ext cx="3532271" cy="264920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67298">
            <a:off x="257165" y="1901542"/>
            <a:ext cx="2204115" cy="1950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5226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03648" y="240699"/>
            <a:ext cx="69401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33CC"/>
                </a:solidFill>
                <a:latin typeface="a_Monumento" panose="02060904030706090203" pitchFamily="18" charset="-52"/>
              </a:rPr>
              <a:t>Сюжетно- ролевые игры</a:t>
            </a:r>
            <a:endParaRPr lang="ru-RU" sz="4000" dirty="0">
              <a:solidFill>
                <a:srgbClr val="FF33CC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24744"/>
            <a:ext cx="2211710" cy="294894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3514" y="3645024"/>
            <a:ext cx="2211710" cy="294894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717032"/>
            <a:ext cx="2211710" cy="294894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993081"/>
            <a:ext cx="2211710" cy="294894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3717032"/>
            <a:ext cx="2211710" cy="294894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40" y="1124744"/>
            <a:ext cx="2211710" cy="2948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71974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43808" y="202099"/>
            <a:ext cx="30243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33CC"/>
                </a:solidFill>
                <a:latin typeface="a_Monumento" panose="02060904030706090203" pitchFamily="18" charset="-52"/>
              </a:rPr>
              <a:t>Экскурсии</a:t>
            </a:r>
            <a:endParaRPr lang="ru-RU" sz="4000" dirty="0">
              <a:solidFill>
                <a:srgbClr val="FF33CC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45256">
            <a:off x="257982" y="1327333"/>
            <a:ext cx="4091945" cy="306895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3933056"/>
            <a:ext cx="3528392" cy="264629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004527">
            <a:off x="5252295" y="1075477"/>
            <a:ext cx="3900079" cy="292505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11560" y="4532378"/>
            <a:ext cx="2438405" cy="220675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5" y="4419266"/>
            <a:ext cx="1226098" cy="22899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3299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202099"/>
            <a:ext cx="63367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33CC"/>
                </a:solidFill>
                <a:latin typeface="a_Monumento" panose="02060904030706090203" pitchFamily="18" charset="-52"/>
              </a:rPr>
              <a:t>На зарядку становись…</a:t>
            </a:r>
            <a:endParaRPr lang="ru-RU" sz="4000" dirty="0">
              <a:solidFill>
                <a:srgbClr val="FF33CC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3661" y="4020772"/>
            <a:ext cx="3419872" cy="25649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580" y="967666"/>
            <a:ext cx="3642815" cy="27321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3890548"/>
            <a:ext cx="3551920" cy="266394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017059"/>
            <a:ext cx="3816424" cy="2699094"/>
          </a:xfrm>
          <a:prstGeom prst="rect">
            <a:avLst/>
          </a:prstGeom>
        </p:spPr>
      </p:pic>
      <p:pic>
        <p:nvPicPr>
          <p:cNvPr id="3074" name="Picture 2" descr="C:\Users\семья\Desktop\ясли\ПРОЕКТЫ\Проекты 1 младшая\й\39b2f849-00aa-5204-9597-982092ca532a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636912"/>
            <a:ext cx="2232248" cy="1785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11731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116632"/>
            <a:ext cx="748460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33CC"/>
                </a:solidFill>
                <a:latin typeface="a_Monumento" panose="02060904030706090203" pitchFamily="18" charset="-52"/>
              </a:rPr>
              <a:t>Культурно- гигиенические навыки</a:t>
            </a:r>
            <a:endParaRPr lang="ru-RU" sz="3200" dirty="0">
              <a:solidFill>
                <a:srgbClr val="FF33CC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6084" y="3817299"/>
            <a:ext cx="2220711" cy="29609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839805"/>
            <a:ext cx="2205726" cy="29409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701407"/>
            <a:ext cx="2301720" cy="306896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701407"/>
            <a:ext cx="2301720" cy="306896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820097" y="3729000"/>
            <a:ext cx="2571750" cy="34290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18752" y="701407"/>
            <a:ext cx="2301720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2323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71800" y="131663"/>
            <a:ext cx="446449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33CC"/>
                </a:solidFill>
                <a:latin typeface="a_Monumento" panose="02060904030706090203" pitchFamily="18" charset="-52"/>
              </a:rPr>
              <a:t>Мир театра</a:t>
            </a:r>
            <a:endParaRPr lang="ru-RU" sz="4400" dirty="0">
              <a:solidFill>
                <a:srgbClr val="FF33CC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367" y="3933056"/>
            <a:ext cx="3203848" cy="24028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4174" y="658171"/>
            <a:ext cx="2394012" cy="319201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052736"/>
            <a:ext cx="3203848" cy="24028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3933056"/>
            <a:ext cx="3203848" cy="2402886"/>
          </a:xfrm>
          <a:prstGeom prst="rect">
            <a:avLst/>
          </a:prstGeom>
        </p:spPr>
      </p:pic>
      <p:pic>
        <p:nvPicPr>
          <p:cNvPr id="4098" name="Picture 2" descr="https://1.bp.blogspot.com/-h6m8N7k0hlM/XpF5fGobgxI/AAAAAAAAABM/SGljvzt9h0cYirHTFh8CZkjzsPLClRXpgCLcBGAsYHQ/s1600/teatr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87982" y="1993950"/>
            <a:ext cx="2578306" cy="1856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37047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131663"/>
            <a:ext cx="734481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FF33CC"/>
                </a:solidFill>
                <a:latin typeface="a_Monumento" panose="02060904030706090203" pitchFamily="18" charset="-52"/>
              </a:rPr>
              <a:t>Рисуем и лепим вместе</a:t>
            </a:r>
            <a:endParaRPr lang="ru-RU" sz="4400" dirty="0">
              <a:solidFill>
                <a:srgbClr val="FF33CC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3969715"/>
            <a:ext cx="3419872" cy="25649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96752"/>
            <a:ext cx="3419872" cy="256490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954722"/>
            <a:ext cx="3419872" cy="256490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6584" y="1196752"/>
            <a:ext cx="3419872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523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9752" y="404664"/>
            <a:ext cx="454072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5875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a_Monumento" panose="02060904030706090203" pitchFamily="18" charset="-52"/>
                <a:cs typeface="Courier New" panose="02070309020205020404" pitchFamily="49" charset="0"/>
              </a:rPr>
              <a:t>Паспорт проекта</a:t>
            </a:r>
            <a:endParaRPr lang="ru-RU" sz="4000" dirty="0">
              <a:ln w="15875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latin typeface="a_Monumento" panose="02060904030706090203" pitchFamily="18" charset="-52"/>
              <a:cs typeface="Courier New" panose="02070309020205020404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556792"/>
            <a:ext cx="7200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7030A0"/>
                </a:solidFill>
                <a:latin typeface="a_BodoniOrtoTitul" panose="02070A03090706020303" pitchFamily="18" charset="-52"/>
                <a:ea typeface="Gungsuh" panose="02030600000101010101" pitchFamily="18" charset="-127"/>
              </a:rPr>
              <a:t>Продолжительность проекта</a:t>
            </a:r>
            <a:r>
              <a:rPr lang="ru-RU" sz="2400" b="1" dirty="0">
                <a:solidFill>
                  <a:srgbClr val="7030A0"/>
                </a:solidFill>
                <a:latin typeface="a_BodoniOrtoTitul" panose="02070A03090706020303" pitchFamily="18" charset="-52"/>
                <a:ea typeface="Gungsuh" panose="02030600000101010101" pitchFamily="18" charset="-127"/>
              </a:rPr>
              <a:t>: </a:t>
            </a:r>
            <a:r>
              <a:rPr lang="ru-RU" sz="2400" b="1" dirty="0" smtClean="0">
                <a:latin typeface="Franklin Gothic Medium" panose="020B0603020102020204" pitchFamily="34" charset="0"/>
                <a:ea typeface="Gungsuh" panose="02030600000101010101" pitchFamily="18" charset="-127"/>
              </a:rPr>
              <a:t>среднесрочный.</a:t>
            </a:r>
            <a:endParaRPr lang="ru-RU" sz="2400" b="1" dirty="0">
              <a:latin typeface="Franklin Gothic Medium" panose="020B0603020102020204" pitchFamily="34" charset="0"/>
              <a:ea typeface="Gungsuh" panose="02030600000101010101" pitchFamily="18" charset="-127"/>
            </a:endParaRPr>
          </a:p>
          <a:p>
            <a:pPr algn="ctr"/>
            <a:endParaRPr lang="ru-RU" sz="2400" b="1" dirty="0">
              <a:latin typeface="Franklin Gothic Medium" panose="020B0603020102020204" pitchFamily="34" charset="0"/>
              <a:ea typeface="Gungsuh" panose="02030600000101010101" pitchFamily="18" charset="-127"/>
            </a:endParaRPr>
          </a:p>
          <a:p>
            <a:pPr algn="ctr"/>
            <a:r>
              <a:rPr lang="ru-RU" sz="2400" b="1" i="1" dirty="0">
                <a:solidFill>
                  <a:srgbClr val="7030A0"/>
                </a:solidFill>
                <a:latin typeface="a_BodoniOrtoTitul" panose="02070A03090706020303" pitchFamily="18" charset="-52"/>
                <a:ea typeface="Gungsuh" panose="02030600000101010101" pitchFamily="18" charset="-127"/>
              </a:rPr>
              <a:t>Вид проекта: </a:t>
            </a:r>
            <a:r>
              <a:rPr lang="ru-RU" sz="2400" b="1" dirty="0" smtClean="0">
                <a:latin typeface="Franklin Gothic Medium" panose="020B0603020102020204" pitchFamily="34" charset="0"/>
                <a:ea typeface="Gungsuh" panose="02030600000101010101" pitchFamily="18" charset="-127"/>
              </a:rPr>
              <a:t>познавательный</a:t>
            </a:r>
            <a:r>
              <a:rPr lang="ru-RU" sz="2400" b="1" dirty="0">
                <a:latin typeface="Franklin Gothic Medium" panose="020B0603020102020204" pitchFamily="34" charset="0"/>
                <a:ea typeface="Gungsuh" panose="02030600000101010101" pitchFamily="18" charset="-127"/>
              </a:rPr>
              <a:t>, </a:t>
            </a:r>
            <a:r>
              <a:rPr lang="ru-RU" sz="2400" b="1" dirty="0" smtClean="0">
                <a:latin typeface="Franklin Gothic Medium" panose="020B0603020102020204" pitchFamily="34" charset="0"/>
                <a:ea typeface="Gungsuh" panose="02030600000101010101" pitchFamily="18" charset="-127"/>
              </a:rPr>
              <a:t>игровой, творческий.</a:t>
            </a:r>
            <a:endParaRPr lang="ru-RU" sz="2400" b="1" dirty="0">
              <a:latin typeface="Franklin Gothic Medium" panose="020B0603020102020204" pitchFamily="34" charset="0"/>
              <a:ea typeface="Gungsuh" panose="02030600000101010101" pitchFamily="18" charset="-127"/>
            </a:endParaRPr>
          </a:p>
          <a:p>
            <a:pPr algn="ctr"/>
            <a:endParaRPr lang="ru-RU" sz="2400" b="1" dirty="0">
              <a:latin typeface="Franklin Gothic Medium" panose="020B0603020102020204" pitchFamily="34" charset="0"/>
              <a:ea typeface="Gungsuh" panose="02030600000101010101" pitchFamily="18" charset="-127"/>
            </a:endParaRPr>
          </a:p>
          <a:p>
            <a:pPr algn="ctr"/>
            <a:r>
              <a:rPr lang="ru-RU" sz="2400" b="1" i="1" dirty="0">
                <a:solidFill>
                  <a:srgbClr val="7030A0"/>
                </a:solidFill>
                <a:latin typeface="a_BodoniOrtoTitul" panose="02070A03090706020303" pitchFamily="18" charset="-52"/>
                <a:ea typeface="Gungsuh" panose="02030600000101010101" pitchFamily="18" charset="-127"/>
              </a:rPr>
              <a:t>Участниками проекта</a:t>
            </a:r>
            <a:r>
              <a:rPr lang="ru-RU" sz="2400" b="1" dirty="0">
                <a:latin typeface="Franklin Gothic Medium" panose="020B0603020102020204" pitchFamily="34" charset="0"/>
                <a:ea typeface="Gungsuh" panose="02030600000101010101" pitchFamily="18" charset="-127"/>
              </a:rPr>
              <a:t> стали дети </a:t>
            </a:r>
            <a:r>
              <a:rPr lang="ru-RU" sz="2400" b="1" dirty="0" smtClean="0">
                <a:latin typeface="Franklin Gothic Medium" panose="020B0603020102020204" pitchFamily="34" charset="0"/>
                <a:ea typeface="Gungsuh" panose="02030600000101010101" pitchFamily="18" charset="-127"/>
              </a:rPr>
              <a:t> старшей группы, дети 1 </a:t>
            </a:r>
            <a:r>
              <a:rPr lang="ru-RU" sz="2400" b="1" dirty="0">
                <a:latin typeface="Franklin Gothic Medium" panose="020B0603020102020204" pitchFamily="34" charset="0"/>
                <a:ea typeface="Gungsuh" panose="02030600000101010101" pitchFamily="18" charset="-127"/>
              </a:rPr>
              <a:t>младшей группы и воспитатели  </a:t>
            </a:r>
            <a:r>
              <a:rPr lang="ru-RU" sz="2400" b="1" dirty="0" smtClean="0">
                <a:latin typeface="Franklin Gothic Medium" panose="020B0603020102020204" pitchFamily="34" charset="0"/>
                <a:ea typeface="Gungsuh" panose="02030600000101010101" pitchFamily="18" charset="-127"/>
              </a:rPr>
              <a:t>групп.</a:t>
            </a:r>
            <a:endParaRPr lang="ru-RU" sz="2400" b="1" dirty="0">
              <a:latin typeface="Franklin Gothic Medium" panose="020B0603020102020204" pitchFamily="34" charset="0"/>
              <a:ea typeface="Gungsuh" panose="02030600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306760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91580" y="1397675"/>
            <a:ext cx="799288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тревожности, зажатости у детей младшего возраста; активизация механизмов подражания старшим детям в разных видах деятельности; Развитие социально-нравственных качеств старших дошкольников (заботливость, доброжелательность, эмоциональную отзывчивость, самостоятельность).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051720" y="307782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a_Monumento" panose="02060904030706090203" pitchFamily="18" charset="-52"/>
              </a:rPr>
              <a:t>Результаты  проекта</a:t>
            </a:r>
            <a:endParaRPr lang="ru-RU" sz="4000" dirty="0">
              <a:ln w="15875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latin typeface="a_Monumento" panose="02060904030706090203" pitchFamily="18" charset="-52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71210">
            <a:off x="579259" y="3469932"/>
            <a:ext cx="3563888" cy="26729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59849">
            <a:off x="4932040" y="3573016"/>
            <a:ext cx="3563888" cy="2672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4680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51720" y="307782"/>
            <a:ext cx="54726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a_Monumento" panose="02060904030706090203" pitchFamily="18" charset="-52"/>
              </a:rPr>
              <a:t>Заключение</a:t>
            </a:r>
            <a:endParaRPr lang="ru-RU" sz="4000" dirty="0">
              <a:ln w="15875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latin typeface="a_Monumento" panose="02060904030706090203" pitchFamily="18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340768"/>
            <a:ext cx="78488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разновозрастного взаимодействия для младших в том, что они имеют более близкий и понятный образец действий, а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вторитет старшего ребенка стимулирует к выполнению действия, тем самым развивая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исполнительность.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старшего – показ, объяснение другому, способствует лучшему осознанию предметного содержания, контроль за действиями младшего способствует развитию самоконтроля, а также появляется чувство ответственности,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самостоятельности. </a:t>
            </a:r>
          </a:p>
          <a:p>
            <a:pPr indent="360363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совместного пребывания позволяют активнее формировать новые социальные позиции, навыки социального поведения. Разновозрастное окружение в условиях дошкольного образовательного учреждения обогащает социальный опыт ребенка и создает условия для его личностного и социального развития. </a:t>
            </a:r>
          </a:p>
        </p:txBody>
      </p:sp>
    </p:spTree>
    <p:extLst>
      <p:ext uri="{BB962C8B-B14F-4D97-AF65-F5344CB8AC3E}">
        <p14:creationId xmlns:p14="http://schemas.microsoft.com/office/powerpoint/2010/main" val="351954682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20958306">
            <a:off x="1043608" y="1628800"/>
            <a:ext cx="69127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gradFill flip="none" rotWithShape="1"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  <a:tileRect r="-100000" b="-100000"/>
                </a:gradFill>
                <a:latin typeface="a_FuturicaNord" panose="020B0B02020204020304" pitchFamily="34" charset="-52"/>
              </a:rPr>
              <a:t>Спасибо за внимание!</a:t>
            </a:r>
            <a:endParaRPr lang="ru-RU" sz="7200" dirty="0">
              <a:ln w="15875">
                <a:solidFill>
                  <a:schemeClr val="tx1">
                    <a:lumMod val="85000"/>
                    <a:lumOff val="15000"/>
                  </a:schemeClr>
                </a:solidFill>
              </a:ln>
              <a:gradFill flip="none" rotWithShape="1"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  <a:tileRect r="-100000" b="-100000"/>
              </a:gradFill>
              <a:latin typeface="a_FuturicaNord" panose="020B0B02020204020304" pitchFamily="34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1855513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42186" y="1046158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учебного года дети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заметили:  «Почему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младшей группы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плачут? Почему не хотят идти в детский сад?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они умеют делать? Чем занимаются в детском саду? Как мы можем им рассказать о жизни в детском саду?»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71800" y="280073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a_Monumento" panose="02060904030706090203" pitchFamily="18" charset="-52"/>
              </a:rPr>
              <a:t>ПРОБЛЕМА</a:t>
            </a:r>
            <a:endParaRPr lang="ru-RU" sz="4000" dirty="0">
              <a:ln w="15875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latin typeface="a_Monumento" panose="02060904030706090203" pitchFamily="18" charset="-5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15816" y="2931197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a_Monumento" panose="02060904030706090203" pitchFamily="18" charset="-52"/>
              </a:rPr>
              <a:t>ГИПОТЕЗА</a:t>
            </a:r>
            <a:endParaRPr lang="ru-RU" sz="4000" dirty="0">
              <a:ln w="15875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latin typeface="a_Monumento" panose="02060904030706090203" pitchFamily="18" charset="-52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2186" y="3933056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предположили,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если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старшей группы возьмут шефство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 малышами, то у них улучшится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настроение, старшие смогут показать, чем можно заняться в саду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им будет веселее и дружнее жить 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стенах детского сада.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9641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55776" y="335491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a_Monumento" panose="02060904030706090203" pitchFamily="18" charset="-52"/>
              </a:rPr>
              <a:t>Актуальность</a:t>
            </a:r>
            <a:endParaRPr lang="ru-RU" sz="4000" dirty="0">
              <a:ln w="15875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latin typeface="a_Monumento" panose="02060904030706090203" pitchFamily="18" charset="-5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196752"/>
            <a:ext cx="871296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4988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 воспитания личности сегодня является актуальной для современного общества. Становление личности ребенка дошкольника происходит в его отношениях с людьми – не только взрослыми, но и другими детьми. Первый опыт таких отношений во многом определяет характер самосознания ребенка и его дальнейшее социальное развитие. Особый интерес представляют отношения детей разного возраста. В дошкольной педагогике общение старших и младших друг с другом определяется термином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межвозрастное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общение»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Межвозрастное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может помочь обогатить детей опытом через разноплановые взаимодействия, поможет познанию себя и других и снять многие проблемы возникающие в дошкольном детстве.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любом возрасте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межвозрастное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общение является существенным фактором развития личности ребенка.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534988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 младшего возраста и старших дошкольников в обычной жизни детского сада сведено к минимуму. У детей младшей группы наблюдается страх, тревожность, смена настроений при смене обстановке, к приходу новых людей в группу. Старшие дети имеют потребность и запас необходимых знаний и умений, которыми можно делиться с младшими. Исходя из этого, было выбрано направление социально-личностного развития через совместную деятельность детей разных возрастных групп. </a:t>
            </a:r>
          </a:p>
        </p:txBody>
      </p:sp>
    </p:spTree>
    <p:extLst>
      <p:ext uri="{BB962C8B-B14F-4D97-AF65-F5344CB8AC3E}">
        <p14:creationId xmlns:p14="http://schemas.microsoft.com/office/powerpoint/2010/main" val="358320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03848" y="476672"/>
            <a:ext cx="25922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a_Monumento" panose="02060904030706090203" pitchFamily="18" charset="-52"/>
              </a:rPr>
              <a:t>Новизна</a:t>
            </a:r>
            <a:endParaRPr lang="ru-RU" sz="4000" dirty="0">
              <a:ln w="15875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latin typeface="a_Monumento" panose="02060904030706090203" pitchFamily="18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184558"/>
            <a:ext cx="741682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indent="442913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обобщении вариативных форм развивающего взаимодействия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разных возрастов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собой по направлению «старшие- младшим».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2913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«Шефство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старших групп над младшими на основе создания межгрупповых моделей интегрированного образовательного пространства </a:t>
            </a:r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7170" name="Picture 2" descr="C:\Users\семья\Desktop\ясли\ПРОЕКТЫ\Проекты 1 младшая\й\1619701506_13-phonoteka_org-p-detskie-risunki-bez-fona-16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4001497"/>
            <a:ext cx="8424936" cy="2276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764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39752" y="306291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a_Monumento" panose="02060904030706090203" pitchFamily="18" charset="-52"/>
              </a:rPr>
              <a:t>Цель проекта</a:t>
            </a:r>
            <a:endParaRPr lang="ru-RU" sz="4000" dirty="0">
              <a:ln w="15875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latin typeface="a_Monumento" panose="02060904030706090203" pitchFamily="18" charset="-52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976486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 2" pitchFamily="18" charset="2"/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условий для формирования опыта общения детей разных возрастов в пространстве дет. сада через разные виды деятельности.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1922929"/>
            <a:ext cx="61926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a_Monumento" panose="02060904030706090203" pitchFamily="18" charset="-52"/>
              </a:rPr>
              <a:t>Задачи проекта</a:t>
            </a:r>
            <a:endParaRPr lang="ru-RU" sz="4000" dirty="0">
              <a:ln w="15875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latin typeface="a_Monumento" panose="02060904030706090203" pitchFamily="18" charset="-5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2630815"/>
            <a:ext cx="849694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младшая группа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способствовать установлению добрых отношений между воспитанниками, стимулировать желание подражать старшим детям;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пробуждать у детей эмоциональную отзывчивость через совместную деятельность;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расширять представление детей о детском саде и его ближайшем окружении.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обогащать опыт сотрудничества, дружеских взаимоотношений с детьми разного возраста и взаимодействия со взрослыми через совместную деятельность;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развивать начала социальной активности, желание на правах старших участвовать в жизни детского сада: заботиться о малышах, участвовать в мероприятиях, играх.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развивать положительную самооценку, уверенность в себе, осознания своих достижений, чувства собственного достоинства, самоконтроль и ответственность за свои действия и поступки.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426965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72716" y="1268760"/>
            <a:ext cx="77048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•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развит интерес к сотрудничеству;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активизированы механизмы подражания старшим детям в разных видах деятельности;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созданы условия для развития у детей познавательной активности и творческих способностей;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созданы благоприятные предпосылки для развития социально-нравственных качеств, умений и навыков поведения; гармонизации взаимоотношений.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47664" y="306291"/>
            <a:ext cx="6354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a_Monumento" panose="02060904030706090203" pitchFamily="18" charset="-52"/>
              </a:rPr>
              <a:t>Планируемый результат</a:t>
            </a:r>
            <a:endParaRPr lang="ru-RU" sz="4000" dirty="0">
              <a:ln w="15875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latin typeface="a_Monumento" panose="02060904030706090203" pitchFamily="18" charset="-52"/>
            </a:endParaRPr>
          </a:p>
        </p:txBody>
      </p:sp>
      <p:pic>
        <p:nvPicPr>
          <p:cNvPr id="6146" name="Picture 2" descr="C:\Users\семья\Desktop\ясли\ПРОЕКТЫ\Проекты 1 младшая\й\1614582376_32-p-detskii-sad-na-belom-fone-3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2232" y="2580052"/>
            <a:ext cx="7358411" cy="4297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48883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55776" y="306291"/>
            <a:ext cx="3960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a_Monumento" panose="02060904030706090203" pitchFamily="18" charset="-52"/>
              </a:rPr>
              <a:t>Этапы проекта</a:t>
            </a:r>
            <a:endParaRPr lang="ru-RU" sz="4000" dirty="0">
              <a:ln w="15875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latin typeface="a_Monumento" panose="02060904030706090203" pitchFamily="18" charset="-52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1196752"/>
            <a:ext cx="82089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a_Monumento" panose="02060904030706090203" pitchFamily="18" charset="-52"/>
              </a:rPr>
              <a:t>1 этап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Определение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целей и задач, разработка проекта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Подбор методического материала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Педагогические наблюдения.</a:t>
            </a:r>
          </a:p>
          <a:p>
            <a:endParaRPr lang="ru-RU" dirty="0">
              <a:ln w="15875"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chemeClr val="tx2">
                  <a:lumMod val="60000"/>
                  <a:lumOff val="40000"/>
                </a:schemeClr>
              </a:solidFill>
              <a:latin typeface="a_Monumento" panose="02060904030706090203" pitchFamily="18" charset="-52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0569" y="3068960"/>
            <a:ext cx="8572218" cy="3970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a_Monumento" panose="02060904030706090203" pitchFamily="18" charset="-52"/>
              </a:rPr>
              <a:t>2 этап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Начинался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 знакомства и установления доброжелательных отношений старших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младшими и наоборот. Старшие дети поэтапно и по желанию вовлекались в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межвозрастное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взаимодействие. Происходило постепенное включение всей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старших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в роль наставника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Беседы: «Наш любимый детский сад», «Маленькие и большие», «Идём в гости на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 рождения», «Как вести себя в детском саду», «О пользе фруктов и овощей»,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«Зачем нужно мыть руки?»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Экскурсия в медицинский кабинет и прачечную.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Сюжетно- ролевые игры «Приготовим вкусный обед», «Осторожно на дороге!»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«На приёме у врача», «Дочки- матери», «Строители».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Кукольный театр: «Теремок», «Репка», «Лесная история».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7004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260648"/>
            <a:ext cx="8967263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a_Monumento" panose="02060904030706090203" pitchFamily="18" charset="-52"/>
              </a:rPr>
              <a:t>2 этап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Проведение утренней гимнастики и физкультуры. 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 Развлечения на прогулке «Зимние забавы».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7. Культурно- гигиенические навыки «Моем правильно руки», «Одеваемся на прогулку»,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«Зачем нужна салфетка?».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8. Лепка, рисование.</a:t>
            </a: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семья\Desktop\ясли\ПРОЕКТЫ\Проекты 1 младшая\фото для проекта\IMG_20220118_10153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4502" y="8363338"/>
            <a:ext cx="2456567" cy="327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семья\Desktop\ясли\ПРОЕКТЫ\Проекты 1 младшая\фото для проекта\IMG_20220114_10453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067996" y="16250630"/>
            <a:ext cx="6550844" cy="4913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семья\Desktop\ясли\ПРОЕКТЫ\Проекты 1 младшая\фото для проекта\IMG_20220114_10455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542999" y="24137917"/>
            <a:ext cx="4913133" cy="6550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семья\Desktop\ясли\ПРОЕКТЫ\Проекты 1 младшая\фото для проекта\IMG_20220114_10465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542999" y="24137917"/>
            <a:ext cx="4913133" cy="6550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семья\Desktop\ясли\ПРОЕКТЫ\Проекты 1 младшая\фото для проекта\IMG_20220118_10145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4502" y="8363338"/>
            <a:ext cx="2456567" cy="3275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251520" y="2568972"/>
            <a:ext cx="867257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a_Monumento" panose="02060904030706090203" pitchFamily="18" charset="-52"/>
              </a:rPr>
              <a:t>3 </a:t>
            </a:r>
            <a:r>
              <a:rPr lang="ru-RU" dirty="0"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chemeClr val="tx2">
                    <a:lumMod val="60000"/>
                    <a:lumOff val="40000"/>
                  </a:schemeClr>
                </a:solidFill>
                <a:latin typeface="a_Monumento" panose="02060904030706090203" pitchFamily="18" charset="-52"/>
              </a:rPr>
              <a:t>этап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презентации. Распространение опыта.</a:t>
            </a:r>
          </a:p>
        </p:txBody>
      </p:sp>
    </p:spTree>
    <p:extLst>
      <p:ext uri="{BB962C8B-B14F-4D97-AF65-F5344CB8AC3E}">
        <p14:creationId xmlns:p14="http://schemas.microsoft.com/office/powerpoint/2010/main" val="22946238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366</Words>
  <Application>Microsoft Office PowerPoint</Application>
  <PresentationFormat>Экран (4:3)</PresentationFormat>
  <Paragraphs>84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семья</dc:creator>
  <cp:lastModifiedBy>семья</cp:lastModifiedBy>
  <cp:revision>31</cp:revision>
  <dcterms:created xsi:type="dcterms:W3CDTF">2022-05-09T12:16:45Z</dcterms:created>
  <dcterms:modified xsi:type="dcterms:W3CDTF">2023-01-31T19:05:20Z</dcterms:modified>
</cp:coreProperties>
</file>