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tadata" ContentType="application/binary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4" r:id="rId5"/>
    <p:sldId id="261" r:id="rId6"/>
    <p:sldId id="259" r:id="rId7"/>
    <p:sldId id="266" r:id="rId8"/>
    <p:sldId id="262" r:id="rId9"/>
    <p:sldId id="268" r:id="rId10"/>
    <p:sldId id="267" r:id="rId11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1" roundtripDataSignature="AMtx7mjKZ2z8wR0RoBlm2lp7rkrTuw9j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674" autoAdjust="0"/>
  </p:normalViewPr>
  <p:slideViewPr>
    <p:cSldViewPr snapToGrid="0">
      <p:cViewPr>
        <p:scale>
          <a:sx n="70" d="100"/>
          <a:sy n="70" d="100"/>
        </p:scale>
        <p:origin x="-312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21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  <p:sp>
        <p:nvSpPr>
          <p:cNvPr id="91" name="Google Shape;9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f13a05e2f12378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6" name="Google Shape;96;gf13a05e2f12378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vk.com/away.php?to=https://arctic-children.com/article/pesn-morya/&amp;cc_key" TargetMode="External"/><Relationship Id="rId2" Type="http://schemas.openxmlformats.org/officeDocument/2006/relationships/hyperlink" Target="https://vk.com/away.php?to=https://www.edu.severodvinsk.ru/after_school/nit/2012/polyanin/mifs.html&amp;cc_key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vk.com/away.php?to=https://www.mirf.ru/science/history/mifologiya-arktiki-demony-severa/&amp;el=snippet" TargetMode="External"/><Relationship Id="rId4" Type="http://schemas.openxmlformats.org/officeDocument/2006/relationships/hyperlink" Target="https://vk.com/away.php?to=https://e.nlrs.ru/open/9832&amp;cc_key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>
            <a:spLocks noGrp="1"/>
          </p:cNvSpPr>
          <p:nvPr>
            <p:ph type="ctrTitle"/>
          </p:nvPr>
        </p:nvSpPr>
        <p:spPr>
          <a:xfrm>
            <a:off x="714373" y="1614489"/>
            <a:ext cx="7772400" cy="1824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lang="ru-RU" dirty="0">
                <a:latin typeface="Times New Roman"/>
                <a:ea typeface="Times New Roman"/>
                <a:cs typeface="Times New Roman"/>
                <a:sym typeface="Times New Roman"/>
              </a:rPr>
              <a:t>Исследовательская работа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imes New Roman"/>
              <a:buNone/>
            </a:pPr>
            <a:r>
              <a:rPr lang="ru-RU" b="1" dirty="0" smtClean="0">
                <a:latin typeface="Times New Roman"/>
                <a:ea typeface="Times New Roman"/>
                <a:cs typeface="Times New Roman"/>
                <a:sym typeface="Times New Roman"/>
              </a:rPr>
              <a:t>ВНАЧАЛЕ БЫЛО МОРЕ </a:t>
            </a:r>
            <a:r>
              <a:rPr lang="ru-RU" b="1" dirty="0"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b="1" dirty="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b="1" dirty="0">
                <a:latin typeface="Times New Roman"/>
                <a:ea typeface="Times New Roman"/>
                <a:cs typeface="Times New Roman"/>
                <a:sym typeface="Times New Roman"/>
              </a:rPr>
              <a:t/>
            </a:r>
            <a:br>
              <a:rPr lang="ru-RU" b="1" dirty="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b="1"/>
          </a:p>
        </p:txBody>
      </p:sp>
      <p:sp>
        <p:nvSpPr>
          <p:cNvPr id="85" name="Google Shape;85;p1"/>
          <p:cNvSpPr txBox="1">
            <a:spLocks noGrp="1"/>
          </p:cNvSpPr>
          <p:nvPr>
            <p:ph type="subTitle" idx="1"/>
          </p:nvPr>
        </p:nvSpPr>
        <p:spPr>
          <a:xfrm>
            <a:off x="5429250" y="4071942"/>
            <a:ext cx="37149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sz="2000" b="1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Выполнили: </a:t>
            </a: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Саблина </a:t>
            </a:r>
            <a:r>
              <a:rPr lang="ru-RU" sz="20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Алина и </a:t>
            </a:r>
            <a:r>
              <a:rPr lang="ru-RU" sz="2000" dirty="0" err="1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Саламаткина</a:t>
            </a:r>
            <a:r>
              <a:rPr lang="ru-RU" sz="20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Юлия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sz="20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учащиеся </a:t>
            </a: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0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9 </a:t>
            </a: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«А» класса</a:t>
            </a:r>
            <a:r>
              <a:rPr lang="ru-RU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sz="2000" b="1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Руководитель: </a:t>
            </a:r>
            <a:r>
              <a:rPr lang="ru-RU" sz="2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0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Погосян Наталия Анатольевна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endParaRPr/>
          </a:p>
        </p:txBody>
      </p:sp>
      <p:sp>
        <p:nvSpPr>
          <p:cNvPr id="86" name="Google Shape;86;p1"/>
          <p:cNvSpPr/>
          <p:nvPr/>
        </p:nvSpPr>
        <p:spPr>
          <a:xfrm>
            <a:off x="357158" y="142852"/>
            <a:ext cx="8572500" cy="11439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126950" rIns="91425" bIns="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C2C2C"/>
              </a:buClr>
              <a:buSzPts val="1400"/>
              <a:buFont typeface="Times New Roman"/>
              <a:buNone/>
            </a:pPr>
            <a:r>
              <a:rPr lang="ru-RU" sz="1400" b="1" i="0" u="none" strike="noStrike" cap="none">
                <a:solidFill>
                  <a:srgbClr val="2C2C2C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МУНИЦИПАЛЬНОЕ АВТОНОМНОЕ ОБЩЕОБРАЗОВАТЕЛЬНОЕ УЧРЕЖДЕНИЕ "СРЕДНЯЯ ОБЩЕОБРАЗОВАТЕЛЬНАЯ ШКОЛА П. КРАСНЫЙ ТЕКСТИЛЬЩИК" МУНИЦИПАЛЬНОГО ОБРАЗОВАНИЯ "ГОРОД САРАТОВ"</a:t>
            </a:r>
            <a:endParaRPr sz="1400" b="1" i="0" u="none" strike="noStrike" cap="none">
              <a:solidFill>
                <a:srgbClr val="4F81BD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 sz="24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" name="Google Shape;87;p1"/>
          <p:cNvSpPr/>
          <p:nvPr/>
        </p:nvSpPr>
        <p:spPr>
          <a:xfrm>
            <a:off x="3428992" y="6000768"/>
            <a:ext cx="29400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</a:pPr>
            <a:r>
              <a:rPr lang="ru-RU" sz="20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п. Красный Текстильщик</a:t>
            </a:r>
            <a:endParaRPr sz="20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</a:pPr>
            <a:r>
              <a:rPr lang="ru-RU" sz="2000" b="0" i="0" u="none" strike="noStrike" cap="none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2023</a:t>
            </a:r>
            <a:endParaRPr sz="20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63772" y="2691338"/>
            <a:ext cx="5231187" cy="3383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БЛАГОДАРИМ ЗА ВНИМАНИЕ!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ИСТОЧНИКИ</a:t>
            </a:r>
          </a:p>
          <a:p>
            <a:endParaRPr lang="ru-RU" dirty="0" smtClean="0"/>
          </a:p>
          <a:p>
            <a:r>
              <a:rPr lang="en-US" sz="1800" dirty="0" smtClean="0">
                <a:hlinkClick r:id="rId2"/>
              </a:rPr>
              <a:t>https://vk.com/away.php?to=https%3A%2F%2Fwww.edu.severodvinsk.ru%2Fafter_school%2Fnit%2F2012%2Fpolyanin%2Fmifs.html&amp;cc_key</a:t>
            </a:r>
            <a:endParaRPr lang="ru-RU" sz="1800" dirty="0" smtClean="0"/>
          </a:p>
          <a:p>
            <a:endParaRPr lang="ru-RU" sz="1800" dirty="0" smtClean="0"/>
          </a:p>
          <a:p>
            <a:r>
              <a:rPr lang="ru-RU" sz="1800" dirty="0">
                <a:hlinkClick r:id="rId3"/>
              </a:rPr>
              <a:t> </a:t>
            </a:r>
            <a:r>
              <a:rPr lang="ru-RU" sz="1800" dirty="0" smtClean="0">
                <a:hlinkClick r:id="rId3"/>
              </a:rPr>
              <a:t>       </a:t>
            </a:r>
            <a:r>
              <a:rPr lang="en-US" sz="1800" dirty="0" smtClean="0">
                <a:hlinkClick r:id="rId3"/>
              </a:rPr>
              <a:t>https://vk.com/away.php?to=https%3A%2F%2Farctic-children.com%2Farticle%2Fpesn-morya%2F&amp;cc_key</a:t>
            </a:r>
            <a:endParaRPr lang="ru-RU" sz="1800" dirty="0" smtClean="0"/>
          </a:p>
          <a:p>
            <a:pPr>
              <a:buNone/>
            </a:pPr>
            <a:endParaRPr lang="ru-RU" sz="1800" dirty="0"/>
          </a:p>
          <a:p>
            <a:r>
              <a:rPr lang="en-US" sz="1800" dirty="0" smtClean="0">
                <a:hlinkClick r:id="rId4"/>
              </a:rPr>
              <a:t>https://vk.com/away.php?to=https%3A%2F%2Fe.nlrs.ru%2Fopen%2F9832&amp;cc_key</a:t>
            </a:r>
            <a:endParaRPr lang="ru-RU" sz="1800" dirty="0" smtClean="0"/>
          </a:p>
          <a:p>
            <a:endParaRPr lang="ru-RU" sz="1800" dirty="0" smtClean="0"/>
          </a:p>
          <a:p>
            <a:r>
              <a:rPr lang="en-US" sz="1800" dirty="0" smtClean="0">
                <a:hlinkClick r:id="rId5"/>
              </a:rPr>
              <a:t>https://vk.com/away.php?to=https%3A%2F%2Fwww.mirf.ru%2Fscience%2Fhistory%2Fmifologiya-arktiki-demony-severa%2F&amp;el=snippet</a:t>
            </a:r>
            <a:endParaRPr lang="ru-RU" sz="1800" dirty="0" smtClean="0"/>
          </a:p>
          <a:p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"/>
          <p:cNvSpPr/>
          <p:nvPr/>
        </p:nvSpPr>
        <p:spPr>
          <a:xfrm>
            <a:off x="532262" y="873457"/>
            <a:ext cx="8270543" cy="48320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26987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2000"/>
              <a:buFont typeface="Times New Roman"/>
              <a:buNone/>
            </a:pPr>
            <a:r>
              <a:rPr lang="ru-RU" sz="2000" b="1" i="0" u="none" strike="noStrike" cap="none" dirty="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Введение</a:t>
            </a:r>
            <a:endParaRPr sz="1600" b="1" i="0" u="none" strike="noStrike" cap="none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2698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None/>
            </a:pPr>
            <a:r>
              <a:rPr lang="ru-RU" sz="1600" b="1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Актуальность и обоснование.</a:t>
            </a:r>
            <a:endParaRPr sz="16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2698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None/>
            </a:pPr>
            <a:r>
              <a:rPr lang="ru-RU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Вам случайно не было интересно, какие существа способны выживать на одной из самых холодных земель нашей планеты  , помимо  людей и известных нам животных</a:t>
            </a:r>
            <a:r>
              <a:rPr lang="en-US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?</a:t>
            </a:r>
            <a:r>
              <a:rPr lang="ru-RU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Наша небольшая, но любознательная команда задалась этим вопросом и медленно, но верно, шагает ко всем ответам на него. В нашей исследовательской работе мы постараемся раскрыть тайны замёрзших земель и узнать скрывают ли они что-то действительно важное.</a:t>
            </a:r>
          </a:p>
          <a:p>
            <a:pPr marL="0" marR="0" lvl="0" indent="2698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None/>
            </a:pPr>
            <a:r>
              <a:rPr lang="ru-RU" sz="1600" b="1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Объект </a:t>
            </a:r>
            <a:r>
              <a:rPr lang="ru-RU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исследования</a:t>
            </a:r>
            <a:r>
              <a:rPr lang="ru-RU" sz="16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</a:t>
            </a:r>
            <a:r>
              <a:rPr lang="ru-RU" sz="1600" b="0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мифы и легенды народов Арктики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u-RU" sz="1600" b="1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Предмет исследования</a:t>
            </a:r>
            <a:r>
              <a:rPr lang="ru-RU" sz="1600" b="0" i="0" u="none" strike="noStrike" cap="none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– </a:t>
            </a:r>
            <a:r>
              <a:rPr lang="ru-RU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загадочные</a:t>
            </a:r>
            <a:r>
              <a:rPr lang="ru-RU" sz="1600" b="0" i="0" u="none" strike="noStrike" cap="none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существа замёрзших земель</a:t>
            </a:r>
            <a:r>
              <a:rPr lang="ru-RU" sz="1600" dirty="0" smtClean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indent="269875">
              <a:buSzPts val="1600"/>
            </a:pPr>
            <a:r>
              <a:rPr lang="ru-RU" sz="1600" b="1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исследования</a:t>
            </a:r>
            <a:r>
              <a:rPr lang="ru-RU" sz="16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600" dirty="0">
                <a:latin typeface="Times New Roman"/>
                <a:ea typeface="Times New Roman"/>
                <a:cs typeface="Times New Roman"/>
                <a:sym typeface="Times New Roman"/>
              </a:rPr>
              <a:t>-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познакомиться  с традициями Чукотки.</a:t>
            </a:r>
            <a:endParaRPr sz="1600" b="0" i="0" u="none" strike="noStrike" cap="none">
              <a:solidFill>
                <a:schemeClr val="dk1"/>
              </a:solidFill>
              <a:latin typeface="Times New Roman" pitchFamily="18" charset="0"/>
              <a:ea typeface="Times New Roman"/>
              <a:cs typeface="Times New Roman" pitchFamily="18" charset="0"/>
              <a:sym typeface="Times New Roman"/>
            </a:endParaRPr>
          </a:p>
          <a:p>
            <a:pPr marL="0" marR="0" lvl="0" indent="2698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None/>
            </a:pPr>
            <a:r>
              <a:rPr lang="ru-RU" sz="1600" b="1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Задачи исследования:</a:t>
            </a:r>
            <a:endParaRPr sz="16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Times New Roman"/>
              <a:buChar char="●"/>
            </a:pPr>
            <a:r>
              <a:rPr lang="ru-RU" sz="1600" dirty="0">
                <a:latin typeface="Times New Roman"/>
                <a:ea typeface="Times New Roman"/>
                <a:cs typeface="Times New Roman"/>
                <a:sym typeface="Times New Roman"/>
              </a:rPr>
              <a:t>Показать, </a:t>
            </a:r>
            <a:r>
              <a:rPr lang="ru-RU" sz="1600" dirty="0" smtClean="0">
                <a:latin typeface="Times New Roman"/>
                <a:ea typeface="Times New Roman"/>
                <a:cs typeface="Times New Roman"/>
                <a:sym typeface="Times New Roman"/>
              </a:rPr>
              <a:t>насколько увлекательной может быть работа с мифами и сказаниями народов Чукотки 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Times New Roman"/>
              <a:buChar char="●"/>
            </a:pPr>
            <a:r>
              <a:rPr lang="ru-RU" sz="1600" dirty="0">
                <a:latin typeface="Times New Roman"/>
                <a:ea typeface="Times New Roman"/>
                <a:cs typeface="Times New Roman"/>
                <a:sym typeface="Times New Roman"/>
              </a:rPr>
              <a:t>Выяснить, какие </a:t>
            </a:r>
            <a:r>
              <a:rPr lang="ru-RU" sz="1600" dirty="0" smtClean="0">
                <a:latin typeface="Times New Roman"/>
                <a:ea typeface="Times New Roman"/>
                <a:cs typeface="Times New Roman"/>
                <a:sym typeface="Times New Roman"/>
              </a:rPr>
              <a:t>существа обитали или обитают на территории Севера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Times New Roman"/>
              <a:buChar char="●"/>
            </a:pPr>
            <a:r>
              <a:rPr lang="ru-RU" sz="1600" dirty="0">
                <a:latin typeface="Times New Roman"/>
                <a:ea typeface="Times New Roman"/>
                <a:cs typeface="Times New Roman"/>
                <a:sym typeface="Times New Roman"/>
              </a:rPr>
              <a:t>Узнать, </a:t>
            </a:r>
            <a:r>
              <a:rPr lang="ru-RU" sz="1600" dirty="0" smtClean="0">
                <a:latin typeface="Times New Roman"/>
                <a:ea typeface="Times New Roman"/>
                <a:cs typeface="Times New Roman"/>
                <a:sym typeface="Times New Roman"/>
              </a:rPr>
              <a:t>интересна ли людям данная (или похожие на данную) тема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marR="0" lvl="0" indent="-330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Times New Roman"/>
              <a:buChar char="●"/>
            </a:pPr>
            <a:r>
              <a:rPr lang="ru-RU" sz="1600" dirty="0">
                <a:latin typeface="Times New Roman"/>
                <a:ea typeface="Times New Roman"/>
                <a:cs typeface="Times New Roman"/>
                <a:sym typeface="Times New Roman"/>
              </a:rPr>
              <a:t>Составить рекомендации.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2698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None/>
            </a:pPr>
            <a:r>
              <a:rPr lang="ru-RU" sz="1600" b="1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Гипотеза </a:t>
            </a:r>
            <a:r>
              <a:rPr lang="ru-RU" sz="1600" b="0" i="0" u="none" strike="noStrike" cap="none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– </a:t>
            </a:r>
            <a:r>
              <a:rPr lang="ru-RU" sz="1600" dirty="0" smtClean="0">
                <a:latin typeface="Times New Roman"/>
                <a:ea typeface="Times New Roman"/>
                <a:cs typeface="Times New Roman"/>
                <a:sym typeface="Times New Roman"/>
              </a:rPr>
              <a:t>Может, легенды и мифы Севера –это не просто мифы и легенды, а что-то действительно загадочное и неизведанное 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26987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Times New Roman"/>
              <a:buNone/>
            </a:pPr>
            <a:endParaRPr sz="16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f13a05e2f123781_0"/>
          <p:cNvSpPr txBox="1"/>
          <p:nvPr/>
        </p:nvSpPr>
        <p:spPr>
          <a:xfrm>
            <a:off x="228600" y="-304600"/>
            <a:ext cx="8686800" cy="5524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500" b="0" i="0" u="none" strike="noStrike" cap="none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latin typeface="Times New Roman"/>
                <a:ea typeface="Times New Roman"/>
                <a:cs typeface="Times New Roman"/>
                <a:sym typeface="Times New Roman"/>
              </a:rPr>
              <a:t>Методы исследования</a:t>
            </a:r>
            <a:r>
              <a:rPr lang="ru-RU" sz="2400" dirty="0"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●"/>
            </a:pPr>
            <a:r>
              <a:rPr lang="ru-RU" sz="2400" dirty="0">
                <a:latin typeface="Times New Roman"/>
                <a:ea typeface="Times New Roman"/>
                <a:cs typeface="Times New Roman"/>
                <a:sym typeface="Times New Roman"/>
              </a:rPr>
              <a:t>Изучение.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●"/>
            </a:pPr>
            <a:r>
              <a:rPr lang="ru-RU" sz="2400" dirty="0">
                <a:latin typeface="Times New Roman"/>
                <a:ea typeface="Times New Roman"/>
                <a:cs typeface="Times New Roman"/>
                <a:sym typeface="Times New Roman"/>
              </a:rPr>
              <a:t>Поиск информации.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●"/>
            </a:pPr>
            <a:r>
              <a:rPr lang="ru-RU" sz="2400" dirty="0">
                <a:latin typeface="Times New Roman"/>
                <a:ea typeface="Times New Roman"/>
                <a:cs typeface="Times New Roman"/>
                <a:sym typeface="Times New Roman"/>
              </a:rPr>
              <a:t>Обобщение и систематизация материала по данной теме.    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●"/>
            </a:pPr>
            <a:r>
              <a:rPr lang="ru-RU" sz="2400" dirty="0">
                <a:latin typeface="Times New Roman"/>
                <a:ea typeface="Times New Roman"/>
                <a:cs typeface="Times New Roman"/>
                <a:sym typeface="Times New Roman"/>
              </a:rPr>
              <a:t>Наблюдение 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Times New Roman"/>
              <a:buChar char="●"/>
            </a:pPr>
            <a:r>
              <a:rPr lang="ru-RU" sz="2400" dirty="0">
                <a:latin typeface="Times New Roman"/>
                <a:ea typeface="Times New Roman"/>
                <a:cs typeface="Times New Roman"/>
                <a:sym typeface="Times New Roman"/>
              </a:rPr>
              <a:t>Описание 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latin typeface="Times New Roman"/>
                <a:ea typeface="Times New Roman"/>
                <a:cs typeface="Times New Roman"/>
                <a:sym typeface="Times New Roman"/>
              </a:rPr>
              <a:t>Теоретическая значимость</a:t>
            </a:r>
            <a:r>
              <a:rPr lang="ru-RU" sz="24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нашей работы </a:t>
            </a:r>
            <a:r>
              <a:rPr lang="ru-RU" sz="2400" dirty="0">
                <a:latin typeface="Times New Roman"/>
                <a:ea typeface="Times New Roman"/>
                <a:cs typeface="Times New Roman"/>
                <a:sym typeface="Times New Roman"/>
              </a:rPr>
              <a:t>заключается в том, что результаты исследования могут быть использованы в изучении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географии, мифологии, истории и психологии. </a:t>
            </a:r>
            <a:r>
              <a:rPr lang="ru-RU" sz="2400" dirty="0">
                <a:latin typeface="Times New Roman"/>
                <a:ea typeface="Times New Roman"/>
                <a:cs typeface="Times New Roman"/>
                <a:sym typeface="Times New Roman"/>
              </a:rPr>
              <a:t>Знания помогут более грамотно относится к своей речи .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latin typeface="Times New Roman"/>
                <a:ea typeface="Times New Roman"/>
                <a:cs typeface="Times New Roman"/>
                <a:sym typeface="Times New Roman"/>
              </a:rPr>
              <a:t>Практическая значимость</a:t>
            </a:r>
            <a:r>
              <a:rPr lang="ru-RU" sz="2400" dirty="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нашей </a:t>
            </a:r>
            <a:r>
              <a:rPr lang="ru-RU" sz="2400" dirty="0">
                <a:latin typeface="Times New Roman"/>
                <a:ea typeface="Times New Roman"/>
                <a:cs typeface="Times New Roman"/>
                <a:sym typeface="Times New Roman"/>
              </a:rPr>
              <a:t>работы заключается в том, что результаты исследования могут быть использованы в проведении классного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  <a:sym typeface="Times New Roman"/>
              </a:rPr>
              <a:t>часа, уроков географии.  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438" y="520299"/>
            <a:ext cx="8229600" cy="1143000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 многих культурах цветом смерти и зла считается белый. Побывав на крайнем севере, легко понять, почему. Полярная ночь похищает солнце. Ледяная пустыня простирается во все стороны в неверном свете луны и полярного сияния. Мороз обжигает, вьюга завывает, как орда призраков. И цветов, кроме белого, нет на замершей, укрытой снегом земле. Снег и в темноте белый.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jht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12695" y="1995985"/>
            <a:ext cx="8046156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Север ошеломляет не красотой или пышностью, а грандиозностью. Тайга и тундра подобны океану. Тибет и норвежские фьорды можно спрятать здесь, и никто не найдёт. А ведь даже в многолюдной Англии, где и в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Cредние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века на квадратный километр приходилось двадцать жителей, оставалось место для народца холмов и причудливых лесных существ.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vjht9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25188" y="1888053"/>
            <a:ext cx="4432282" cy="4335326"/>
          </a:xfrm>
        </p:spPr>
      </p:pic>
      <p:pic>
        <p:nvPicPr>
          <p:cNvPr id="6" name="Содержимое 5" descr="vjht4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5016690" y="2483891"/>
            <a:ext cx="3912358" cy="293426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То, что кормит жителей </a:t>
            </a:r>
            <a:endParaRPr lang="ru-RU" dirty="0"/>
          </a:p>
        </p:txBody>
      </p:sp>
      <p:pic>
        <p:nvPicPr>
          <p:cNvPr id="5" name="Содержимое 4" descr="vjht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80029" y="1433015"/>
            <a:ext cx="3983037" cy="5151395"/>
          </a:xfrm>
        </p:spPr>
      </p:pic>
      <p:sp>
        <p:nvSpPr>
          <p:cNvPr id="4" name="Текс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Издревле жизнь эскимосов и береговых чукчей связана с морем. Тысячелетиями оно кормит жителей этих мест. В прибрежных водах обитают киты, моржи, тюлени, белые медведи, охота на которых помогает людям обеспечить себя едой и теплом. Благодарность морю за щедрость находит отражение в преданиях и обычаях: морские обитатели становятся персонажами сказок и легенд, а благодарственные обряды, посвященные морю и его обитателям – неотъемлемая часть народных традиций.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804012"/>
            <a:ext cx="5486400" cy="1368188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Главное место в чукотских представлениях о явлениях природы занимает божественная сила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наргынэн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Это своего рода «дух вселенной», который ведает всем, что связано с погодой и промыслами. Сам он не вмешивается в людские дела, однако может отвечать на обращенные к нему просьбы.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pic>
        <p:nvPicPr>
          <p:cNvPr id="1026" name="Picture 2" descr="C:\Users\1\Desktop\cpwQsFucAf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688" y="370835"/>
            <a:ext cx="5753100" cy="43148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sz="half" idx="1"/>
          </p:nvPr>
        </p:nvSpPr>
        <p:spPr>
          <a:xfrm>
            <a:off x="457200" y="1559256"/>
            <a:ext cx="4038600" cy="4525963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Единой «версии» о том, как именно был сотворен мир, у чукотских народов нет. Как правило, в них действует творец, который создает мир, животных, первых людей и учит их необходимым навыкам. Однако объединяет их одно: практически во всех фигурирует Ворон (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Куркыль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\Desktop\Без названия (3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92896" y="2197291"/>
            <a:ext cx="4259949" cy="27735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песнях и танцах коренных народов Чукотки значительную роль играет обрядовая составляющая. Это и шаманские практики, в которых ритм и пластика становятся частью камлания, и пляски-пантомимы, призванные задобрить духов-покровителей: животных или птиц. Например, на празднике, посвященным добыче диких оленей, танцоры имитируют характерные повадки волка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3074" name="Picture 2" descr="C:\Users\1\Desktop\1003-7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71248" y="1353308"/>
            <a:ext cx="5015552" cy="37648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</TotalTime>
  <Words>660</Words>
  <PresentationFormat>Экран (4:3)</PresentationFormat>
  <Paragraphs>46</Paragraphs>
  <Slides>10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Исследовательская работа ВНАЧАЛЕ БЫЛО МОРЕ   </vt:lpstr>
      <vt:lpstr>Слайд 2</vt:lpstr>
      <vt:lpstr>Слайд 3</vt:lpstr>
      <vt:lpstr>Во многих культурах цветом смерти и зла считается белый. Побывав на крайнем севере, легко понять, почему. Полярная ночь похищает солнце. Ледяная пустыня простирается во все стороны в неверном свете луны и полярного сияния. Мороз обжигает, вьюга завывает, как орда призраков. И цветов, кроме белого, нет на замершей, укрытой снегом земле. Снег и в темноте белый. </vt:lpstr>
      <vt:lpstr>Север ошеломляет не красотой или пышностью, а грандиозностью. Тайга и тундра подобны океану. Тибет и норвежские фьорды можно спрятать здесь, и никто не найдёт. А ведь даже в многолюдной Англии, где и в Cредние века на квадратный километр приходилось двадцать жителей, оставалось место для народца холмов и причудливых лесных существ.</vt:lpstr>
      <vt:lpstr>То, что кормит жителей </vt:lpstr>
      <vt:lpstr>Слайд 7</vt:lpstr>
      <vt:lpstr>Слайд 8</vt:lpstr>
      <vt:lpstr>Слайд 9</vt:lpstr>
      <vt:lpstr>БЛАГОДАРИМ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ВЛИЯНИЕ РЕГУЛЯРНЫХ ЗАНЯТИЙ СПОРТОМ НА РАБОТУ МОЗГА</dc:title>
  <dc:creator>xxx</dc:creator>
  <cp:lastModifiedBy>1</cp:lastModifiedBy>
  <cp:revision>25</cp:revision>
  <dcterms:modified xsi:type="dcterms:W3CDTF">2023-01-31T17:37:04Z</dcterms:modified>
</cp:coreProperties>
</file>