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1506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628800"/>
            <a:ext cx="6931104" cy="234978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«Взаимодействие семьи и детского сада в современных условиях»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5373216"/>
            <a:ext cx="3891384" cy="1260629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Подготовила воспитатель МАДОУ ЦРР №8 Попкова Н.В.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21506" name="Picture 2" descr="https://csri.ru/800/600/https/shkolapushnoj.edusite.ru/images/imgonline-com-ua-transparent-backgr-rh2nwouvw4cgyf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-1"/>
            <a:ext cx="2736304" cy="216445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183022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Существуют традиционные и нетрадиционные формы общения педагога с родителями </a:t>
            </a:r>
            <a:r>
              <a:rPr lang="ru-RU" b="1" dirty="0" smtClean="0"/>
              <a:t>дошкольников:</a:t>
            </a:r>
          </a:p>
          <a:p>
            <a:r>
              <a:rPr lang="ru-RU" dirty="0"/>
              <a:t>Традиционные формы подразделяются на коллективные, индивидуальные и наглядно-информационные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К коллективным формам относятся родительские собрания, конференции, «Круглые столы» и др.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8895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Без активного </a:t>
            </a:r>
            <a:r>
              <a:rPr lang="ru-RU" dirty="0"/>
              <a:t>участия родителей в жизни детского сада невозможно организовать всестороннее воспитание, обучение и развитие детей. Поэтому работа по вовлечению родителей в жизни группы и детского сада занимает важное место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83197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124744"/>
            <a:ext cx="6777317" cy="3508977"/>
          </a:xfrm>
        </p:spPr>
        <p:txBody>
          <a:bodyPr/>
          <a:lstStyle/>
          <a:p>
            <a:r>
              <a:rPr lang="ru-RU" b="1" dirty="0"/>
              <a:t>Традиционные формы подразделяются </a:t>
            </a:r>
            <a:r>
              <a:rPr lang="ru-RU" dirty="0"/>
              <a:t>на коллективные (родительские собрания, конференции, круглые столы) и индивидуальные (беседы, консультации, посещение на дому, а также наглядно- информационные (выставки, стенды, ширмы, папки- передвижки).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3478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268760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Нетрадиционные формы организации общения педагогов и </a:t>
            </a:r>
            <a:r>
              <a:rPr lang="ru-RU" b="1" dirty="0" smtClean="0"/>
              <a:t>родителей</a:t>
            </a:r>
            <a:r>
              <a:rPr lang="ru-RU" b="1" dirty="0"/>
              <a:t>:</a:t>
            </a:r>
          </a:p>
          <a:p>
            <a:r>
              <a:rPr lang="ru-RU" dirty="0" smtClean="0"/>
              <a:t>Информационно- аналитические</a:t>
            </a:r>
          </a:p>
          <a:p>
            <a:r>
              <a:rPr lang="ru-RU" dirty="0" smtClean="0"/>
              <a:t>Познавательные</a:t>
            </a:r>
          </a:p>
          <a:p>
            <a:r>
              <a:rPr lang="ru-RU" dirty="0"/>
              <a:t>Наглядно- </a:t>
            </a:r>
            <a:r>
              <a:rPr lang="ru-RU" dirty="0" smtClean="0"/>
              <a:t>информационные</a:t>
            </a:r>
          </a:p>
          <a:p>
            <a:r>
              <a:rPr lang="ru-RU" dirty="0"/>
              <a:t>Досуговые</a:t>
            </a:r>
          </a:p>
        </p:txBody>
      </p:sp>
    </p:spTree>
    <p:extLst>
      <p:ext uri="{BB962C8B-B14F-4D97-AF65-F5344CB8AC3E}">
        <p14:creationId xmlns="" xmlns:p14="http://schemas.microsoft.com/office/powerpoint/2010/main" val="1881307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964488" cy="792088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chemeClr val="tx1"/>
                </a:solidFill>
              </a:rPr>
              <a:t>Взаимодействие с родителями в ДОУ 8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03421" y="908720"/>
            <a:ext cx="6777317" cy="4563869"/>
          </a:xfrm>
        </p:spPr>
        <p:txBody>
          <a:bodyPr/>
          <a:lstStyle/>
          <a:p>
            <a:r>
              <a:rPr lang="ru-RU" b="1" dirty="0" smtClean="0"/>
              <a:t>Информационные стенды для родителей</a:t>
            </a:r>
          </a:p>
          <a:p>
            <a:endParaRPr lang="ru-RU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707646"/>
            <a:ext cx="3347864" cy="251089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140968"/>
            <a:ext cx="3347864" cy="25108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929186"/>
            <a:ext cx="3194217" cy="239566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33131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840878" cy="7200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Акции с участием родителей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980728"/>
            <a:ext cx="3707904" cy="245588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005064"/>
            <a:ext cx="3158667" cy="20921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24744"/>
            <a:ext cx="1887674" cy="251689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501008"/>
            <a:ext cx="2216351" cy="2955135"/>
          </a:xfrm>
          <a:prstGeom prst="rect">
            <a:avLst/>
          </a:prstGeom>
        </p:spPr>
      </p:pic>
      <p:sp>
        <p:nvSpPr>
          <p:cNvPr id="10" name="Содержимое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9004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64896" cy="72008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</a:rPr>
              <a:t>Праздники с участием родителей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2348880"/>
            <a:ext cx="4608513" cy="259228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196752"/>
            <a:ext cx="2992046" cy="532123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59379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60648"/>
            <a:ext cx="7024744" cy="1143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</a:rPr>
              <a:t>Совместное участие ребенка-родителя-воспитателя в конкурсах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556792"/>
            <a:ext cx="2201473" cy="294256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16216" y="1340767"/>
            <a:ext cx="2139702" cy="28529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3284984"/>
            <a:ext cx="2185496" cy="2921208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6346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064896" cy="1143000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Занятия, собрания, мастер-классы с                     участием  родителей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772816"/>
            <a:ext cx="2938842" cy="243461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356992"/>
            <a:ext cx="2793213" cy="234216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39268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93096" y="908720"/>
            <a:ext cx="13321479" cy="2755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65578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 соответствии с ФГОС ДО на современном этапе одним из педагогических оснований изменения дошкольного образования является активное вовлечение родителей в работу ДОУ.</a:t>
            </a:r>
          </a:p>
        </p:txBody>
      </p:sp>
    </p:spTree>
    <p:extLst>
      <p:ext uri="{BB962C8B-B14F-4D97-AF65-F5344CB8AC3E}">
        <p14:creationId xmlns="" xmlns:p14="http://schemas.microsoft.com/office/powerpoint/2010/main" val="322787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rmAutofit fontScale="92500" lnSpcReduction="10000"/>
          </a:bodyPr>
          <a:lstStyle/>
          <a:p>
            <a:endParaRPr lang="ru-RU" dirty="0"/>
          </a:p>
          <a:p>
            <a:r>
              <a:rPr lang="ru-RU" dirty="0"/>
              <a:t>Современные тенденции в развитии дошкольного образования объединены одним важным и значимым критерием - его качеством, которое непосредственно зависит от уровня профессиональной компетентности педагогов и педагогической культуры родителей. </a:t>
            </a:r>
            <a:endParaRPr lang="ru-RU" dirty="0" smtClean="0"/>
          </a:p>
          <a:p>
            <a:pPr marL="68580" indent="0">
              <a:buNone/>
            </a:pPr>
            <a:endParaRPr lang="ru-RU" dirty="0" smtClean="0"/>
          </a:p>
          <a:p>
            <a:r>
              <a:rPr lang="ru-RU" dirty="0" smtClean="0"/>
              <a:t>Достичь </a:t>
            </a:r>
            <a:r>
              <a:rPr lang="ru-RU" dirty="0"/>
              <a:t>высокого качества образования наших воспитанников, полностью удовлетворить запросы родителей и интересы детей, создать для ребенка единое образовательное пространство возможно только при условии разработки новой системы взаимодействий ДОУ и семьи.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0564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764704"/>
            <a:ext cx="8229600" cy="5721499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Для успешного сотрудничества с родителями необходимо придерживаться некоторых принципов взаимодействия</a:t>
            </a:r>
            <a:r>
              <a:rPr lang="ru-RU" b="1" dirty="0" smtClean="0"/>
              <a:t>:</a:t>
            </a:r>
          </a:p>
          <a:p>
            <a:r>
              <a:rPr lang="ru-RU" dirty="0" smtClean="0"/>
              <a:t>Доброжелательный </a:t>
            </a:r>
            <a:r>
              <a:rPr lang="ru-RU" dirty="0"/>
              <a:t>стиль </a:t>
            </a:r>
            <a:endParaRPr lang="ru-RU" dirty="0" smtClean="0"/>
          </a:p>
          <a:p>
            <a:r>
              <a:rPr lang="ru-RU" dirty="0" smtClean="0"/>
              <a:t>Индивидуальный </a:t>
            </a:r>
            <a:r>
              <a:rPr lang="ru-RU" dirty="0"/>
              <a:t>подход </a:t>
            </a:r>
            <a:endParaRPr lang="ru-RU" dirty="0" smtClean="0"/>
          </a:p>
          <a:p>
            <a:r>
              <a:rPr lang="ru-RU" dirty="0" smtClean="0"/>
              <a:t>Сотрудничество</a:t>
            </a:r>
            <a:r>
              <a:rPr lang="ru-RU" dirty="0"/>
              <a:t>, а не </a:t>
            </a:r>
            <a:r>
              <a:rPr lang="ru-RU" dirty="0" smtClean="0"/>
              <a:t>наставничество</a:t>
            </a:r>
          </a:p>
          <a:p>
            <a:r>
              <a:rPr lang="ru-RU" dirty="0"/>
              <a:t>Готовимся </a:t>
            </a:r>
            <a:r>
              <a:rPr lang="ru-RU" dirty="0" smtClean="0"/>
              <a:t>серьезно</a:t>
            </a:r>
          </a:p>
          <a:p>
            <a:r>
              <a:rPr lang="ru-RU" dirty="0" smtClean="0"/>
              <a:t>Динамичность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10376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92485"/>
            <a:ext cx="8229600" cy="5865515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Влияние семьи на формирование жизненного самоопределения </a:t>
            </a:r>
            <a:r>
              <a:rPr lang="ru-RU" b="1" dirty="0" smtClean="0"/>
              <a:t>ребенка обусловлено </a:t>
            </a:r>
            <a:r>
              <a:rPr lang="ru-RU" b="1" dirty="0"/>
              <a:t>целым рядом факторов</a:t>
            </a:r>
            <a:r>
              <a:rPr lang="ru-RU" b="1" dirty="0" smtClean="0"/>
              <a:t>:</a:t>
            </a:r>
          </a:p>
          <a:p>
            <a:r>
              <a:rPr lang="ru-RU" dirty="0"/>
              <a:t>временным фактором </a:t>
            </a:r>
            <a:endParaRPr lang="ru-RU" dirty="0" smtClean="0"/>
          </a:p>
          <a:p>
            <a:r>
              <a:rPr lang="ru-RU" dirty="0"/>
              <a:t>фактором плотности </a:t>
            </a:r>
            <a:r>
              <a:rPr lang="ru-RU" dirty="0" smtClean="0"/>
              <a:t>общения</a:t>
            </a:r>
          </a:p>
          <a:p>
            <a:r>
              <a:rPr lang="ru-RU" dirty="0"/>
              <a:t>фактором эмоциональной насыщенности </a:t>
            </a:r>
            <a:endParaRPr lang="ru-RU" dirty="0" smtClean="0"/>
          </a:p>
          <a:p>
            <a:r>
              <a:rPr lang="ru-RU" dirty="0"/>
              <a:t>фактором родительского отношения </a:t>
            </a:r>
            <a:endParaRPr lang="ru-RU" dirty="0" smtClean="0"/>
          </a:p>
          <a:p>
            <a:r>
              <a:rPr lang="ru-RU" dirty="0" smtClean="0"/>
              <a:t>фактором </a:t>
            </a:r>
            <a:r>
              <a:rPr lang="ru-RU" dirty="0"/>
              <a:t>возможности автономизации </a:t>
            </a:r>
          </a:p>
        </p:txBody>
      </p:sp>
    </p:spTree>
    <p:extLst>
      <p:ext uri="{BB962C8B-B14F-4D97-AF65-F5344CB8AC3E}">
        <p14:creationId xmlns="" xmlns:p14="http://schemas.microsoft.com/office/powerpoint/2010/main" val="118954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692696"/>
            <a:ext cx="8229600" cy="5937523"/>
          </a:xfrm>
        </p:spPr>
        <p:txBody>
          <a:bodyPr/>
          <a:lstStyle/>
          <a:p>
            <a:pPr marL="0" indent="0">
              <a:buNone/>
            </a:pPr>
            <a:r>
              <a:rPr lang="ru-RU" b="1" dirty="0"/>
              <a:t>Родители детей, посещающих сегодня дошкольное образовательное учреждение, можно условно разделить на три группы</a:t>
            </a:r>
            <a:r>
              <a:rPr lang="ru-RU" b="1" dirty="0" smtClean="0"/>
              <a:t>.</a:t>
            </a:r>
          </a:p>
          <a:p>
            <a:r>
              <a:rPr lang="ru-RU" dirty="0"/>
              <a:t>Первая группа- это родители, очень занятые на работе, которым д/сад просто жизненно необходим. </a:t>
            </a:r>
            <a:endParaRPr lang="ru-RU" dirty="0" smtClean="0"/>
          </a:p>
          <a:p>
            <a:r>
              <a:rPr lang="ru-RU" dirty="0"/>
              <a:t>Вторая группа- это родители с удобным рабочим графиком, неработающими бабушками и дедушками</a:t>
            </a:r>
            <a:r>
              <a:rPr lang="ru-RU" dirty="0" smtClean="0"/>
              <a:t>.</a:t>
            </a:r>
          </a:p>
          <a:p>
            <a:r>
              <a:rPr lang="ru-RU" dirty="0"/>
              <a:t>Третья группа-это семьи  с неработающими </a:t>
            </a:r>
            <a:r>
              <a:rPr lang="ru-RU" dirty="0" smtClean="0"/>
              <a:t>мамами.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066787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48469"/>
            <a:ext cx="8229600" cy="600953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Взаимодействие педагогов и родителей детей дошкольного возраста может осуществляться через:</a:t>
            </a:r>
          </a:p>
          <a:p>
            <a:r>
              <a:rPr lang="ru-RU" dirty="0" smtClean="0"/>
              <a:t>приобщение </a:t>
            </a:r>
            <a:r>
              <a:rPr lang="ru-RU" dirty="0"/>
              <a:t>родителей к педагогическому процессу;</a:t>
            </a:r>
          </a:p>
          <a:p>
            <a:r>
              <a:rPr lang="ru-RU" dirty="0" smtClean="0"/>
              <a:t>расширении </a:t>
            </a:r>
            <a:r>
              <a:rPr lang="ru-RU" dirty="0"/>
              <a:t>сферы участия родителей в организации жизни образовательного учреждения;</a:t>
            </a:r>
          </a:p>
          <a:p>
            <a:r>
              <a:rPr lang="ru-RU" dirty="0" smtClean="0"/>
              <a:t>пребывание </a:t>
            </a:r>
            <a:r>
              <a:rPr lang="ru-RU" dirty="0"/>
              <a:t>родителей на занятиях в удобное для них время;</a:t>
            </a:r>
          </a:p>
          <a:p>
            <a:r>
              <a:rPr lang="ru-RU" dirty="0" smtClean="0"/>
              <a:t>создание </a:t>
            </a:r>
            <a:r>
              <a:rPr lang="ru-RU" dirty="0"/>
              <a:t>условий для творческой самореализации педагогов, родителей, детей;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71896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5793507"/>
          </a:xfrm>
        </p:spPr>
        <p:txBody>
          <a:bodyPr>
            <a:normAutofit/>
          </a:bodyPr>
          <a:lstStyle/>
          <a:p>
            <a:r>
              <a:rPr lang="ru-RU" dirty="0" smtClean="0"/>
              <a:t>информационно-педагогические </a:t>
            </a:r>
            <a:r>
              <a:rPr lang="ru-RU" dirty="0"/>
              <a:t>материалы;</a:t>
            </a:r>
          </a:p>
          <a:p>
            <a:r>
              <a:rPr lang="ru-RU" dirty="0" smtClean="0"/>
              <a:t>разнообразные </a:t>
            </a:r>
            <a:r>
              <a:rPr lang="ru-RU" dirty="0"/>
              <a:t>программы совместной деятельности детей и родителей;</a:t>
            </a:r>
          </a:p>
          <a:p>
            <a:r>
              <a:rPr lang="ru-RU" dirty="0" smtClean="0"/>
              <a:t>объединение </a:t>
            </a:r>
            <a:r>
              <a:rPr lang="ru-RU" dirty="0"/>
              <a:t>усилий педагога и родителя в совместной деятельности по воспитанию и развитию ребенка;</a:t>
            </a:r>
          </a:p>
          <a:p>
            <a:r>
              <a:rPr lang="ru-RU" dirty="0" smtClean="0"/>
              <a:t>проявление </a:t>
            </a:r>
            <a:r>
              <a:rPr lang="ru-RU" dirty="0"/>
              <a:t>понимания, терпимости и такта в воспитании и обучении ребенка, стремление учитывать его интересы, не игнорируя чувства и эмоции;</a:t>
            </a:r>
          </a:p>
          <a:p>
            <a:r>
              <a:rPr lang="ru-RU" dirty="0" smtClean="0"/>
              <a:t>уважительные </a:t>
            </a:r>
            <a:r>
              <a:rPr lang="ru-RU" dirty="0"/>
              <a:t>взаимоотношения семьи и образовательного учреждения.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6595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108</TotalTime>
  <Words>463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«Взаимодействие семьи и детского сада в современных условиях»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Взаимодействие с родителями в ДОУ 8</vt:lpstr>
      <vt:lpstr>Акции с участием родителей</vt:lpstr>
      <vt:lpstr>Праздники с участием родителей</vt:lpstr>
      <vt:lpstr>Совместное участие ребенка-родителя-воспитателя в конкурсах</vt:lpstr>
      <vt:lpstr>Занятия, собрания, мастер-классы с                     участием  родителей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16</cp:revision>
  <dcterms:created xsi:type="dcterms:W3CDTF">2021-03-27T19:15:41Z</dcterms:created>
  <dcterms:modified xsi:type="dcterms:W3CDTF">2023-01-31T19:06:54Z</dcterms:modified>
</cp:coreProperties>
</file>