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60" r:id="rId3"/>
    <p:sldId id="263" r:id="rId4"/>
    <p:sldId id="261" r:id="rId5"/>
    <p:sldId id="266" r:id="rId6"/>
    <p:sldId id="264" r:id="rId7"/>
    <p:sldId id="265" r:id="rId8"/>
    <p:sldId id="267" r:id="rId9"/>
    <p:sldId id="268" r:id="rId10"/>
    <p:sldId id="269" r:id="rId11"/>
    <p:sldId id="270" r:id="rId12"/>
    <p:sldId id="271" r:id="rId13"/>
    <p:sldId id="276" r:id="rId14"/>
    <p:sldId id="273" r:id="rId15"/>
    <p:sldId id="272" r:id="rId16"/>
    <p:sldId id="274" r:id="rId17"/>
    <p:sldId id="275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6" r:id="rId27"/>
    <p:sldId id="285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F41721-97DB-4C4F-BBBE-AF8152E8B53B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63F7A7-DF15-406B-84EB-FF52B2B2B9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6777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3F7A7-DF15-406B-84EB-FF52B2B2B94E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9281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259632" y="476672"/>
            <a:ext cx="7272808" cy="324036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effectLst>
            <a:softEdge rad="317500"/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Знатоки</a:t>
            </a:r>
            <a:r>
              <a:rPr kumimoji="0" lang="ru-RU" sz="6000" i="1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грамотной</a:t>
            </a:r>
            <a:r>
              <a:rPr kumimoji="0" lang="ru-RU" sz="600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и красивой речи</a:t>
            </a:r>
            <a:endParaRPr kumimoji="0" lang="ru-RU" sz="6000" i="1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pic>
        <p:nvPicPr>
          <p:cNvPr id="1026" name="Picture 2" descr="C:\Users\132\Desktop\МУЗЕЙ\18e749542c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3284984"/>
            <a:ext cx="2419469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8" name="Picture 14" descr="http://nachalo4ka.ru/wp-content/uploads/2014/04/Risunok2.png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335883">
            <a:off x="5388431" y="3958739"/>
            <a:ext cx="2032158" cy="598427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perspectiveContrastingLeftFacing"/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32" name="Рисунок 31"/>
          <p:cNvPicPr/>
          <p:nvPr/>
        </p:nvPicPr>
        <p:blipFill>
          <a:blip r:embed="rId5" cstate="print"/>
          <a:srcRect l="28382" t="18798" r="64559" b="78330"/>
          <a:stretch>
            <a:fillRect/>
          </a:stretch>
        </p:blipFill>
        <p:spPr bwMode="auto">
          <a:xfrm>
            <a:off x="0" y="6597353"/>
            <a:ext cx="1187624" cy="260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5373216"/>
            <a:ext cx="3272408" cy="1080120"/>
          </a:xfrm>
          <a:blipFill>
            <a:blip r:embed="rId2" cstate="print"/>
            <a:tile tx="0" ty="0" sx="100000" sy="100000" flip="none" algn="tl"/>
          </a:blipFill>
          <a:effectLst>
            <a:softEdge rad="317500"/>
          </a:effectLst>
        </p:spPr>
        <p:txBody>
          <a:bodyPr>
            <a:noAutofit/>
          </a:bodyPr>
          <a:lstStyle/>
          <a:p>
            <a:pPr algn="r">
              <a:spcBef>
                <a:spcPts val="0"/>
              </a:spcBef>
              <a:buNone/>
            </a:pPr>
            <a:r>
              <a:rPr lang="ru-RU" sz="16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</a:t>
            </a:r>
            <a:r>
              <a:rPr lang="ru-RU" sz="1600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Клыго</a:t>
            </a:r>
            <a:r>
              <a:rPr lang="ru-RU" sz="16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С.М, </a:t>
            </a:r>
          </a:p>
          <a:p>
            <a:pPr algn="r">
              <a:spcBef>
                <a:spcPts val="0"/>
              </a:spcBef>
              <a:buNone/>
            </a:pPr>
            <a:r>
              <a:rPr lang="ru-RU" sz="16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</a:t>
            </a:r>
          </a:p>
          <a:p>
            <a:pPr algn="r">
              <a:spcBef>
                <a:spcPts val="0"/>
              </a:spcBef>
              <a:buNone/>
            </a:pPr>
            <a:endParaRPr lang="ru-RU" sz="16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16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Апрель,2022 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835696" y="2996952"/>
            <a:ext cx="8136904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baseline="0" dirty="0" smtClean="0">
              <a:latin typeface="Georgia" pitchFamily="18" charset="0"/>
              <a:cs typeface="Arial" pitchFamily="34" charset="0"/>
            </a:endParaRPr>
          </a:p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baseline="0" dirty="0" smtClean="0">
              <a:latin typeface="Georgia" pitchFamily="18" charset="0"/>
              <a:cs typeface="Arial" pitchFamily="34" charset="0"/>
            </a:endParaRPr>
          </a:p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539552" y="548680"/>
            <a:ext cx="7810376" cy="156966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>
            <a:softEdge rad="31750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200" b="1" dirty="0"/>
              <a:t>П</a:t>
            </a:r>
            <a:r>
              <a:rPr lang="ru-RU" sz="3200" b="1" dirty="0" smtClean="0"/>
              <a:t>одберите </a:t>
            </a:r>
            <a:r>
              <a:rPr lang="ru-RU" sz="3200" b="1" dirty="0"/>
              <a:t>к существительным </a:t>
            </a:r>
            <a:r>
              <a:rPr lang="ru-RU" sz="3200" b="1" dirty="0" smtClean="0"/>
              <a:t>прилагательные, </a:t>
            </a:r>
            <a:r>
              <a:rPr lang="ru-RU" sz="3200" b="1" dirty="0"/>
              <a:t>используя правильный род.</a:t>
            </a:r>
          </a:p>
        </p:txBody>
      </p:sp>
      <p:pic>
        <p:nvPicPr>
          <p:cNvPr id="16" name="Рисунок 15"/>
          <p:cNvPicPr/>
          <p:nvPr/>
        </p:nvPicPr>
        <p:blipFill>
          <a:blip r:embed="rId3" cstate="print"/>
          <a:srcRect l="28382" t="18798" r="64559" b="78330"/>
          <a:stretch>
            <a:fillRect/>
          </a:stretch>
        </p:blipFill>
        <p:spPr bwMode="auto">
          <a:xfrm>
            <a:off x="0" y="6597353"/>
            <a:ext cx="1187624" cy="260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39552" y="1916832"/>
            <a:ext cx="7810376" cy="3459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32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Команда.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Бра, картофель, пальто, Сочи, леди, Кольраби, кофе</a:t>
            </a: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32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2.Команда</a:t>
            </a:r>
            <a:r>
              <a:rPr lang="ru-RU" sz="32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Шампунь, жюри, кафе, молодёжь, какаду, рельс, метро</a:t>
            </a: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32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3.Команда</a:t>
            </a:r>
            <a:r>
              <a:rPr lang="ru-RU" sz="32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Шимпанзе, шоссе, тюль, туфля, метро, Баку, фойе.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47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835696" y="2996952"/>
            <a:ext cx="8136904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baseline="0" dirty="0" smtClean="0">
              <a:latin typeface="Georgia" pitchFamily="18" charset="0"/>
              <a:cs typeface="Arial" pitchFamily="34" charset="0"/>
            </a:endParaRPr>
          </a:p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baseline="0" dirty="0" smtClean="0">
              <a:latin typeface="Georgia" pitchFamily="18" charset="0"/>
              <a:cs typeface="Arial" pitchFamily="34" charset="0"/>
            </a:endParaRPr>
          </a:p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539552" y="548680"/>
            <a:ext cx="7810376" cy="707886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>
            <a:softEdge rad="31750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endParaRPr lang="ru-RU" sz="4000" dirty="0"/>
          </a:p>
        </p:txBody>
      </p:sp>
      <p:pic>
        <p:nvPicPr>
          <p:cNvPr id="16" name="Рисунок 15"/>
          <p:cNvPicPr/>
          <p:nvPr/>
        </p:nvPicPr>
        <p:blipFill>
          <a:blip r:embed="rId3" cstate="print"/>
          <a:srcRect l="28382" t="18798" r="64559" b="78330"/>
          <a:stretch>
            <a:fillRect/>
          </a:stretch>
        </p:blipFill>
        <p:spPr bwMode="auto">
          <a:xfrm>
            <a:off x="0" y="6597353"/>
            <a:ext cx="1187624" cy="260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5584240"/>
              </p:ext>
            </p:extLst>
          </p:nvPr>
        </p:nvGraphicFramePr>
        <p:xfrm>
          <a:off x="899592" y="1628800"/>
          <a:ext cx="7450335" cy="4109085"/>
        </p:xfrm>
        <a:graphic>
          <a:graphicData uri="http://schemas.openxmlformats.org/drawingml/2006/table">
            <a:tbl>
              <a:tblPr firstRow="1" firstCol="1" bandRow="1"/>
              <a:tblGrid>
                <a:gridCol w="2483445">
                  <a:extLst>
                    <a:ext uri="{9D8B030D-6E8A-4147-A177-3AD203B41FA5}">
                      <a16:colId xmlns="" xmlns:a16="http://schemas.microsoft.com/office/drawing/2014/main" val="3793416557"/>
                    </a:ext>
                  </a:extLst>
                </a:gridCol>
                <a:gridCol w="2483445">
                  <a:extLst>
                    <a:ext uri="{9D8B030D-6E8A-4147-A177-3AD203B41FA5}">
                      <a16:colId xmlns="" xmlns:a16="http://schemas.microsoft.com/office/drawing/2014/main" val="1354421490"/>
                    </a:ext>
                  </a:extLst>
                </a:gridCol>
                <a:gridCol w="2483445">
                  <a:extLst>
                    <a:ext uri="{9D8B030D-6E8A-4147-A177-3AD203B41FA5}">
                      <a16:colId xmlns="" xmlns:a16="http://schemas.microsoft.com/office/drawing/2014/main" val="3855322788"/>
                    </a:ext>
                  </a:extLst>
                </a:gridCol>
              </a:tblGrid>
              <a:tr h="4053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Команда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Команда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Команда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606802158"/>
                  </a:ext>
                </a:extLst>
              </a:tr>
              <a:tr h="28711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Бра(</a:t>
                      </a: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ср.р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картофель(</a:t>
                      </a: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м.р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пальто(</a:t>
                      </a: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Ср.р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Сочи(</a:t>
                      </a: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м.р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леди(</a:t>
                      </a: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ж.р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Кольраби(</a:t>
                      </a: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ж.р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кофе(</a:t>
                      </a: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м.р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Шампунь(</a:t>
                      </a: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М.р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жюри(</a:t>
                      </a: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ср.р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кафе(</a:t>
                      </a: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ср.р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молодёжь(</a:t>
                      </a: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ж.р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какаду(</a:t>
                      </a: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м.р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рельс(</a:t>
                      </a: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м.р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метро(</a:t>
                      </a: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ср.р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Шимпанзе(</a:t>
                      </a: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м.р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шоссе(</a:t>
                      </a: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ср.р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тюль(</a:t>
                      </a: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м.р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туфля(</a:t>
                      </a: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ж.р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метро(</a:t>
                      </a: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ср.р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Баку(</a:t>
                      </a: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м.р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Фойе(</a:t>
                      </a: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ср.р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05784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144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835696" y="2996952"/>
            <a:ext cx="8136904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baseline="0" dirty="0" smtClean="0">
              <a:latin typeface="Georgia" pitchFamily="18" charset="0"/>
              <a:cs typeface="Arial" pitchFamily="34" charset="0"/>
            </a:endParaRPr>
          </a:p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baseline="0" dirty="0" smtClean="0">
              <a:latin typeface="Georgia" pitchFamily="18" charset="0"/>
              <a:cs typeface="Arial" pitchFamily="34" charset="0"/>
            </a:endParaRPr>
          </a:p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539552" y="548680"/>
            <a:ext cx="7810376" cy="707886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>
            <a:softEdge rad="31750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endParaRPr lang="ru-RU" sz="4000" dirty="0"/>
          </a:p>
        </p:txBody>
      </p:sp>
      <p:pic>
        <p:nvPicPr>
          <p:cNvPr id="16" name="Рисунок 15"/>
          <p:cNvPicPr/>
          <p:nvPr/>
        </p:nvPicPr>
        <p:blipFill>
          <a:blip r:embed="rId3" cstate="print"/>
          <a:srcRect l="28382" t="18798" r="64559" b="78330"/>
          <a:stretch>
            <a:fillRect/>
          </a:stretch>
        </p:blipFill>
        <p:spPr bwMode="auto">
          <a:xfrm>
            <a:off x="0" y="6597353"/>
            <a:ext cx="1187624" cy="260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539552" y="692696"/>
            <a:ext cx="7920880" cy="549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Перепишите текст, заменяя цифровые числительные прописными.</a:t>
            </a:r>
            <a:endParaRPr lang="ru-RU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Команда.</a:t>
            </a:r>
            <a:endParaRPr lang="ru-RU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порт вошёл теплоход с 2485 пассажирами.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Разность между 87 и 58 составляет 29.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Команда.</a:t>
            </a:r>
            <a:endParaRPr lang="ru-RU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Частное от деления 6884 на 6 равно 1144.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Фруктовый сад разбит на 690 гектарах.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команда.</a:t>
            </a:r>
            <a:endParaRPr lang="ru-RU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 небольшой старинный город с 4675 жителями.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Библиотека пополнилась 376 книгами.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397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617298" y="1526303"/>
            <a:ext cx="8136904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r>
              <a:rPr lang="ru-RU" i="1" dirty="0"/>
              <a:t>1 Команда.</a:t>
            </a:r>
            <a:endParaRPr lang="ru-RU" dirty="0"/>
          </a:p>
          <a:p>
            <a:r>
              <a:rPr lang="ru-RU" dirty="0"/>
              <a:t> В порт вошёл теплоход с 2485 пассажирами. (В порт вошёл теплоход с двумя </a:t>
            </a:r>
            <a:r>
              <a:rPr lang="ru-RU" dirty="0"/>
              <a:t>тысячами четырьмястами </a:t>
            </a:r>
            <a:r>
              <a:rPr lang="ru-RU" dirty="0" smtClean="0"/>
              <a:t>восьмьюдесятью </a:t>
            </a:r>
            <a:r>
              <a:rPr lang="ru-RU" dirty="0"/>
              <a:t>пятью пассажирами)</a:t>
            </a:r>
          </a:p>
          <a:p>
            <a:r>
              <a:rPr lang="ru-RU" dirty="0"/>
              <a:t>Разность между 87 и 58 составляет 29.(Разность между </a:t>
            </a:r>
            <a:r>
              <a:rPr lang="ru-RU" dirty="0" smtClean="0"/>
              <a:t>восьмьюдесятью </a:t>
            </a:r>
            <a:r>
              <a:rPr lang="ru-RU" dirty="0"/>
              <a:t>семью и </a:t>
            </a:r>
            <a:r>
              <a:rPr lang="ru-RU" dirty="0" smtClean="0"/>
              <a:t>пятьюдесятью </a:t>
            </a:r>
            <a:r>
              <a:rPr lang="ru-RU" dirty="0"/>
              <a:t>восьмью </a:t>
            </a:r>
            <a:r>
              <a:rPr lang="ru-RU" dirty="0" smtClean="0"/>
              <a:t>составит </a:t>
            </a:r>
            <a:r>
              <a:rPr lang="ru-RU" dirty="0"/>
              <a:t>двадцать девять)</a:t>
            </a:r>
          </a:p>
          <a:p>
            <a:r>
              <a:rPr lang="ru-RU" dirty="0"/>
              <a:t>Перепишите текст, заменяя цифровые числительные прописными.</a:t>
            </a:r>
          </a:p>
          <a:p>
            <a:r>
              <a:rPr lang="ru-RU" i="1" dirty="0"/>
              <a:t>2 Команда.</a:t>
            </a:r>
            <a:endParaRPr lang="ru-RU" dirty="0"/>
          </a:p>
          <a:p>
            <a:r>
              <a:rPr lang="ru-RU" dirty="0"/>
              <a:t>Частное от деления 6884 на 6 равно 1144.(Частное от деления шести тысяч восьмисот восьмидесяти четырёх на шесть равно тысяче ста сорока четырём)</a:t>
            </a:r>
          </a:p>
          <a:p>
            <a:r>
              <a:rPr lang="ru-RU" dirty="0"/>
              <a:t>Фруктовый сад разбит на 690 гектарах.( Фруктовый сад разбит на шестистах девяноста гектарах)</a:t>
            </a:r>
          </a:p>
          <a:p>
            <a:r>
              <a:rPr lang="ru-RU" dirty="0"/>
              <a:t>Перепишите текст, заменяя цифровые числительные прописными.</a:t>
            </a:r>
          </a:p>
          <a:p>
            <a:r>
              <a:rPr lang="ru-RU" i="1" dirty="0"/>
              <a:t>3 команда.</a:t>
            </a:r>
            <a:endParaRPr lang="ru-RU" dirty="0"/>
          </a:p>
          <a:p>
            <a:r>
              <a:rPr lang="ru-RU" dirty="0"/>
              <a:t>Это небольшой старинный город с 4675 жителями.(Это небольшой старинный город с четырьмя тысячами шестьюстами семьюдесятью пятью жителями)</a:t>
            </a:r>
          </a:p>
          <a:p>
            <a:r>
              <a:rPr lang="ru-RU" dirty="0"/>
              <a:t>Библиотека пополнилась 376 книгами.(Библиотека пополнилась тремястами </a:t>
            </a:r>
            <a:r>
              <a:rPr lang="ru-RU" dirty="0" smtClean="0"/>
              <a:t>семьюдесятью </a:t>
            </a:r>
            <a:r>
              <a:rPr lang="ru-RU" dirty="0"/>
              <a:t>шестью книгами.)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539552" y="548680"/>
            <a:ext cx="7810376" cy="707886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>
            <a:softEdge rad="31750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endParaRPr lang="ru-RU" sz="4000" dirty="0"/>
          </a:p>
        </p:txBody>
      </p:sp>
      <p:pic>
        <p:nvPicPr>
          <p:cNvPr id="16" name="Рисунок 15"/>
          <p:cNvPicPr/>
          <p:nvPr/>
        </p:nvPicPr>
        <p:blipFill>
          <a:blip r:embed="rId3" cstate="print"/>
          <a:srcRect l="28382" t="18798" r="64559" b="78330"/>
          <a:stretch>
            <a:fillRect/>
          </a:stretch>
        </p:blipFill>
        <p:spPr bwMode="auto">
          <a:xfrm>
            <a:off x="0" y="6597353"/>
            <a:ext cx="1187624" cy="260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539552" y="692696"/>
            <a:ext cx="7920880" cy="983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Перепишите текст, заменяя цифровые числительные прописными</a:t>
            </a: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466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835696" y="2996952"/>
            <a:ext cx="8136904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baseline="0" dirty="0" smtClean="0">
              <a:latin typeface="Georgia" pitchFamily="18" charset="0"/>
              <a:cs typeface="Arial" pitchFamily="34" charset="0"/>
            </a:endParaRPr>
          </a:p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baseline="0" dirty="0" smtClean="0">
              <a:latin typeface="Georgia" pitchFamily="18" charset="0"/>
              <a:cs typeface="Arial" pitchFamily="34" charset="0"/>
            </a:endParaRPr>
          </a:p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539552" y="548680"/>
            <a:ext cx="7810376" cy="1467774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>
            <a:softEdge rad="31750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4000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Конкурс Капитанов:</a:t>
            </a:r>
            <a:endParaRPr lang="ru-RU" sz="320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4000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«Он» и «она» (лексика)</a:t>
            </a: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6" name="Рисунок 15"/>
          <p:cNvPicPr/>
          <p:nvPr/>
        </p:nvPicPr>
        <p:blipFill>
          <a:blip r:embed="rId3" cstate="print"/>
          <a:srcRect l="28382" t="18798" r="64559" b="78330"/>
          <a:stretch>
            <a:fillRect/>
          </a:stretch>
        </p:blipFill>
        <p:spPr bwMode="auto">
          <a:xfrm>
            <a:off x="0" y="6597353"/>
            <a:ext cx="1187624" cy="260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3289933"/>
              </p:ext>
            </p:extLst>
          </p:nvPr>
        </p:nvGraphicFramePr>
        <p:xfrm>
          <a:off x="755576" y="2109399"/>
          <a:ext cx="7056784" cy="781641"/>
        </p:xfrm>
        <a:graphic>
          <a:graphicData uri="http://schemas.openxmlformats.org/drawingml/2006/table">
            <a:tbl>
              <a:tblPr firstRow="1" firstCol="1" bandRow="1"/>
              <a:tblGrid>
                <a:gridCol w="3528014">
                  <a:extLst>
                    <a:ext uri="{9D8B030D-6E8A-4147-A177-3AD203B41FA5}">
                      <a16:colId xmlns="" xmlns:a16="http://schemas.microsoft.com/office/drawing/2014/main" val="3828471052"/>
                    </a:ext>
                  </a:extLst>
                </a:gridCol>
                <a:gridCol w="3528770">
                  <a:extLst>
                    <a:ext uri="{9D8B030D-6E8A-4147-A177-3AD203B41FA5}">
                      <a16:colId xmlns="" xmlns:a16="http://schemas.microsoft.com/office/drawing/2014/main" val="2636446998"/>
                    </a:ext>
                  </a:extLst>
                </a:gridCol>
              </a:tblGrid>
              <a:tr h="4555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Столовый или перочинный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 гриба под шляпкой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46696147"/>
                  </a:ext>
                </a:extLst>
              </a:tr>
              <a:tr h="2930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Батон с маком внутри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Красное, чёрное и зеро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558691912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605290"/>
              </p:ext>
            </p:extLst>
          </p:nvPr>
        </p:nvGraphicFramePr>
        <p:xfrm>
          <a:off x="737161" y="3252009"/>
          <a:ext cx="7075199" cy="759956"/>
        </p:xfrm>
        <a:graphic>
          <a:graphicData uri="http://schemas.openxmlformats.org/drawingml/2006/table">
            <a:tbl>
              <a:tblPr firstRow="1" firstCol="1" bandRow="1"/>
              <a:tblGrid>
                <a:gridCol w="3537221">
                  <a:extLst>
                    <a:ext uri="{9D8B030D-6E8A-4147-A177-3AD203B41FA5}">
                      <a16:colId xmlns="" xmlns:a16="http://schemas.microsoft.com/office/drawing/2014/main" val="2479859650"/>
                    </a:ext>
                  </a:extLst>
                </a:gridCol>
                <a:gridCol w="3537978">
                  <a:extLst>
                    <a:ext uri="{9D8B030D-6E8A-4147-A177-3AD203B41FA5}">
                      <a16:colId xmlns="" xmlns:a16="http://schemas.microsoft.com/office/drawing/2014/main" val="1739342601"/>
                    </a:ext>
                  </a:extLst>
                </a:gridCol>
              </a:tblGrid>
              <a:tr h="3799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Пойманная рыба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Хитрый приём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331416162"/>
                  </a:ext>
                </a:extLst>
              </a:tr>
              <a:tr h="3799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Прогулка с рюкзаком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Манера ставить ноги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499413843"/>
                  </a:ext>
                </a:extLst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8293141"/>
              </p:ext>
            </p:extLst>
          </p:nvPr>
        </p:nvGraphicFramePr>
        <p:xfrm>
          <a:off x="755577" y="4166539"/>
          <a:ext cx="7128792" cy="890510"/>
        </p:xfrm>
        <a:graphic>
          <a:graphicData uri="http://schemas.openxmlformats.org/drawingml/2006/table">
            <a:tbl>
              <a:tblPr firstRow="1" firstCol="1" bandRow="1"/>
              <a:tblGrid>
                <a:gridCol w="3562050">
                  <a:extLst>
                    <a:ext uri="{9D8B030D-6E8A-4147-A177-3AD203B41FA5}">
                      <a16:colId xmlns="" xmlns:a16="http://schemas.microsoft.com/office/drawing/2014/main" val="2973005366"/>
                    </a:ext>
                  </a:extLst>
                </a:gridCol>
                <a:gridCol w="3566742">
                  <a:extLst>
                    <a:ext uri="{9D8B030D-6E8A-4147-A177-3AD203B41FA5}">
                      <a16:colId xmlns="" xmlns:a16="http://schemas.microsoft.com/office/drawing/2014/main" val="1108722597"/>
                    </a:ext>
                  </a:extLst>
                </a:gridCol>
              </a:tblGrid>
              <a:tr h="5083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Официальное посещение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Ф.И.О. на картонке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6045934"/>
                  </a:ext>
                </a:extLst>
              </a:tr>
              <a:tr h="3821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«Декольте» по-русски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Кусок газеты или мяса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585160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18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755576" y="1772816"/>
            <a:ext cx="8136904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baseline="0" dirty="0" smtClean="0">
              <a:latin typeface="Georgia" pitchFamily="18" charset="0"/>
              <a:cs typeface="Arial" pitchFamily="34" charset="0"/>
            </a:endParaRPr>
          </a:p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baseline="0" dirty="0" smtClean="0">
              <a:latin typeface="Georgia" pitchFamily="18" charset="0"/>
              <a:cs typeface="Arial" pitchFamily="34" charset="0"/>
            </a:endParaRPr>
          </a:p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739521" y="1340768"/>
            <a:ext cx="7847880" cy="455714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>
            <a:softEdge rad="31750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Нож – ножка</a:t>
            </a:r>
            <a:endParaRPr lang="ru-RU" sz="4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Рулет – рулетка</a:t>
            </a:r>
            <a:endParaRPr lang="ru-RU" sz="4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Улов – </a:t>
            </a:r>
            <a:r>
              <a:rPr lang="ru-RU" sz="4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уловка</a:t>
            </a:r>
          </a:p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Поход - походка</a:t>
            </a:r>
            <a:endParaRPr lang="ru-RU" sz="4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Визит – визитка</a:t>
            </a:r>
            <a:endParaRPr lang="ru-RU" sz="4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Вырез – </a:t>
            </a:r>
            <a:r>
              <a:rPr lang="ru-RU" sz="4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вырезка</a:t>
            </a:r>
            <a:endParaRPr lang="ru-RU" sz="4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6" name="Рисунок 15"/>
          <p:cNvPicPr/>
          <p:nvPr/>
        </p:nvPicPr>
        <p:blipFill>
          <a:blip r:embed="rId3" cstate="print"/>
          <a:srcRect l="28382" t="18798" r="64559" b="78330"/>
          <a:stretch>
            <a:fillRect/>
          </a:stretch>
        </p:blipFill>
        <p:spPr bwMode="auto">
          <a:xfrm>
            <a:off x="0" y="6597353"/>
            <a:ext cx="1187624" cy="260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539552" y="692696"/>
            <a:ext cx="7920880" cy="368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4905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755576" y="1772816"/>
            <a:ext cx="8136904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baseline="0" dirty="0" smtClean="0">
              <a:latin typeface="Georgia" pitchFamily="18" charset="0"/>
              <a:cs typeface="Arial" pitchFamily="34" charset="0"/>
            </a:endParaRPr>
          </a:p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baseline="0" dirty="0" smtClean="0">
              <a:latin typeface="Georgia" pitchFamily="18" charset="0"/>
              <a:cs typeface="Arial" pitchFamily="34" charset="0"/>
            </a:endParaRPr>
          </a:p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593812" y="260648"/>
            <a:ext cx="8047849" cy="5632311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>
            <a:softEdge rad="31750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i="1" dirty="0"/>
              <a:t>1 Команда </a:t>
            </a:r>
          </a:p>
          <a:p>
            <a:r>
              <a:rPr lang="ru-RU" sz="2400" dirty="0" err="1"/>
              <a:t>Брат__________часы</a:t>
            </a:r>
            <a:r>
              <a:rPr lang="ru-RU" sz="2400" dirty="0"/>
              <a:t> на руку.</a:t>
            </a:r>
          </a:p>
          <a:p>
            <a:r>
              <a:rPr lang="ru-RU" sz="2400" dirty="0"/>
              <a:t>Девочка____________ куклу.</a:t>
            </a:r>
          </a:p>
          <a:p>
            <a:r>
              <a:rPr lang="ru-RU" sz="2400" dirty="0"/>
              <a:t>Больной гриппом </a:t>
            </a:r>
            <a:r>
              <a:rPr lang="ru-RU" sz="2400" dirty="0" err="1"/>
              <a:t>должен_____________маску</a:t>
            </a:r>
            <a:r>
              <a:rPr lang="ru-RU" sz="2400" dirty="0"/>
              <a:t> из марли.</a:t>
            </a:r>
          </a:p>
          <a:p>
            <a:r>
              <a:rPr lang="ru-RU" sz="2400" dirty="0" err="1"/>
              <a:t>Музыкант_____________чехол</a:t>
            </a:r>
            <a:r>
              <a:rPr lang="ru-RU" sz="2400" dirty="0"/>
              <a:t> на гитару.</a:t>
            </a:r>
          </a:p>
          <a:p>
            <a:r>
              <a:rPr lang="ru-RU" sz="2400" i="1" dirty="0"/>
              <a:t>2 Команда</a:t>
            </a:r>
          </a:p>
          <a:p>
            <a:r>
              <a:rPr lang="ru-RU" sz="2400" dirty="0"/>
              <a:t>На мебель </a:t>
            </a:r>
            <a:r>
              <a:rPr lang="ru-RU" sz="2400" dirty="0" err="1"/>
              <a:t>были____________чехлы</a:t>
            </a:r>
            <a:r>
              <a:rPr lang="ru-RU" sz="2400" dirty="0"/>
              <a:t>.</a:t>
            </a:r>
          </a:p>
          <a:p>
            <a:r>
              <a:rPr lang="ru-RU" sz="2400" dirty="0"/>
              <a:t>Девочке подарили игру «_____________медвежонка»</a:t>
            </a:r>
          </a:p>
          <a:p>
            <a:r>
              <a:rPr lang="ru-RU" sz="2400" dirty="0"/>
              <a:t>Космонавт_______________ скафандр.</a:t>
            </a:r>
          </a:p>
          <a:p>
            <a:r>
              <a:rPr lang="ru-RU" sz="2400" dirty="0"/>
              <a:t>Сегодня </a:t>
            </a:r>
            <a:r>
              <a:rPr lang="ru-RU" sz="2400" dirty="0" err="1"/>
              <a:t>девочка_____________новые</a:t>
            </a:r>
            <a:r>
              <a:rPr lang="ru-RU" sz="2400" dirty="0"/>
              <a:t> туфли.</a:t>
            </a:r>
          </a:p>
          <a:p>
            <a:r>
              <a:rPr lang="ru-RU" sz="2400" i="1" dirty="0"/>
              <a:t>3 Команда</a:t>
            </a:r>
          </a:p>
          <a:p>
            <a:r>
              <a:rPr lang="ru-RU" sz="2400" dirty="0" err="1"/>
              <a:t>Слесарь___________хомут</a:t>
            </a:r>
            <a:r>
              <a:rPr lang="ru-RU" sz="2400" dirty="0"/>
              <a:t> на трубу.</a:t>
            </a:r>
          </a:p>
          <a:p>
            <a:r>
              <a:rPr lang="ru-RU" sz="2400" dirty="0" err="1"/>
              <a:t>Модница______________новое</a:t>
            </a:r>
            <a:r>
              <a:rPr lang="ru-RU" sz="2400" dirty="0"/>
              <a:t> платье.</a:t>
            </a:r>
          </a:p>
          <a:p>
            <a:r>
              <a:rPr lang="ru-RU" sz="2400" dirty="0"/>
              <a:t>Муж </a:t>
            </a:r>
            <a:r>
              <a:rPr lang="ru-RU" sz="2400" dirty="0" err="1"/>
              <a:t>жену_____________как</a:t>
            </a:r>
            <a:r>
              <a:rPr lang="ru-RU" sz="2400" dirty="0"/>
              <a:t> принцессу.</a:t>
            </a:r>
          </a:p>
          <a:p>
            <a:r>
              <a:rPr lang="ru-RU" sz="2400" dirty="0"/>
              <a:t>Сегодня холодно и я ___________шарф.</a:t>
            </a:r>
          </a:p>
        </p:txBody>
      </p:sp>
      <p:pic>
        <p:nvPicPr>
          <p:cNvPr id="16" name="Рисунок 15"/>
          <p:cNvPicPr/>
          <p:nvPr/>
        </p:nvPicPr>
        <p:blipFill>
          <a:blip r:embed="rId3" cstate="print"/>
          <a:srcRect l="28382" t="18798" r="64559" b="78330"/>
          <a:stretch>
            <a:fillRect/>
          </a:stretch>
        </p:blipFill>
        <p:spPr bwMode="auto">
          <a:xfrm>
            <a:off x="0" y="6597353"/>
            <a:ext cx="1187624" cy="260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539552" y="692696"/>
            <a:ext cx="7920880" cy="368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339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683568" y="491480"/>
            <a:ext cx="8136904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i="1" dirty="0"/>
              <a:t>1 Команда </a:t>
            </a:r>
          </a:p>
          <a:p>
            <a:r>
              <a:rPr lang="ru-RU" sz="2000" dirty="0"/>
              <a:t>Брат надел часы на руку.</a:t>
            </a:r>
          </a:p>
          <a:p>
            <a:r>
              <a:rPr lang="ru-RU" sz="2000" dirty="0"/>
              <a:t>Девочка одела куклу.</a:t>
            </a:r>
          </a:p>
          <a:p>
            <a:r>
              <a:rPr lang="ru-RU" sz="2000" dirty="0"/>
              <a:t>Больной гриппом должен надеть маску из марли.</a:t>
            </a:r>
          </a:p>
          <a:p>
            <a:r>
              <a:rPr lang="ru-RU" sz="2000" dirty="0"/>
              <a:t>Музыкант надел чехол на гитару.</a:t>
            </a:r>
          </a:p>
          <a:p>
            <a:endParaRPr lang="ru-RU" sz="2000" i="1" dirty="0" smtClean="0"/>
          </a:p>
          <a:p>
            <a:r>
              <a:rPr lang="ru-RU" sz="2000" i="1" dirty="0" smtClean="0"/>
              <a:t>2 </a:t>
            </a:r>
            <a:r>
              <a:rPr lang="ru-RU" sz="2000" i="1" dirty="0"/>
              <a:t>Команда</a:t>
            </a:r>
          </a:p>
          <a:p>
            <a:r>
              <a:rPr lang="ru-RU" sz="2000" dirty="0"/>
              <a:t>На мебель были надеты чехлы.</a:t>
            </a:r>
          </a:p>
          <a:p>
            <a:r>
              <a:rPr lang="ru-RU" sz="2000" dirty="0"/>
              <a:t>Девочке подарили игру «одеть медвежонка»</a:t>
            </a:r>
          </a:p>
          <a:p>
            <a:r>
              <a:rPr lang="ru-RU" sz="2000" dirty="0"/>
              <a:t>Космонавт надел скафандр.</a:t>
            </a:r>
          </a:p>
          <a:p>
            <a:r>
              <a:rPr lang="ru-RU" sz="2000" dirty="0"/>
              <a:t>Сегодня девочка надела новые туфли.</a:t>
            </a:r>
          </a:p>
          <a:p>
            <a:endParaRPr lang="ru-RU" sz="2000" i="1" dirty="0" smtClean="0"/>
          </a:p>
          <a:p>
            <a:r>
              <a:rPr lang="ru-RU" sz="2000" i="1" dirty="0" smtClean="0"/>
              <a:t>3 </a:t>
            </a:r>
            <a:r>
              <a:rPr lang="ru-RU" sz="2000" i="1" dirty="0"/>
              <a:t>Команда</a:t>
            </a:r>
          </a:p>
          <a:p>
            <a:r>
              <a:rPr lang="ru-RU" sz="2000" dirty="0"/>
              <a:t>Слесарь надел хомут на трубу.</a:t>
            </a:r>
          </a:p>
          <a:p>
            <a:r>
              <a:rPr lang="ru-RU" sz="2000" dirty="0"/>
              <a:t>Модница надела новое платье.</a:t>
            </a:r>
          </a:p>
          <a:p>
            <a:r>
              <a:rPr lang="ru-RU" sz="2000" dirty="0"/>
              <a:t>Муж жену одел, как принцессу.</a:t>
            </a:r>
          </a:p>
          <a:p>
            <a:r>
              <a:rPr lang="ru-RU" sz="2000" dirty="0"/>
              <a:t>Сегодня холодно и я надел шарф.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593812" y="260648"/>
            <a:ext cx="8047849" cy="46166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>
            <a:softEdge rad="31750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endParaRPr lang="ru-RU" sz="2400" dirty="0"/>
          </a:p>
        </p:txBody>
      </p:sp>
      <p:pic>
        <p:nvPicPr>
          <p:cNvPr id="16" name="Рисунок 15"/>
          <p:cNvPicPr/>
          <p:nvPr/>
        </p:nvPicPr>
        <p:blipFill>
          <a:blip r:embed="rId3" cstate="print"/>
          <a:srcRect l="28382" t="18798" r="64559" b="78330"/>
          <a:stretch>
            <a:fillRect/>
          </a:stretch>
        </p:blipFill>
        <p:spPr bwMode="auto">
          <a:xfrm>
            <a:off x="0" y="6597353"/>
            <a:ext cx="1187624" cy="260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539552" y="692696"/>
            <a:ext cx="7920880" cy="368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278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39552" y="491480"/>
            <a:ext cx="8280920" cy="630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r>
              <a:rPr lang="ru-RU" sz="1600" i="1" dirty="0"/>
              <a:t>1 Команда.</a:t>
            </a:r>
          </a:p>
          <a:p>
            <a:r>
              <a:rPr lang="ru-RU" sz="1600" dirty="0"/>
              <a:t>Не махай так сильно руками при разговоре.</a:t>
            </a:r>
          </a:p>
          <a:p>
            <a:r>
              <a:rPr lang="ru-RU" sz="1600" dirty="0"/>
              <a:t>Если вы так поступите, я </a:t>
            </a:r>
            <a:r>
              <a:rPr lang="ru-RU" sz="1600" dirty="0" err="1"/>
              <a:t>очутюсь</a:t>
            </a:r>
            <a:r>
              <a:rPr lang="ru-RU" sz="1600" dirty="0"/>
              <a:t> в очень неловкой ситуации.</a:t>
            </a:r>
          </a:p>
          <a:p>
            <a:r>
              <a:rPr lang="ru-RU" sz="1600" dirty="0"/>
              <a:t>Я </a:t>
            </a:r>
            <a:r>
              <a:rPr lang="ru-RU" sz="1600" dirty="0" err="1"/>
              <a:t>убедю</a:t>
            </a:r>
            <a:r>
              <a:rPr lang="ru-RU" sz="1600" dirty="0"/>
              <a:t> вас в том, что вы ошиблись.</a:t>
            </a:r>
          </a:p>
          <a:p>
            <a:r>
              <a:rPr lang="ru-RU" sz="1600" dirty="0"/>
              <a:t>Занавеска чуть колыхается от ветра.</a:t>
            </a:r>
          </a:p>
          <a:p>
            <a:r>
              <a:rPr lang="ru-RU" sz="1600" dirty="0"/>
              <a:t>Легкий морозец </a:t>
            </a:r>
            <a:r>
              <a:rPr lang="ru-RU" sz="1600" dirty="0" err="1"/>
              <a:t>щипет</a:t>
            </a:r>
            <a:r>
              <a:rPr lang="ru-RU" sz="1600" dirty="0"/>
              <a:t> щеки, с елок </a:t>
            </a:r>
            <a:r>
              <a:rPr lang="ru-RU" sz="1600" dirty="0" err="1"/>
              <a:t>сыпятся</a:t>
            </a:r>
            <a:r>
              <a:rPr lang="ru-RU" sz="1600" dirty="0"/>
              <a:t> серебряные искры.</a:t>
            </a:r>
          </a:p>
          <a:p>
            <a:r>
              <a:rPr lang="ru-RU" sz="1600" dirty="0"/>
              <a:t>Монтаж турбины был выполнен на месяц раньше намечаемых сроков.</a:t>
            </a:r>
          </a:p>
          <a:p>
            <a:r>
              <a:rPr lang="ru-RU" sz="1600" dirty="0"/>
              <a:t> </a:t>
            </a:r>
          </a:p>
          <a:p>
            <a:r>
              <a:rPr lang="ru-RU" sz="1600" i="1" dirty="0"/>
              <a:t>2 Команда</a:t>
            </a:r>
          </a:p>
          <a:p>
            <a:r>
              <a:rPr lang="ru-RU" sz="1600" dirty="0"/>
              <a:t>Когда пловец достигнул берега, шторм почти утихнул.</a:t>
            </a:r>
          </a:p>
          <a:p>
            <a:r>
              <a:rPr lang="ru-RU" sz="1600" dirty="0"/>
              <a:t>Меня глодает совесть.</a:t>
            </a:r>
          </a:p>
          <a:p>
            <a:r>
              <a:rPr lang="ru-RU" sz="1600" dirty="0"/>
              <a:t>Шахматист отвергнул предложение противника.</a:t>
            </a:r>
          </a:p>
          <a:p>
            <a:r>
              <a:rPr lang="ru-RU" sz="1600" dirty="0"/>
              <a:t>Всё </a:t>
            </a:r>
            <a:r>
              <a:rPr lang="ru-RU" sz="1600" dirty="0" err="1"/>
              <a:t>дремет</a:t>
            </a:r>
            <a:r>
              <a:rPr lang="ru-RU" sz="1600" dirty="0"/>
              <a:t> вокруг, не плескается волна.</a:t>
            </a:r>
          </a:p>
          <a:p>
            <a:r>
              <a:rPr lang="ru-RU" sz="1600" dirty="0"/>
              <a:t>Лошади запрягаются в повозку, и веселая процессия двигается к городской площади.</a:t>
            </a:r>
          </a:p>
          <a:p>
            <a:r>
              <a:rPr lang="ru-RU" sz="1600" dirty="0"/>
              <a:t>Машина за машиной подъезжали и нагружались овощами.</a:t>
            </a:r>
          </a:p>
          <a:p>
            <a:r>
              <a:rPr lang="ru-RU" sz="1600" dirty="0"/>
              <a:t> </a:t>
            </a:r>
          </a:p>
          <a:p>
            <a:r>
              <a:rPr lang="ru-RU" sz="1600" i="1" dirty="0"/>
              <a:t>3 Команда</a:t>
            </a:r>
          </a:p>
          <a:p>
            <a:r>
              <a:rPr lang="ru-RU" sz="1600" dirty="0"/>
              <a:t>Где вы слыхали это?</a:t>
            </a:r>
          </a:p>
          <a:p>
            <a:r>
              <a:rPr lang="ru-RU" sz="1600" dirty="0" err="1"/>
              <a:t>Положь</a:t>
            </a:r>
            <a:r>
              <a:rPr lang="ru-RU" sz="1600" dirty="0"/>
              <a:t> игрушку и </a:t>
            </a:r>
            <a:r>
              <a:rPr lang="ru-RU" sz="1600" dirty="0" err="1"/>
              <a:t>выдь</a:t>
            </a:r>
            <a:r>
              <a:rPr lang="ru-RU" sz="1600" dirty="0"/>
              <a:t> к гостям нормальным ребенком.</a:t>
            </a:r>
          </a:p>
          <a:p>
            <a:r>
              <a:rPr lang="ru-RU" sz="1600" dirty="0"/>
              <a:t>Ой, как крапива </a:t>
            </a:r>
            <a:r>
              <a:rPr lang="ru-RU" sz="1600" dirty="0" err="1"/>
              <a:t>жгется</a:t>
            </a:r>
            <a:r>
              <a:rPr lang="ru-RU" sz="1600" dirty="0"/>
              <a:t>!</a:t>
            </a:r>
          </a:p>
          <a:p>
            <a:r>
              <a:rPr lang="ru-RU" sz="1600" dirty="0"/>
              <a:t>Вы не </a:t>
            </a:r>
            <a:r>
              <a:rPr lang="ru-RU" sz="1600" dirty="0" err="1"/>
              <a:t>хочете</a:t>
            </a:r>
            <a:r>
              <a:rPr lang="ru-RU" sz="1600" dirty="0"/>
              <a:t> со мной дружить? Ну и </a:t>
            </a:r>
            <a:r>
              <a:rPr lang="ru-RU" sz="1600" dirty="0" err="1"/>
              <a:t>ехайте</a:t>
            </a:r>
            <a:r>
              <a:rPr lang="ru-RU" sz="1600" dirty="0"/>
              <a:t> отсюда!</a:t>
            </a:r>
          </a:p>
          <a:p>
            <a:r>
              <a:rPr lang="ru-RU" sz="1600" dirty="0"/>
              <a:t>Отец старался хорошо воспитать сына и давать ему первые представления об окружающем мире.</a:t>
            </a:r>
          </a:p>
          <a:p>
            <a:r>
              <a:rPr lang="ru-RU" sz="1600" dirty="0"/>
              <a:t>Проблема, </a:t>
            </a:r>
            <a:r>
              <a:rPr lang="ru-RU" sz="1600" dirty="0" err="1"/>
              <a:t>обсуждающаяся</a:t>
            </a:r>
            <a:r>
              <a:rPr lang="ru-RU" sz="1600" dirty="0"/>
              <a:t> на страницах газеты, отнюдь не проста.</a:t>
            </a:r>
          </a:p>
          <a:p>
            <a:r>
              <a:rPr lang="ru-RU" sz="1600" dirty="0"/>
              <a:t> 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728095" y="260647"/>
            <a:ext cx="8047849" cy="46166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>
            <a:softEdge rad="31750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endParaRPr lang="ru-RU" sz="2400" dirty="0"/>
          </a:p>
        </p:txBody>
      </p:sp>
      <p:pic>
        <p:nvPicPr>
          <p:cNvPr id="16" name="Рисунок 15"/>
          <p:cNvPicPr/>
          <p:nvPr/>
        </p:nvPicPr>
        <p:blipFill>
          <a:blip r:embed="rId3" cstate="print"/>
          <a:srcRect l="28382" t="18798" r="64559" b="78330"/>
          <a:stretch>
            <a:fillRect/>
          </a:stretch>
        </p:blipFill>
        <p:spPr bwMode="auto">
          <a:xfrm>
            <a:off x="0" y="6597353"/>
            <a:ext cx="1187624" cy="260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539552" y="692696"/>
            <a:ext cx="7920880" cy="368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179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39552" y="491480"/>
            <a:ext cx="828092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r>
              <a:rPr lang="ru-RU" sz="1600" dirty="0"/>
              <a:t> 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728095" y="260647"/>
            <a:ext cx="8047849" cy="369332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>
            <a:softEdge rad="31750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16" name="Рисунок 15"/>
          <p:cNvPicPr/>
          <p:nvPr/>
        </p:nvPicPr>
        <p:blipFill>
          <a:blip r:embed="rId3" cstate="print"/>
          <a:srcRect l="28382" t="18798" r="64559" b="78330"/>
          <a:stretch>
            <a:fillRect/>
          </a:stretch>
        </p:blipFill>
        <p:spPr bwMode="auto">
          <a:xfrm>
            <a:off x="0" y="6597353"/>
            <a:ext cx="1187624" cy="260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539552" y="692696"/>
            <a:ext cx="7920880" cy="368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28095" y="755448"/>
            <a:ext cx="7516313" cy="5865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Исправьте ошибки.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Команда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1.Не </a:t>
            </a: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маши так сильно руками при разговоре. (неверная форма слова)</a:t>
            </a:r>
            <a:b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2.Если </a:t>
            </a: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 так поступите, я могу очутиться в очень неловкой ситуации. (неверная форма слова)</a:t>
            </a:r>
            <a:b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3.Я </a:t>
            </a: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смогу убедить вас в том, что вы ошиблись. (неверная форма слова)</a:t>
            </a:r>
            <a:b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4.Занавеска </a:t>
            </a: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чуть колышется от ветра. (неверная форма слова)</a:t>
            </a:r>
            <a:b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5.Легкий </a:t>
            </a: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морозец щиплет щеки, с елок осыпаются серебряные искры. (неверная форма слова)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6.Монтаж </a:t>
            </a: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турбины был выполнен на месяц раньше намеченных сроков. (несогласование времен)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662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 descr="http://bersdeges.pp.ua/awaausx/skachat_igru_kazaki_2_rutor_21237_0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-4181" r="-6890" b="68689"/>
          <a:stretch>
            <a:fillRect/>
          </a:stretch>
        </p:blipFill>
        <p:spPr bwMode="auto">
          <a:xfrm>
            <a:off x="395536" y="1340768"/>
            <a:ext cx="2750691" cy="551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 descr="http://bersdeges.pp.ua/awaausx/skachat_igru_kazaki_2_rutor_21237_0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-4181" t="24878" r="-6890" b="44892"/>
          <a:stretch>
            <a:fillRect/>
          </a:stretch>
        </p:blipFill>
        <p:spPr bwMode="auto">
          <a:xfrm rot="733572">
            <a:off x="6105330" y="1266533"/>
            <a:ext cx="2750691" cy="532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7" descr="http://bersdeges.pp.ua/awaausx/skachat_igru_kazaki_2_rutor_21237_0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-4181" t="48044" r="-6890" b="19532"/>
          <a:stretch>
            <a:fillRect/>
          </a:stretch>
        </p:blipFill>
        <p:spPr bwMode="auto">
          <a:xfrm rot="491950">
            <a:off x="4598684" y="5638448"/>
            <a:ext cx="2750691" cy="5713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1965235"/>
            <a:ext cx="7992888" cy="3288048"/>
          </a:xfrm>
          <a:blipFill>
            <a:blip r:embed="rId3" cstate="print"/>
            <a:tile tx="0" ty="0" sx="100000" sy="100000" flip="none" algn="tl"/>
          </a:blipFill>
          <a:effectLst>
            <a:softEdge rad="317500"/>
          </a:effectLst>
        </p:spPr>
        <p:txBody>
          <a:bodyPr>
            <a:noAutofit/>
          </a:bodyPr>
          <a:lstStyle/>
          <a:p>
            <a:pPr algn="l"/>
            <a:r>
              <a:rPr lang="ru-RU" sz="2800" i="1" u="sng" dirty="0">
                <a:latin typeface="+mn-lt"/>
              </a:rPr>
              <a:t>Вопросы для 1-ой </a:t>
            </a:r>
            <a:r>
              <a:rPr lang="ru-RU" sz="2800" i="1" u="sng" dirty="0" smtClean="0">
                <a:latin typeface="+mn-lt"/>
              </a:rPr>
              <a:t>команды:</a:t>
            </a:r>
            <a:r>
              <a:rPr lang="ru-RU" sz="2800" dirty="0">
                <a:latin typeface="+mn-lt"/>
              </a:rPr>
              <a:t/>
            </a:r>
            <a:br>
              <a:rPr lang="ru-RU" sz="2800" dirty="0">
                <a:latin typeface="+mn-lt"/>
              </a:rPr>
            </a:br>
            <a:r>
              <a:rPr lang="ru-RU" sz="2800" dirty="0" smtClean="0">
                <a:latin typeface="+mn-lt"/>
              </a:rPr>
              <a:t>1.Назовите </a:t>
            </a:r>
            <a:r>
              <a:rPr lang="ru-RU" sz="2800" dirty="0">
                <a:latin typeface="+mn-lt"/>
              </a:rPr>
              <a:t>создателей славянской азбуки.</a:t>
            </a:r>
            <a:br>
              <a:rPr lang="ru-RU" sz="2800" dirty="0">
                <a:latin typeface="+mn-lt"/>
              </a:rPr>
            </a:br>
            <a:r>
              <a:rPr lang="ru-RU" sz="2800" dirty="0" smtClean="0">
                <a:latin typeface="+mn-lt"/>
              </a:rPr>
              <a:t>2.В </a:t>
            </a:r>
            <a:r>
              <a:rPr lang="ru-RU" sz="2800" dirty="0">
                <a:latin typeface="+mn-lt"/>
              </a:rPr>
              <a:t>русском языке есть фразеологизм </a:t>
            </a:r>
            <a:r>
              <a:rPr lang="ru-RU" sz="2800" i="1" dirty="0">
                <a:latin typeface="+mn-lt"/>
              </a:rPr>
              <a:t>стоять фертом</a:t>
            </a:r>
            <a:r>
              <a:rPr lang="ru-RU" sz="2800" dirty="0">
                <a:latin typeface="+mn-lt"/>
              </a:rPr>
              <a:t>. Это как? Покажите.</a:t>
            </a:r>
            <a:br>
              <a:rPr lang="ru-RU" sz="2800" dirty="0">
                <a:latin typeface="+mn-lt"/>
              </a:rPr>
            </a:br>
            <a:r>
              <a:rPr lang="ru-RU" sz="2800" dirty="0" smtClean="0">
                <a:latin typeface="+mn-lt"/>
              </a:rPr>
              <a:t>3.Назовите </a:t>
            </a:r>
            <a:r>
              <a:rPr lang="ru-RU" sz="2800" dirty="0">
                <a:latin typeface="+mn-lt"/>
              </a:rPr>
              <a:t>синоним к слову </a:t>
            </a:r>
            <a:r>
              <a:rPr lang="ru-RU" sz="2800" i="1" dirty="0">
                <a:latin typeface="+mn-lt"/>
              </a:rPr>
              <a:t>алфавит</a:t>
            </a:r>
            <a:r>
              <a:rPr lang="ru-RU" sz="2800" dirty="0">
                <a:latin typeface="+mn-lt"/>
              </a:rPr>
              <a:t>.</a:t>
            </a:r>
            <a:br>
              <a:rPr lang="ru-RU" sz="2800" dirty="0">
                <a:latin typeface="+mn-lt"/>
              </a:rPr>
            </a:br>
            <a:r>
              <a:rPr lang="ru-RU" sz="2800" dirty="0" smtClean="0">
                <a:latin typeface="+mn-lt"/>
              </a:rPr>
              <a:t>4.Вот </a:t>
            </a:r>
            <a:r>
              <a:rPr lang="ru-RU" sz="2800" dirty="0">
                <a:latin typeface="+mn-lt"/>
              </a:rPr>
              <a:t>два слова: </a:t>
            </a:r>
            <a:r>
              <a:rPr lang="ru-RU" sz="2800" i="1" dirty="0">
                <a:latin typeface="+mn-lt"/>
              </a:rPr>
              <a:t>пальто, платье</a:t>
            </a:r>
            <a:r>
              <a:rPr lang="ru-RU" sz="2800" dirty="0">
                <a:latin typeface="+mn-lt"/>
              </a:rPr>
              <a:t>. Какое из них иноязычное? Обоснуйте свой ответ.</a:t>
            </a:r>
            <a:br>
              <a:rPr lang="ru-RU" sz="2800" dirty="0">
                <a:latin typeface="+mn-lt"/>
              </a:rPr>
            </a:br>
            <a:r>
              <a:rPr lang="ru-RU" sz="2800" dirty="0" smtClean="0">
                <a:latin typeface="+mn-lt"/>
              </a:rPr>
              <a:t>5.Как </a:t>
            </a:r>
            <a:r>
              <a:rPr lang="ru-RU" sz="2800" dirty="0">
                <a:latin typeface="+mn-lt"/>
              </a:rPr>
              <a:t>сказать правильно: </a:t>
            </a:r>
            <a:r>
              <a:rPr lang="ru-RU" sz="2800" i="1" dirty="0">
                <a:latin typeface="+mn-lt"/>
              </a:rPr>
              <a:t>килограмм баклажан</a:t>
            </a:r>
            <a:r>
              <a:rPr lang="ru-RU" sz="2800" dirty="0">
                <a:latin typeface="+mn-lt"/>
              </a:rPr>
              <a:t> или </a:t>
            </a:r>
            <a:r>
              <a:rPr lang="ru-RU" sz="2800" i="1" dirty="0">
                <a:latin typeface="+mn-lt"/>
              </a:rPr>
              <a:t>килограмм баклажанов</a:t>
            </a:r>
            <a:r>
              <a:rPr lang="ru-RU" sz="2800" dirty="0">
                <a:latin typeface="+mn-lt"/>
              </a:rPr>
              <a:t>?</a:t>
            </a:r>
          </a:p>
        </p:txBody>
      </p:sp>
      <p:sp>
        <p:nvSpPr>
          <p:cNvPr id="7" name="Заголовок 3"/>
          <p:cNvSpPr txBox="1">
            <a:spLocks/>
          </p:cNvSpPr>
          <p:nvPr/>
        </p:nvSpPr>
        <p:spPr>
          <a:xfrm>
            <a:off x="755576" y="476672"/>
            <a:ext cx="7488832" cy="1152128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effectLst>
            <a:softEdge rad="317500"/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ru-RU" sz="1600" b="1" dirty="0" smtClean="0">
                <a:latin typeface="Georgia" pitchFamily="18" charset="0"/>
              </a:rPr>
              <a:t>      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БЛИЦ - ОПРОС</a:t>
            </a: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/>
          <p:nvPr/>
        </p:nvPicPr>
        <p:blipFill>
          <a:blip r:embed="rId4" cstate="print"/>
          <a:srcRect l="28382" t="18798" r="64559" b="78330"/>
          <a:stretch>
            <a:fillRect/>
          </a:stretch>
        </p:blipFill>
        <p:spPr bwMode="auto">
          <a:xfrm>
            <a:off x="0" y="6597353"/>
            <a:ext cx="1187624" cy="260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http://s3.hostingkartinok.com/uploads/images/2014/01/ab49f5531af8b6482dd804f33a41f61d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20272" y="4797152"/>
            <a:ext cx="1772816" cy="17728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39552" y="491480"/>
            <a:ext cx="828092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r>
              <a:rPr lang="ru-RU" sz="1600" dirty="0"/>
              <a:t> 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728095" y="260647"/>
            <a:ext cx="8047849" cy="369332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>
            <a:softEdge rad="31750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16" name="Рисунок 15"/>
          <p:cNvPicPr/>
          <p:nvPr/>
        </p:nvPicPr>
        <p:blipFill>
          <a:blip r:embed="rId3" cstate="print"/>
          <a:srcRect l="28382" t="18798" r="64559" b="78330"/>
          <a:stretch>
            <a:fillRect/>
          </a:stretch>
        </p:blipFill>
        <p:spPr bwMode="auto">
          <a:xfrm>
            <a:off x="0" y="6597353"/>
            <a:ext cx="1187624" cy="260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539552" y="692696"/>
            <a:ext cx="7920880" cy="368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7" y="590787"/>
            <a:ext cx="7965408" cy="5931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Исправьте ошибки.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Команда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1.Когда </a:t>
            </a: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пловец достиг берега, шторм почти утих. (неверная форма прошедшего времени)</a:t>
            </a:r>
            <a:b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2.Меня </a:t>
            </a: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гложет совесть. (неверная форма слова)</a:t>
            </a:r>
            <a:b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3.Шахматист </a:t>
            </a: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отклонил предложение противника. (лексическая ошибка либо неверная форма прошедшего времени)</a:t>
            </a:r>
            <a:b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4.Всё </a:t>
            </a: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дремлет вокруг, не плещется волна. (неверная форма слова)</a:t>
            </a:r>
            <a:b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5.Лошадей </a:t>
            </a: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запрягают в повозку, и веселая процессия движется к городской площади. (неверный залог)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6.Машины </a:t>
            </a: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подъезжали и на них грузили овощи. (неверное число глагола, неверный залог)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4333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39552" y="491480"/>
            <a:ext cx="828092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r>
              <a:rPr lang="ru-RU" sz="1600" dirty="0"/>
              <a:t> 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728095" y="260647"/>
            <a:ext cx="8047849" cy="369332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>
            <a:softEdge rad="31750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16" name="Рисунок 15"/>
          <p:cNvPicPr/>
          <p:nvPr/>
        </p:nvPicPr>
        <p:blipFill>
          <a:blip r:embed="rId3" cstate="print"/>
          <a:srcRect l="28382" t="18798" r="64559" b="78330"/>
          <a:stretch>
            <a:fillRect/>
          </a:stretch>
        </p:blipFill>
        <p:spPr bwMode="auto">
          <a:xfrm>
            <a:off x="0" y="6597353"/>
            <a:ext cx="1187624" cy="260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539552" y="692696"/>
            <a:ext cx="7920880" cy="368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445313"/>
            <a:ext cx="8136904" cy="596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Исправьте ошибки</a:t>
            </a: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 Команда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1.Где </a:t>
            </a: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 слышали это? (использование устаревшего просторечного)</a:t>
            </a:r>
            <a:b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игрушку и выйди к гостям нормальным ребенком. (неверная форма слова)</a:t>
            </a:r>
            <a:b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3.Ой</a:t>
            </a: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как крапива жжется! (неверная форма слова)</a:t>
            </a:r>
            <a:b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</a:t>
            </a: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хотите со мной дружить? Ну и езжайте отсюда! (неверная форма слова)</a:t>
            </a:r>
            <a:b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5.Отец </a:t>
            </a: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старался хорошо воспитывать сына и давать ему первые представления об окружающем мире. (неверный вид глагола)</a:t>
            </a:r>
            <a:b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6.Проблема</a:t>
            </a:r>
            <a:r>
              <a:rPr lang="ru-RU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обсуждаемая на страницах газеты, отнюдь не проста. (разряд причастия)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72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39552" y="491480"/>
            <a:ext cx="828092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r>
              <a:rPr lang="ru-RU" sz="1600" dirty="0"/>
              <a:t> 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728095" y="260647"/>
            <a:ext cx="8047849" cy="369332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>
            <a:softEdge rad="31750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16" name="Рисунок 15"/>
          <p:cNvPicPr/>
          <p:nvPr/>
        </p:nvPicPr>
        <p:blipFill>
          <a:blip r:embed="rId3" cstate="print"/>
          <a:srcRect l="28382" t="18798" r="64559" b="78330"/>
          <a:stretch>
            <a:fillRect/>
          </a:stretch>
        </p:blipFill>
        <p:spPr bwMode="auto">
          <a:xfrm>
            <a:off x="0" y="6597353"/>
            <a:ext cx="1187624" cy="260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602629" y="321662"/>
            <a:ext cx="823639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Перепишите текст в исправленном виде заменяя местоимения нужными частями речи.</a:t>
            </a:r>
          </a:p>
          <a:p>
            <a:r>
              <a:rPr lang="ru-RU" dirty="0"/>
              <a:t> </a:t>
            </a:r>
            <a:r>
              <a:rPr lang="ru-RU" sz="2400" b="1" i="1" dirty="0" smtClean="0"/>
              <a:t>1 Команда</a:t>
            </a:r>
          </a:p>
          <a:p>
            <a:r>
              <a:rPr lang="ru-RU" sz="2400" dirty="0" smtClean="0"/>
              <a:t>1</a:t>
            </a:r>
            <a:r>
              <a:rPr lang="ru-RU" sz="2400" dirty="0"/>
              <a:t>. В комнате, возле печки, стояла девушка; она была жарко натоплена.</a:t>
            </a:r>
          </a:p>
          <a:p>
            <a:r>
              <a:rPr lang="ru-RU" sz="2400" dirty="0"/>
              <a:t> 2. Боясь грозы, старуха спрятала голову под подушку и держала ее там, пока она не кончилась. </a:t>
            </a:r>
          </a:p>
          <a:p>
            <a:r>
              <a:rPr lang="ru-RU" sz="2400" b="1" i="1" dirty="0" smtClean="0"/>
              <a:t>2 Команда</a:t>
            </a:r>
          </a:p>
          <a:p>
            <a:r>
              <a:rPr lang="ru-RU" sz="2400" dirty="0"/>
              <a:t>1</a:t>
            </a:r>
            <a:r>
              <a:rPr lang="ru-RU" sz="2400" dirty="0" smtClean="0"/>
              <a:t>. </a:t>
            </a:r>
            <a:r>
              <a:rPr lang="ru-RU" sz="2400" dirty="0"/>
              <a:t>Молодежь осталась довольна концертом, они просили почаще устраивать такие встречи с артистами. </a:t>
            </a:r>
          </a:p>
          <a:p>
            <a:r>
              <a:rPr lang="ru-RU" sz="2400" dirty="0"/>
              <a:t>2</a:t>
            </a:r>
            <a:r>
              <a:rPr lang="ru-RU" sz="2400" dirty="0" smtClean="0"/>
              <a:t>. </a:t>
            </a:r>
            <a:r>
              <a:rPr lang="ru-RU" sz="2400" dirty="0"/>
              <a:t>За дорогой на вершине холма-хвойный лес, а на его холмах раскинулись луга. </a:t>
            </a:r>
          </a:p>
          <a:p>
            <a:r>
              <a:rPr lang="ru-RU" sz="2400" b="1" i="1" dirty="0" smtClean="0"/>
              <a:t>3 Команда</a:t>
            </a:r>
          </a:p>
          <a:p>
            <a:r>
              <a:rPr lang="ru-RU" sz="2400" dirty="0"/>
              <a:t>1</a:t>
            </a:r>
            <a:r>
              <a:rPr lang="ru-RU" sz="2400" dirty="0" smtClean="0"/>
              <a:t>. </a:t>
            </a:r>
            <a:r>
              <a:rPr lang="ru-RU" sz="2400" dirty="0"/>
              <a:t>Мальчик дал щенку тушеного мяса, и он за несколько секунд съел его. </a:t>
            </a:r>
          </a:p>
          <a:p>
            <a:r>
              <a:rPr lang="ru-RU" sz="2400" dirty="0"/>
              <a:t>2</a:t>
            </a:r>
            <a:r>
              <a:rPr lang="ru-RU" sz="2400" dirty="0" smtClean="0"/>
              <a:t>. </a:t>
            </a:r>
            <a:r>
              <a:rPr lang="ru-RU" sz="2400" dirty="0"/>
              <a:t>Эту рыбу дала мне продавщица Люба, ввиду жары она уже припахивала.​​</a:t>
            </a:r>
          </a:p>
        </p:txBody>
      </p:sp>
    </p:spTree>
    <p:extLst>
      <p:ext uri="{BB962C8B-B14F-4D97-AF65-F5344CB8AC3E}">
        <p14:creationId xmlns:p14="http://schemas.microsoft.com/office/powerpoint/2010/main" val="1025460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39552" y="491480"/>
            <a:ext cx="828092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r>
              <a:rPr lang="ru-RU" sz="1600" dirty="0"/>
              <a:t> 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728095" y="260647"/>
            <a:ext cx="8047849" cy="369332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>
            <a:softEdge rad="31750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16" name="Рисунок 15"/>
          <p:cNvPicPr/>
          <p:nvPr/>
        </p:nvPicPr>
        <p:blipFill>
          <a:blip r:embed="rId3" cstate="print"/>
          <a:srcRect l="28382" t="18798" r="64559" b="78330"/>
          <a:stretch>
            <a:fillRect/>
          </a:stretch>
        </p:blipFill>
        <p:spPr bwMode="auto">
          <a:xfrm>
            <a:off x="0" y="6597353"/>
            <a:ext cx="1187624" cy="260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602629" y="321662"/>
            <a:ext cx="8236392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Перепишите текст в исправленном виде заменяя местоимения нужными частями речи.</a:t>
            </a:r>
          </a:p>
          <a:p>
            <a:r>
              <a:rPr lang="ru-RU" dirty="0"/>
              <a:t> </a:t>
            </a:r>
            <a:r>
              <a:rPr lang="ru-RU" sz="2400" b="1" i="1" dirty="0" smtClean="0"/>
              <a:t>1 Команда</a:t>
            </a:r>
            <a:r>
              <a:rPr lang="ru-RU" sz="2400" dirty="0" smtClean="0"/>
              <a:t>1.</a:t>
            </a:r>
          </a:p>
          <a:p>
            <a:r>
              <a:rPr lang="ru-RU" sz="2400" dirty="0" smtClean="0"/>
              <a:t>1.В </a:t>
            </a:r>
            <a:r>
              <a:rPr lang="ru-RU" sz="2400" dirty="0"/>
              <a:t>комнате, возле печки, которая была сильно натоплена, стояла девушка.</a:t>
            </a:r>
          </a:p>
          <a:p>
            <a:r>
              <a:rPr lang="ru-RU" sz="2400" dirty="0"/>
              <a:t>2.Боясь грозы, старуха спрятала голову под подушку и держала её там , пока гроза не закончилась</a:t>
            </a:r>
            <a:r>
              <a:rPr lang="ru-RU" sz="2400" dirty="0" smtClean="0"/>
              <a:t>.</a:t>
            </a:r>
            <a:endParaRPr lang="ru-RU" sz="2400" b="1" i="1" dirty="0" smtClean="0"/>
          </a:p>
          <a:p>
            <a:r>
              <a:rPr lang="ru-RU" sz="2400" b="1" i="1" dirty="0" smtClean="0"/>
              <a:t>2 Команда</a:t>
            </a:r>
          </a:p>
          <a:p>
            <a:r>
              <a:rPr lang="ru-RU" sz="2400" dirty="0"/>
              <a:t>3. Молодёжь осталась довольна концертом и просили почаще устраивать такие встречи с артистами.</a:t>
            </a:r>
          </a:p>
          <a:p>
            <a:r>
              <a:rPr lang="ru-RU" sz="2400" dirty="0"/>
              <a:t>4. За дорогой, на вершине холма - раскинулись луга и хвойный лес</a:t>
            </a:r>
            <a:r>
              <a:rPr lang="ru-RU" sz="2400" dirty="0" smtClean="0"/>
              <a:t>.</a:t>
            </a:r>
            <a:endParaRPr lang="ru-RU" sz="2400" b="1" i="1" dirty="0" smtClean="0"/>
          </a:p>
          <a:p>
            <a:r>
              <a:rPr lang="ru-RU" sz="2400" b="1" i="1" dirty="0" smtClean="0"/>
              <a:t>3 Команда</a:t>
            </a:r>
          </a:p>
          <a:p>
            <a:r>
              <a:rPr lang="ru-RU" sz="2400" dirty="0"/>
              <a:t>5. Мальчик дал щенку тушеного мяса, и тот за несколько секунд съел его.</a:t>
            </a:r>
          </a:p>
          <a:p>
            <a:r>
              <a:rPr lang="ru-RU" sz="2400" dirty="0"/>
              <a:t>6. Эту рыбу дала мне продавщица Люба, поскольку из-за жары та уже припахивала.</a:t>
            </a:r>
          </a:p>
          <a:p>
            <a:endParaRPr lang="ru-RU" sz="24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2701171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39552" y="491480"/>
            <a:ext cx="828092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r>
              <a:rPr lang="ru-RU" sz="1600" dirty="0"/>
              <a:t> 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728095" y="260647"/>
            <a:ext cx="8047849" cy="369332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>
            <a:softEdge rad="31750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16" name="Рисунок 15"/>
          <p:cNvPicPr/>
          <p:nvPr/>
        </p:nvPicPr>
        <p:blipFill>
          <a:blip r:embed="rId3" cstate="print"/>
          <a:srcRect l="28382" t="18798" r="64559" b="78330"/>
          <a:stretch>
            <a:fillRect/>
          </a:stretch>
        </p:blipFill>
        <p:spPr bwMode="auto">
          <a:xfrm>
            <a:off x="0" y="6597353"/>
            <a:ext cx="1187624" cy="260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602629" y="321662"/>
            <a:ext cx="82363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i="1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571104" y="260647"/>
            <a:ext cx="8155453" cy="6104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750"/>
              </a:spcAft>
            </a:pPr>
            <a:endParaRPr lang="ru-RU" sz="16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750"/>
              </a:spcAft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На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месте пропусков поставьте местоимения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«Два друга много дней шли по пустыне»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 Команда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Однажды 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……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поспорили, и один 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…..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сгоряча дал пощёчину другому.   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…..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друг почувствовал боль, но 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…..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не сказал. Молча 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…. 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написал на песке: «Сегодня…. самый лучший друг дал 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….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пощёчину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».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Команда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Друзья продолжали 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……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путь, и вот 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…..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нашли озеро, 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…..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решили искупаться. Тот, 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получил пощёчину, едва не утонул, а друг 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….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спас.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Когда 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..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пришёл в 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….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то высек на камне: «Сегодня 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самый лучший друг спас 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жизнь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».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3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Команда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Первый спросил 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…..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 Когда 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..  …..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обидел, 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..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написал на песке, а теперь 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пишешь на камне. Почему?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друг ответил: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 Когда кто-нибудь 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обижает,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….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.должны написать это на песке, чтобы ветры могли стереть 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….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надпись. Но когда кто-либо делает что-то хорошее, 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….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должны высечь это на камне, чтобы никакой ветер не смог бы стереть это.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6366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39552" y="491480"/>
            <a:ext cx="828092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r>
              <a:rPr lang="ru-RU" sz="1600" dirty="0"/>
              <a:t> 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728095" y="260647"/>
            <a:ext cx="8047849" cy="369332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>
            <a:softEdge rad="31750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16" name="Рисунок 15"/>
          <p:cNvPicPr/>
          <p:nvPr/>
        </p:nvPicPr>
        <p:blipFill>
          <a:blip r:embed="rId3" cstate="print"/>
          <a:srcRect l="28382" t="18798" r="64559" b="78330"/>
          <a:stretch>
            <a:fillRect/>
          </a:stretch>
        </p:blipFill>
        <p:spPr bwMode="auto">
          <a:xfrm>
            <a:off x="0" y="6597353"/>
            <a:ext cx="1187624" cy="260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602629" y="321662"/>
            <a:ext cx="82363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i="1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571104" y="260647"/>
            <a:ext cx="8155453" cy="6196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750"/>
              </a:spcAft>
            </a:pPr>
            <a:endParaRPr lang="ru-RU" sz="16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2000" b="1" dirty="0"/>
              <a:t>«Два друга много дней шли по пустыне»</a:t>
            </a:r>
            <a:endParaRPr lang="ru-RU" sz="2000" dirty="0"/>
          </a:p>
          <a:p>
            <a:r>
              <a:rPr lang="ru-RU" sz="2000" dirty="0"/>
              <a:t>Однажды </a:t>
            </a:r>
            <a:r>
              <a:rPr lang="ru-RU" sz="2000" b="1" dirty="0"/>
              <a:t>они</a:t>
            </a:r>
            <a:r>
              <a:rPr lang="ru-RU" sz="2000" dirty="0"/>
              <a:t> поспорили, и один </a:t>
            </a:r>
            <a:r>
              <a:rPr lang="ru-RU" sz="2000" b="1" dirty="0"/>
              <a:t>из них</a:t>
            </a:r>
            <a:r>
              <a:rPr lang="ru-RU" sz="2000" dirty="0"/>
              <a:t> сгоряча дал пощёчину другому. </a:t>
            </a:r>
            <a:r>
              <a:rPr lang="ru-RU" sz="2000" b="1" dirty="0"/>
              <a:t>Его</a:t>
            </a:r>
            <a:r>
              <a:rPr lang="ru-RU" sz="2000" dirty="0"/>
              <a:t> друг почувствовал боль, но </a:t>
            </a:r>
            <a:r>
              <a:rPr lang="ru-RU" sz="2000" b="1" dirty="0"/>
              <a:t>ничего</a:t>
            </a:r>
            <a:r>
              <a:rPr lang="ru-RU" sz="2000" dirty="0"/>
              <a:t> не сказал. Молча </a:t>
            </a:r>
            <a:r>
              <a:rPr lang="ru-RU" sz="2000" b="1" dirty="0"/>
              <a:t>он </a:t>
            </a:r>
            <a:r>
              <a:rPr lang="ru-RU" sz="2000" dirty="0"/>
              <a:t>написал на песке: «Сегодня </a:t>
            </a:r>
            <a:r>
              <a:rPr lang="ru-RU" sz="2000" b="1" dirty="0"/>
              <a:t>мой</a:t>
            </a:r>
            <a:r>
              <a:rPr lang="ru-RU" sz="2000" dirty="0"/>
              <a:t> самый лучший друг дал </a:t>
            </a:r>
            <a:r>
              <a:rPr lang="ru-RU" sz="2000" b="1" dirty="0"/>
              <a:t>мне</a:t>
            </a:r>
            <a:r>
              <a:rPr lang="ru-RU" sz="2000" dirty="0"/>
              <a:t> пощёчину».</a:t>
            </a:r>
          </a:p>
          <a:p>
            <a:r>
              <a:rPr lang="ru-RU" sz="2000" dirty="0"/>
              <a:t>Друзья продолжали </a:t>
            </a:r>
            <a:r>
              <a:rPr lang="ru-RU" sz="2000" b="1" dirty="0"/>
              <a:t>свой</a:t>
            </a:r>
            <a:r>
              <a:rPr lang="ru-RU" sz="2000" dirty="0"/>
              <a:t> путь, и вот </a:t>
            </a:r>
            <a:r>
              <a:rPr lang="ru-RU" sz="2000" b="1" dirty="0"/>
              <a:t>они</a:t>
            </a:r>
            <a:r>
              <a:rPr lang="ru-RU" sz="2000" dirty="0"/>
              <a:t> нашли озеро, </a:t>
            </a:r>
            <a:r>
              <a:rPr lang="ru-RU" sz="2000" b="1" dirty="0"/>
              <a:t>в котором</a:t>
            </a:r>
            <a:r>
              <a:rPr lang="ru-RU" sz="2000" dirty="0"/>
              <a:t> решили искупаться. Тот, </a:t>
            </a:r>
            <a:r>
              <a:rPr lang="ru-RU" sz="2000" b="1" dirty="0"/>
              <a:t>что</a:t>
            </a:r>
            <a:r>
              <a:rPr lang="ru-RU" sz="2000" dirty="0"/>
              <a:t> получил пощёчину, едва не утонул, а друг </a:t>
            </a:r>
            <a:r>
              <a:rPr lang="ru-RU" sz="2000" b="1" dirty="0"/>
              <a:t>его</a:t>
            </a:r>
            <a:r>
              <a:rPr lang="ru-RU" sz="2000" dirty="0"/>
              <a:t> спас.</a:t>
            </a:r>
          </a:p>
          <a:p>
            <a:r>
              <a:rPr lang="ru-RU" sz="2000" dirty="0"/>
              <a:t>Когда </a:t>
            </a:r>
            <a:r>
              <a:rPr lang="ru-RU" sz="2000" b="1" dirty="0"/>
              <a:t>он</a:t>
            </a:r>
            <a:r>
              <a:rPr lang="ru-RU" sz="2000" dirty="0"/>
              <a:t> пришёл в </a:t>
            </a:r>
            <a:r>
              <a:rPr lang="ru-RU" sz="2000" b="1" dirty="0"/>
              <a:t>себя</a:t>
            </a:r>
            <a:r>
              <a:rPr lang="ru-RU" sz="2000" dirty="0"/>
              <a:t>, то высек на камне: «Сегодня </a:t>
            </a:r>
            <a:r>
              <a:rPr lang="ru-RU" sz="2000" b="1" dirty="0"/>
              <a:t>мой</a:t>
            </a:r>
            <a:r>
              <a:rPr lang="ru-RU" sz="2000" dirty="0"/>
              <a:t> самый лучший друг спас </a:t>
            </a:r>
            <a:r>
              <a:rPr lang="ru-RU" sz="2000" b="1" dirty="0"/>
              <a:t>мне</a:t>
            </a:r>
            <a:r>
              <a:rPr lang="ru-RU" sz="2000" dirty="0"/>
              <a:t> жизнь».</a:t>
            </a:r>
          </a:p>
          <a:p>
            <a:r>
              <a:rPr lang="ru-RU" sz="2000" dirty="0"/>
              <a:t>Первый спросил </a:t>
            </a:r>
            <a:r>
              <a:rPr lang="ru-RU" sz="2000" b="1" dirty="0"/>
              <a:t>его</a:t>
            </a:r>
            <a:r>
              <a:rPr lang="ru-RU" sz="2000" dirty="0"/>
              <a:t>:</a:t>
            </a:r>
          </a:p>
          <a:p>
            <a:r>
              <a:rPr lang="ru-RU" sz="2000" dirty="0"/>
              <a:t>– Когда </a:t>
            </a:r>
            <a:r>
              <a:rPr lang="ru-RU" sz="2000" b="1" dirty="0"/>
              <a:t>я тебя</a:t>
            </a:r>
            <a:r>
              <a:rPr lang="ru-RU" sz="2000" dirty="0"/>
              <a:t> обидел, </a:t>
            </a:r>
            <a:r>
              <a:rPr lang="ru-RU" sz="2000" b="1" dirty="0"/>
              <a:t>ты</a:t>
            </a:r>
            <a:r>
              <a:rPr lang="ru-RU" sz="2000" dirty="0"/>
              <a:t> написал на песке, а теперь </a:t>
            </a:r>
            <a:r>
              <a:rPr lang="ru-RU" sz="2000" b="1" dirty="0"/>
              <a:t>ты</a:t>
            </a:r>
            <a:r>
              <a:rPr lang="ru-RU" sz="2000" dirty="0"/>
              <a:t> пишешь на камне. Почему?</a:t>
            </a:r>
          </a:p>
          <a:p>
            <a:r>
              <a:rPr lang="ru-RU" sz="2000" dirty="0"/>
              <a:t>И друг ответил:</a:t>
            </a:r>
          </a:p>
          <a:p>
            <a:r>
              <a:rPr lang="ru-RU" sz="2000" dirty="0"/>
              <a:t>– Когда </a:t>
            </a:r>
            <a:r>
              <a:rPr lang="ru-RU" sz="2000" b="1" dirty="0"/>
              <a:t>кто-нибудь</a:t>
            </a:r>
            <a:r>
              <a:rPr lang="ru-RU" sz="2000" dirty="0"/>
              <a:t> </a:t>
            </a:r>
            <a:r>
              <a:rPr lang="ru-RU" sz="2000" b="1" dirty="0"/>
              <a:t>нас</a:t>
            </a:r>
            <a:r>
              <a:rPr lang="ru-RU" sz="2000" dirty="0"/>
              <a:t> обижает, </a:t>
            </a:r>
            <a:r>
              <a:rPr lang="ru-RU" sz="2000" b="1" dirty="0"/>
              <a:t>мы</a:t>
            </a:r>
            <a:r>
              <a:rPr lang="ru-RU" sz="2000" dirty="0"/>
              <a:t> должны написать это на песке, чтобы ветры могли стереть </a:t>
            </a:r>
            <a:r>
              <a:rPr lang="ru-RU" sz="2000" b="1" dirty="0"/>
              <a:t>нашу</a:t>
            </a:r>
            <a:r>
              <a:rPr lang="ru-RU" sz="2000" dirty="0"/>
              <a:t> надпись. Но когда </a:t>
            </a:r>
            <a:r>
              <a:rPr lang="ru-RU" sz="2000" b="1" dirty="0"/>
              <a:t>кто-либо</a:t>
            </a:r>
            <a:r>
              <a:rPr lang="ru-RU" sz="2000" dirty="0"/>
              <a:t> делает </a:t>
            </a:r>
            <a:r>
              <a:rPr lang="ru-RU" sz="2000" b="1" dirty="0"/>
              <a:t>что-то</a:t>
            </a:r>
            <a:r>
              <a:rPr lang="ru-RU" sz="2000" dirty="0"/>
              <a:t> хорошее, </a:t>
            </a:r>
            <a:r>
              <a:rPr lang="ru-RU" sz="2000" b="1" dirty="0"/>
              <a:t>мы</a:t>
            </a:r>
            <a:r>
              <a:rPr lang="ru-RU" sz="2000" dirty="0"/>
              <a:t> должны высечь это на камне, чтобы </a:t>
            </a:r>
            <a:r>
              <a:rPr lang="ru-RU" sz="2000" b="1" dirty="0"/>
              <a:t>никакой</a:t>
            </a:r>
            <a:r>
              <a:rPr lang="ru-RU" sz="2000" dirty="0"/>
              <a:t> ветер не смог бы стереть это.</a:t>
            </a:r>
          </a:p>
          <a:p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432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39552" y="491480"/>
            <a:ext cx="828092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r>
              <a:rPr lang="ru-RU" sz="1600" dirty="0"/>
              <a:t> 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728095" y="260647"/>
            <a:ext cx="8047849" cy="369332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>
            <a:softEdge rad="31750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16" name="Рисунок 15"/>
          <p:cNvPicPr/>
          <p:nvPr/>
        </p:nvPicPr>
        <p:blipFill>
          <a:blip r:embed="rId3" cstate="print"/>
          <a:srcRect l="28382" t="18798" r="64559" b="78330"/>
          <a:stretch>
            <a:fillRect/>
          </a:stretch>
        </p:blipFill>
        <p:spPr bwMode="auto">
          <a:xfrm>
            <a:off x="0" y="6597353"/>
            <a:ext cx="1187624" cy="260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602629" y="321662"/>
            <a:ext cx="82363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i="1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593812" y="552494"/>
            <a:ext cx="8092377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Самые длинные слова </a:t>
            </a:r>
          </a:p>
          <a:p>
            <a:pPr>
              <a:buFont typeface="Arial" panose="020B0604020202020204" pitchFamily="34" charset="0"/>
              <a:buChar char="•"/>
            </a:pPr>
            <a:endParaRPr lang="ru-RU" sz="24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 err="1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Тетрагидропиранилциклопентилтетрагидропиридопиридиновые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(55 букв, </a:t>
            </a:r>
            <a:r>
              <a:rPr lang="ru-RU" sz="2400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химич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вещество)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Гидразинокарбонилметилбромфенилдигидробенздиазепин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(50 букв, транквилизатор </a:t>
            </a:r>
            <a:r>
              <a:rPr lang="ru-RU" sz="2400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Гидазепам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Кокамидопропилпропиленгликольдимонийхлоридфосфат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(48 букв, химическое вещество)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метоксихлордиэтиламинометилбутиламиноакридин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(44 буквы, химическое вещество, другое название — акрихин)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четырёхсотпятидесятисемимиллиметровое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(37 букв, ствол орудия)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превысокомногорассмотрительствующий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(35 букв самое длинное русское слово зарегистрированное в «Книге рекордов Гиннесса» издания 2003 года)</a:t>
            </a:r>
            <a:endParaRPr lang="ru-RU" sz="2400" b="0" i="0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508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39552" y="491480"/>
            <a:ext cx="828092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r>
              <a:rPr lang="ru-RU" sz="1600" dirty="0"/>
              <a:t> 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728095" y="260647"/>
            <a:ext cx="8047849" cy="369332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>
            <a:softEdge rad="31750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16" name="Рисунок 15"/>
          <p:cNvPicPr/>
          <p:nvPr/>
        </p:nvPicPr>
        <p:blipFill>
          <a:blip r:embed="rId3" cstate="print"/>
          <a:srcRect l="28382" t="18798" r="64559" b="78330"/>
          <a:stretch>
            <a:fillRect/>
          </a:stretch>
        </p:blipFill>
        <p:spPr bwMode="auto">
          <a:xfrm>
            <a:off x="0" y="6597353"/>
            <a:ext cx="1187624" cy="260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602629" y="321662"/>
            <a:ext cx="82363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i="1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602285" y="2276872"/>
            <a:ext cx="8155453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750"/>
              </a:spcAft>
            </a:pPr>
            <a:endParaRPr lang="ru-RU" sz="16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4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СПАСИБО ЗА ВНИМАНИЕ!</a:t>
            </a:r>
            <a:endParaRPr lang="ru-RU" sz="4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453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ttp://bersdeges.pp.ua/awaausx/skachat_igru_kazaki_2_rutor_21237_0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-4181" t="24878" r="-6890" b="44892"/>
          <a:stretch>
            <a:fillRect/>
          </a:stretch>
        </p:blipFill>
        <p:spPr bwMode="auto">
          <a:xfrm>
            <a:off x="5652120" y="5877272"/>
            <a:ext cx="2750691" cy="532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Заголовок 3"/>
          <p:cNvSpPr txBox="1">
            <a:spLocks/>
          </p:cNvSpPr>
          <p:nvPr/>
        </p:nvSpPr>
        <p:spPr>
          <a:xfrm>
            <a:off x="1403648" y="4797152"/>
            <a:ext cx="7488832" cy="1359768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  <a:effectLst>
            <a:softEdge rad="317500"/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		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pic>
        <p:nvPicPr>
          <p:cNvPr id="9" name="Picture 7" descr="http://bersdeges.pp.ua/awaausx/skachat_igru_kazaki_2_rutor_21237_0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-4181" r="-6890" b="68689"/>
          <a:stretch>
            <a:fillRect/>
          </a:stretch>
        </p:blipFill>
        <p:spPr bwMode="auto">
          <a:xfrm rot="20872362">
            <a:off x="494807" y="615438"/>
            <a:ext cx="2750691" cy="551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7" descr="http://bersdeges.pp.ua/awaausx/skachat_igru_kazaki_2_rutor_21237_0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-4181" t="48044" r="-6890" b="19532"/>
          <a:stretch>
            <a:fillRect/>
          </a:stretch>
        </p:blipFill>
        <p:spPr bwMode="auto">
          <a:xfrm rot="491950">
            <a:off x="350211" y="4486321"/>
            <a:ext cx="2750691" cy="5713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3"/>
          <p:cNvSpPr txBox="1">
            <a:spLocks/>
          </p:cNvSpPr>
          <p:nvPr/>
        </p:nvSpPr>
        <p:spPr>
          <a:xfrm>
            <a:off x="1043608" y="2132856"/>
            <a:ext cx="7488832" cy="2808312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  <a:effectLst>
            <a:softEdge rad="317500"/>
          </a:effectLst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4000" i="1" dirty="0"/>
              <a:t>1. Кирилл и </a:t>
            </a:r>
            <a:r>
              <a:rPr lang="ru-RU" sz="4000" i="1" dirty="0" smtClean="0"/>
              <a:t>Мефодий</a:t>
            </a:r>
            <a:endParaRPr lang="ru-RU" sz="4000" dirty="0" smtClean="0"/>
          </a:p>
          <a:p>
            <a:r>
              <a:rPr lang="ru-RU" sz="4000" i="1" dirty="0" smtClean="0"/>
              <a:t>2. Руки в боки. Ферт – старинное название буквы «ф».</a:t>
            </a:r>
            <a:endParaRPr lang="ru-RU" sz="4000" dirty="0" smtClean="0"/>
          </a:p>
          <a:p>
            <a:r>
              <a:rPr lang="ru-RU" sz="4000" i="1" dirty="0" smtClean="0"/>
              <a:t>3</a:t>
            </a:r>
            <a:r>
              <a:rPr lang="ru-RU" sz="4000" i="1" dirty="0"/>
              <a:t>. Азбука</a:t>
            </a:r>
            <a:endParaRPr lang="ru-RU" sz="4000" dirty="0"/>
          </a:p>
          <a:p>
            <a:r>
              <a:rPr lang="ru-RU" sz="4000" i="1" dirty="0"/>
              <a:t>4. Пальто. Неизменяемость – один из признаков иноязычных слов.</a:t>
            </a:r>
            <a:endParaRPr lang="ru-RU" sz="4000" dirty="0"/>
          </a:p>
          <a:p>
            <a:r>
              <a:rPr lang="ru-RU" sz="4000" i="1" dirty="0"/>
              <a:t>5. Килограмм баклажанов.</a:t>
            </a:r>
            <a:endParaRPr lang="ru-RU" sz="4000" dirty="0"/>
          </a:p>
        </p:txBody>
      </p:sp>
      <p:pic>
        <p:nvPicPr>
          <p:cNvPr id="7" name="Рисунок 6"/>
          <p:cNvPicPr/>
          <p:nvPr/>
        </p:nvPicPr>
        <p:blipFill>
          <a:blip r:embed="rId5" cstate="print"/>
          <a:srcRect l="28382" t="18798" r="64559" b="78330"/>
          <a:stretch>
            <a:fillRect/>
          </a:stretch>
        </p:blipFill>
        <p:spPr bwMode="auto">
          <a:xfrm>
            <a:off x="0" y="6597353"/>
            <a:ext cx="1187624" cy="260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835696" y="2996952"/>
            <a:ext cx="8136904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baseline="0" dirty="0" smtClean="0">
              <a:latin typeface="Georgia" pitchFamily="18" charset="0"/>
              <a:cs typeface="Arial" pitchFamily="34" charset="0"/>
            </a:endParaRPr>
          </a:p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baseline="0" dirty="0" smtClean="0">
              <a:latin typeface="Georgia" pitchFamily="18" charset="0"/>
              <a:cs typeface="Arial" pitchFamily="34" charset="0"/>
            </a:endParaRPr>
          </a:p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005112" y="548680"/>
            <a:ext cx="7344816" cy="954107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>
            <a:softEdge rad="31750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pic>
        <p:nvPicPr>
          <p:cNvPr id="16" name="Рисунок 15"/>
          <p:cNvPicPr/>
          <p:nvPr/>
        </p:nvPicPr>
        <p:blipFill>
          <a:blip r:embed="rId3" cstate="print"/>
          <a:srcRect l="28382" t="18798" r="64559" b="78330"/>
          <a:stretch>
            <a:fillRect/>
          </a:stretch>
        </p:blipFill>
        <p:spPr bwMode="auto">
          <a:xfrm>
            <a:off x="0" y="6597353"/>
            <a:ext cx="1187624" cy="260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982951" y="582999"/>
            <a:ext cx="6696744" cy="5676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800" i="1" u="sng" dirty="0">
                <a:ea typeface="Times New Roman" panose="02020603050405020304" pitchFamily="18" charset="0"/>
                <a:cs typeface="Times New Roman" panose="02020603050405020304" pitchFamily="18" charset="0"/>
              </a:rPr>
              <a:t>Вопросы для 2-ой команды</a:t>
            </a:r>
            <a:r>
              <a:rPr lang="ru-RU" sz="2800" dirty="0"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750"/>
              </a:spcAft>
              <a:tabLst>
                <a:tab pos="457200" algn="l"/>
              </a:tabLst>
            </a:pPr>
            <a:r>
              <a:rPr lang="ru-RU" sz="28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1.Назовите </a:t>
            </a:r>
            <a:r>
              <a:rPr lang="ru-RU" sz="2800" dirty="0">
                <a:ea typeface="Times New Roman" panose="02020603050405020304" pitchFamily="18" charset="0"/>
                <a:cs typeface="Times New Roman" panose="02020603050405020304" pitchFamily="18" charset="0"/>
              </a:rPr>
              <a:t>1-ую букву кириллицы.</a:t>
            </a:r>
            <a:endParaRPr lang="ru-RU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750"/>
              </a:spcAft>
              <a:tabLst>
                <a:tab pos="457200" algn="l"/>
              </a:tabLst>
            </a:pPr>
            <a:r>
              <a:rPr lang="ru-RU" sz="28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2.Можно </a:t>
            </a:r>
            <a:r>
              <a:rPr lang="ru-RU" sz="2800" dirty="0">
                <a:ea typeface="Times New Roman" panose="02020603050405020304" pitchFamily="18" charset="0"/>
                <a:cs typeface="Times New Roman" panose="02020603050405020304" pitchFamily="18" charset="0"/>
              </a:rPr>
              <a:t>ли сказать, что слова </a:t>
            </a:r>
            <a:r>
              <a:rPr lang="ru-RU" sz="2800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невежа</a:t>
            </a:r>
            <a:r>
              <a:rPr lang="ru-RU" sz="2800" dirty="0">
                <a:ea typeface="Times New Roman" panose="02020603050405020304" pitchFamily="18" charset="0"/>
                <a:cs typeface="Times New Roman" panose="02020603050405020304" pitchFamily="18" charset="0"/>
              </a:rPr>
              <a:t> и </a:t>
            </a:r>
            <a:r>
              <a:rPr lang="ru-RU" sz="2800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невежда</a:t>
            </a:r>
            <a:r>
              <a:rPr lang="ru-RU" sz="2800" dirty="0"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– синонимы</a:t>
            </a:r>
            <a:r>
              <a:rPr lang="ru-RU" sz="2800" dirty="0">
                <a:ea typeface="Times New Roman" panose="02020603050405020304" pitchFamily="18" charset="0"/>
                <a:cs typeface="Times New Roman" panose="02020603050405020304" pitchFamily="18" charset="0"/>
              </a:rPr>
              <a:t>. Почему?</a:t>
            </a:r>
            <a:endParaRPr lang="ru-RU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750"/>
              </a:spcAft>
              <a:tabLst>
                <a:tab pos="457200" algn="l"/>
              </a:tabLst>
            </a:pPr>
            <a:r>
              <a:rPr lang="ru-RU" sz="28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3.Как </a:t>
            </a:r>
            <a:r>
              <a:rPr lang="ru-RU" sz="2800" dirty="0">
                <a:ea typeface="Times New Roman" panose="02020603050405020304" pitchFamily="18" charset="0"/>
                <a:cs typeface="Times New Roman" panose="02020603050405020304" pitchFamily="18" charset="0"/>
              </a:rPr>
              <a:t>сказать правильно: </a:t>
            </a:r>
            <a:r>
              <a:rPr lang="ru-RU" sz="2800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нет </a:t>
            </a:r>
            <a:r>
              <a:rPr lang="ru-RU" sz="2800" i="1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полотенцев</a:t>
            </a:r>
            <a:r>
              <a:rPr lang="ru-RU" sz="2800" dirty="0">
                <a:ea typeface="Times New Roman" panose="02020603050405020304" pitchFamily="18" charset="0"/>
                <a:cs typeface="Times New Roman" panose="02020603050405020304" pitchFamily="18" charset="0"/>
              </a:rPr>
              <a:t> или </a:t>
            </a:r>
            <a:r>
              <a:rPr lang="ru-RU" sz="2800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нет</a:t>
            </a:r>
            <a:r>
              <a:rPr lang="ru-RU" sz="2800" dirty="0"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полотенец</a:t>
            </a:r>
            <a:r>
              <a:rPr lang="ru-RU" sz="2800" dirty="0"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750"/>
              </a:spcAft>
              <a:tabLst>
                <a:tab pos="457200" algn="l"/>
              </a:tabLst>
            </a:pPr>
            <a:r>
              <a:rPr lang="ru-RU" sz="28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4.В </a:t>
            </a:r>
            <a:r>
              <a:rPr lang="ru-RU" sz="2800" dirty="0">
                <a:ea typeface="Times New Roman" panose="02020603050405020304" pitchFamily="18" charset="0"/>
                <a:cs typeface="Times New Roman" panose="02020603050405020304" pitchFamily="18" charset="0"/>
              </a:rPr>
              <a:t>русском языке есть фразеологизм </a:t>
            </a:r>
            <a:r>
              <a:rPr lang="ru-RU" sz="2800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прописать ижицу</a:t>
            </a:r>
            <a:r>
              <a:rPr lang="ru-RU" sz="2800" dirty="0">
                <a:ea typeface="Times New Roman" panose="02020603050405020304" pitchFamily="18" charset="0"/>
                <a:cs typeface="Times New Roman" panose="02020603050405020304" pitchFamily="18" charset="0"/>
              </a:rPr>
              <a:t>. Как это надо понимать?</a:t>
            </a:r>
            <a:endParaRPr lang="ru-RU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750"/>
              </a:spcAft>
              <a:tabLst>
                <a:tab pos="457200" algn="l"/>
              </a:tabLst>
            </a:pPr>
            <a:r>
              <a:rPr lang="ru-RU" sz="28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5.Сколько </a:t>
            </a:r>
            <a:r>
              <a:rPr lang="ru-RU" sz="2800" dirty="0">
                <a:ea typeface="Times New Roman" panose="02020603050405020304" pitchFamily="18" charset="0"/>
                <a:cs typeface="Times New Roman" panose="02020603050405020304" pitchFamily="18" charset="0"/>
              </a:rPr>
              <a:t>звуков в слове </a:t>
            </a:r>
            <a:r>
              <a:rPr lang="ru-RU" sz="2800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фальшь</a:t>
            </a:r>
            <a:r>
              <a:rPr lang="ru-RU" sz="2800" dirty="0"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835696" y="2996952"/>
            <a:ext cx="8136904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baseline="0" dirty="0" smtClean="0">
              <a:latin typeface="Georgia" pitchFamily="18" charset="0"/>
              <a:cs typeface="Arial" pitchFamily="34" charset="0"/>
            </a:endParaRPr>
          </a:p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baseline="0" dirty="0" smtClean="0">
              <a:latin typeface="Georgia" pitchFamily="18" charset="0"/>
              <a:cs typeface="Arial" pitchFamily="34" charset="0"/>
            </a:endParaRPr>
          </a:p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11560" y="548680"/>
            <a:ext cx="7738368" cy="5632311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>
            <a:softEdge rad="31750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r>
              <a:rPr lang="ru-RU" sz="3200" i="1" dirty="0"/>
              <a:t>1. </a:t>
            </a:r>
            <a:r>
              <a:rPr lang="ru-RU" sz="4000" i="1" dirty="0"/>
              <a:t>Аз</a:t>
            </a:r>
            <a:endParaRPr lang="ru-RU" sz="4000" dirty="0"/>
          </a:p>
          <a:p>
            <a:r>
              <a:rPr lang="ru-RU" sz="4000" i="1" dirty="0"/>
              <a:t>2. Нет, т.к. слова – абсолютно разные по значению.</a:t>
            </a:r>
            <a:endParaRPr lang="ru-RU" sz="4000" dirty="0"/>
          </a:p>
          <a:p>
            <a:r>
              <a:rPr lang="ru-RU" sz="4000" i="1" dirty="0"/>
              <a:t>Это паронимы.</a:t>
            </a:r>
            <a:endParaRPr lang="ru-RU" sz="4000" dirty="0"/>
          </a:p>
          <a:p>
            <a:r>
              <a:rPr lang="ru-RU" sz="4000" i="1" dirty="0"/>
              <a:t>3. Нет полотенец.</a:t>
            </a:r>
            <a:endParaRPr lang="ru-RU" sz="4000" dirty="0"/>
          </a:p>
          <a:p>
            <a:r>
              <a:rPr lang="ru-RU" sz="4000" i="1" dirty="0"/>
              <a:t>4. Сделать внушение, выговор или даже высечь.</a:t>
            </a:r>
            <a:endParaRPr lang="ru-RU" sz="4000" dirty="0"/>
          </a:p>
          <a:p>
            <a:r>
              <a:rPr lang="ru-RU" sz="4000" i="1" dirty="0"/>
              <a:t>5. 4 звука</a:t>
            </a:r>
            <a:endParaRPr lang="ru-RU" sz="4000" dirty="0"/>
          </a:p>
          <a:p>
            <a:r>
              <a:rPr lang="ru-RU" sz="4000" dirty="0"/>
              <a:t> </a:t>
            </a:r>
          </a:p>
        </p:txBody>
      </p:sp>
      <p:pic>
        <p:nvPicPr>
          <p:cNvPr id="16" name="Рисунок 15"/>
          <p:cNvPicPr/>
          <p:nvPr/>
        </p:nvPicPr>
        <p:blipFill>
          <a:blip r:embed="rId3" cstate="print"/>
          <a:srcRect l="28382" t="18798" r="64559" b="78330"/>
          <a:stretch>
            <a:fillRect/>
          </a:stretch>
        </p:blipFill>
        <p:spPr bwMode="auto">
          <a:xfrm>
            <a:off x="0" y="6597353"/>
            <a:ext cx="1187624" cy="260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6814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835696" y="2996952"/>
            <a:ext cx="8136904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baseline="0" dirty="0" smtClean="0">
              <a:latin typeface="Georgia" pitchFamily="18" charset="0"/>
              <a:cs typeface="Arial" pitchFamily="34" charset="0"/>
            </a:endParaRPr>
          </a:p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baseline="0" dirty="0" smtClean="0">
              <a:latin typeface="Georgia" pitchFamily="18" charset="0"/>
              <a:cs typeface="Arial" pitchFamily="34" charset="0"/>
            </a:endParaRPr>
          </a:p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005112" y="548680"/>
            <a:ext cx="7344816" cy="5262979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>
            <a:softEdge rad="31750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r>
              <a:rPr lang="ru-RU" sz="2800" i="1" u="sng" dirty="0"/>
              <a:t>Вопросы для 3-ей команды</a:t>
            </a:r>
            <a:endParaRPr lang="ru-RU" sz="2800" dirty="0"/>
          </a:p>
          <a:p>
            <a:r>
              <a:rPr lang="ru-RU" sz="2800" dirty="0"/>
              <a:t>1.Назовите последнюю букву кириллицы.</a:t>
            </a:r>
          </a:p>
          <a:p>
            <a:r>
              <a:rPr lang="ru-RU" sz="2800" dirty="0"/>
              <a:t>2. В русском языке есть фразеологизм </a:t>
            </a:r>
            <a:r>
              <a:rPr lang="ru-RU" sz="2800" i="1" dirty="0"/>
              <a:t>расставить точки над и</a:t>
            </a:r>
            <a:r>
              <a:rPr lang="ru-RU" sz="2800" dirty="0"/>
              <a:t>. Как это</a:t>
            </a:r>
          </a:p>
          <a:p>
            <a:r>
              <a:rPr lang="ru-RU" sz="2800" dirty="0"/>
              <a:t>надо понимать?</a:t>
            </a:r>
          </a:p>
          <a:p>
            <a:r>
              <a:rPr lang="ru-RU" sz="2800" dirty="0"/>
              <a:t>3. Сколько звуков [ц] в предложении: </a:t>
            </a:r>
            <a:r>
              <a:rPr lang="ru-RU" sz="2800" i="1" dirty="0"/>
              <a:t>Ученица Синицына отправляется учиться за границу?</a:t>
            </a:r>
            <a:endParaRPr lang="ru-RU" sz="2800" dirty="0"/>
          </a:p>
          <a:p>
            <a:r>
              <a:rPr lang="ru-RU" sz="2800" dirty="0"/>
              <a:t>4.</a:t>
            </a:r>
            <a:r>
              <a:rPr lang="ru-RU" sz="2800" i="1" dirty="0"/>
              <a:t> </a:t>
            </a:r>
            <a:r>
              <a:rPr lang="ru-RU" sz="2800" dirty="0"/>
              <a:t>Какое из данных слов русское: </a:t>
            </a:r>
            <a:r>
              <a:rPr lang="ru-RU" sz="2800" i="1" dirty="0"/>
              <a:t>автор, ахать, аккуратный</a:t>
            </a:r>
            <a:r>
              <a:rPr lang="ru-RU" sz="2800" dirty="0"/>
              <a:t>?</a:t>
            </a:r>
          </a:p>
          <a:p>
            <a:r>
              <a:rPr lang="ru-RU" sz="2800" dirty="0"/>
              <a:t>5. Как правильно сказать: </a:t>
            </a:r>
            <a:r>
              <a:rPr lang="ru-RU" sz="2800" i="1" dirty="0" err="1" smtClean="0"/>
              <a:t>то‘рты</a:t>
            </a:r>
            <a:r>
              <a:rPr lang="ru-RU" sz="2800" dirty="0"/>
              <a:t> или </a:t>
            </a:r>
            <a:r>
              <a:rPr lang="ru-RU" sz="2800" i="1" dirty="0" smtClean="0"/>
              <a:t>торты'</a:t>
            </a:r>
            <a:r>
              <a:rPr lang="ru-RU" sz="2800" dirty="0" smtClean="0"/>
              <a:t>?</a:t>
            </a:r>
            <a:endParaRPr lang="ru-RU" sz="2800" dirty="0"/>
          </a:p>
        </p:txBody>
      </p:sp>
      <p:pic>
        <p:nvPicPr>
          <p:cNvPr id="16" name="Рисунок 15"/>
          <p:cNvPicPr/>
          <p:nvPr/>
        </p:nvPicPr>
        <p:blipFill>
          <a:blip r:embed="rId3" cstate="print"/>
          <a:srcRect l="28382" t="18798" r="64559" b="78330"/>
          <a:stretch>
            <a:fillRect/>
          </a:stretch>
        </p:blipFill>
        <p:spPr bwMode="auto">
          <a:xfrm>
            <a:off x="0" y="6597353"/>
            <a:ext cx="1187624" cy="260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89349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835696" y="2996952"/>
            <a:ext cx="8136904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baseline="0" dirty="0" smtClean="0">
              <a:latin typeface="Georgia" pitchFamily="18" charset="0"/>
              <a:cs typeface="Arial" pitchFamily="34" charset="0"/>
            </a:endParaRPr>
          </a:p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baseline="0" dirty="0" smtClean="0">
              <a:latin typeface="Georgia" pitchFamily="18" charset="0"/>
              <a:cs typeface="Arial" pitchFamily="34" charset="0"/>
            </a:endParaRPr>
          </a:p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005112" y="548680"/>
            <a:ext cx="7344816" cy="501675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>
            <a:softEdge rad="31750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r>
              <a:rPr lang="ru-RU" sz="4000" i="1" dirty="0"/>
              <a:t>1. Ижица</a:t>
            </a:r>
            <a:endParaRPr lang="ru-RU" sz="4000" dirty="0"/>
          </a:p>
          <a:p>
            <a:r>
              <a:rPr lang="ru-RU" sz="4000" i="1" dirty="0"/>
              <a:t>2. Не оставить недомолвок; прояснить</a:t>
            </a:r>
            <a:endParaRPr lang="ru-RU" sz="4000" dirty="0"/>
          </a:p>
          <a:p>
            <a:r>
              <a:rPr lang="ru-RU" sz="4000" i="1" dirty="0"/>
              <a:t>ситуацию.</a:t>
            </a:r>
            <a:endParaRPr lang="ru-RU" sz="4000" dirty="0"/>
          </a:p>
          <a:p>
            <a:r>
              <a:rPr lang="ru-RU" sz="4000" i="1" dirty="0"/>
              <a:t>3. 5 звуков [ц]</a:t>
            </a:r>
            <a:endParaRPr lang="ru-RU" sz="4000" dirty="0"/>
          </a:p>
          <a:p>
            <a:r>
              <a:rPr lang="ru-RU" sz="4000" i="1" dirty="0"/>
              <a:t>4. Ахать. Остальные 2 слова – иноязычного происхождения.</a:t>
            </a:r>
            <a:endParaRPr lang="ru-RU" sz="4000" dirty="0"/>
          </a:p>
          <a:p>
            <a:r>
              <a:rPr lang="ru-RU" sz="4000" i="1" dirty="0"/>
              <a:t>5. </a:t>
            </a:r>
            <a:r>
              <a:rPr lang="ru-RU" sz="4000" i="1" dirty="0" err="1" smtClean="0"/>
              <a:t>То‘рты</a:t>
            </a:r>
            <a:endParaRPr lang="ru-RU" sz="4000" dirty="0"/>
          </a:p>
        </p:txBody>
      </p:sp>
      <p:pic>
        <p:nvPicPr>
          <p:cNvPr id="16" name="Рисунок 15"/>
          <p:cNvPicPr/>
          <p:nvPr/>
        </p:nvPicPr>
        <p:blipFill>
          <a:blip r:embed="rId3" cstate="print"/>
          <a:srcRect l="28382" t="18798" r="64559" b="78330"/>
          <a:stretch>
            <a:fillRect/>
          </a:stretch>
        </p:blipFill>
        <p:spPr bwMode="auto">
          <a:xfrm>
            <a:off x="0" y="6597353"/>
            <a:ext cx="1187624" cy="260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5274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835696" y="2996952"/>
            <a:ext cx="8136904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baseline="0" dirty="0" smtClean="0">
              <a:latin typeface="Georgia" pitchFamily="18" charset="0"/>
              <a:cs typeface="Arial" pitchFamily="34" charset="0"/>
            </a:endParaRPr>
          </a:p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baseline="0" dirty="0" smtClean="0">
              <a:latin typeface="Georgia" pitchFamily="18" charset="0"/>
              <a:cs typeface="Arial" pitchFamily="34" charset="0"/>
            </a:endParaRPr>
          </a:p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539552" y="548680"/>
            <a:ext cx="7810376" cy="5632311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>
            <a:softEdge rad="31750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600" b="1" dirty="0"/>
              <a:t>Употребите слова в родительном падеже, множественного числа</a:t>
            </a:r>
            <a:r>
              <a:rPr lang="ru-RU" sz="3600" b="1" dirty="0" smtClean="0"/>
              <a:t>.</a:t>
            </a:r>
            <a:endParaRPr lang="ru-RU" sz="6600" b="1" i="1" dirty="0" smtClean="0"/>
          </a:p>
          <a:p>
            <a:r>
              <a:rPr lang="ru-RU" sz="3600" i="1" dirty="0" smtClean="0"/>
              <a:t>1 </a:t>
            </a:r>
            <a:r>
              <a:rPr lang="ru-RU" sz="3600" i="1" dirty="0"/>
              <a:t>команда. </a:t>
            </a:r>
            <a:r>
              <a:rPr lang="ru-RU" sz="3600" dirty="0"/>
              <a:t>Армяне, вафли, граммы, носок, сапоги, помидоры</a:t>
            </a:r>
            <a:r>
              <a:rPr lang="ru-RU" sz="3600" dirty="0" smtClean="0"/>
              <a:t>.</a:t>
            </a:r>
          </a:p>
          <a:p>
            <a:endParaRPr lang="ru-RU" sz="3600" i="1" dirty="0" smtClean="0"/>
          </a:p>
          <a:p>
            <a:r>
              <a:rPr lang="ru-RU" sz="3600" i="1" dirty="0" smtClean="0"/>
              <a:t>2 </a:t>
            </a:r>
            <a:r>
              <a:rPr lang="ru-RU" sz="3600" i="1" dirty="0"/>
              <a:t>команда. </a:t>
            </a:r>
            <a:r>
              <a:rPr lang="ru-RU" sz="3600" dirty="0"/>
              <a:t>Бананы, ботинки, полотенца, свечи, ясли, комментарии</a:t>
            </a:r>
            <a:r>
              <a:rPr lang="ru-RU" sz="3600" dirty="0" smtClean="0"/>
              <a:t>.</a:t>
            </a:r>
          </a:p>
          <a:p>
            <a:endParaRPr lang="ru-RU" sz="3600" i="1" dirty="0" smtClean="0"/>
          </a:p>
          <a:p>
            <a:r>
              <a:rPr lang="ru-RU" sz="3600" i="1" dirty="0" smtClean="0"/>
              <a:t>3 </a:t>
            </a:r>
            <a:r>
              <a:rPr lang="ru-RU" sz="3600" i="1" dirty="0"/>
              <a:t>команда. </a:t>
            </a:r>
            <a:r>
              <a:rPr lang="ru-RU" sz="3600" dirty="0"/>
              <a:t>Апельсины, гектары, кастрюли, плечи, солдаты, туфли. </a:t>
            </a:r>
            <a:endParaRPr lang="ru-RU" sz="4000" dirty="0"/>
          </a:p>
        </p:txBody>
      </p:sp>
      <p:pic>
        <p:nvPicPr>
          <p:cNvPr id="16" name="Рисунок 15"/>
          <p:cNvPicPr/>
          <p:nvPr/>
        </p:nvPicPr>
        <p:blipFill>
          <a:blip r:embed="rId3" cstate="print"/>
          <a:srcRect l="28382" t="18798" r="64559" b="78330"/>
          <a:stretch>
            <a:fillRect/>
          </a:stretch>
        </p:blipFill>
        <p:spPr bwMode="auto">
          <a:xfrm>
            <a:off x="0" y="6597353"/>
            <a:ext cx="1187624" cy="260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0463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835696" y="2996952"/>
            <a:ext cx="8136904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baseline="0" dirty="0" smtClean="0">
              <a:latin typeface="Georgia" pitchFamily="18" charset="0"/>
              <a:cs typeface="Arial" pitchFamily="34" charset="0"/>
            </a:endParaRPr>
          </a:p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baseline="0" dirty="0" smtClean="0">
              <a:latin typeface="Georgia" pitchFamily="18" charset="0"/>
              <a:cs typeface="Arial" pitchFamily="34" charset="0"/>
            </a:endParaRPr>
          </a:p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539552" y="548680"/>
            <a:ext cx="7810376" cy="707886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>
            <a:softEdge rad="31750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endParaRPr lang="ru-RU" sz="4000" dirty="0"/>
          </a:p>
        </p:txBody>
      </p:sp>
      <p:pic>
        <p:nvPicPr>
          <p:cNvPr id="16" name="Рисунок 15"/>
          <p:cNvPicPr/>
          <p:nvPr/>
        </p:nvPicPr>
        <p:blipFill>
          <a:blip r:embed="rId3" cstate="print"/>
          <a:srcRect l="28382" t="18798" r="64559" b="78330"/>
          <a:stretch>
            <a:fillRect/>
          </a:stretch>
        </p:blipFill>
        <p:spPr bwMode="auto">
          <a:xfrm>
            <a:off x="0" y="6597353"/>
            <a:ext cx="1187624" cy="260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6224123"/>
              </p:ext>
            </p:extLst>
          </p:nvPr>
        </p:nvGraphicFramePr>
        <p:xfrm>
          <a:off x="827583" y="980727"/>
          <a:ext cx="7522344" cy="4932819"/>
        </p:xfrm>
        <a:graphic>
          <a:graphicData uri="http://schemas.openxmlformats.org/drawingml/2006/table">
            <a:tbl>
              <a:tblPr firstRow="1" firstCol="1" bandRow="1"/>
              <a:tblGrid>
                <a:gridCol w="2507448">
                  <a:extLst>
                    <a:ext uri="{9D8B030D-6E8A-4147-A177-3AD203B41FA5}">
                      <a16:colId xmlns="" xmlns:a16="http://schemas.microsoft.com/office/drawing/2014/main" val="2797574928"/>
                    </a:ext>
                  </a:extLst>
                </a:gridCol>
                <a:gridCol w="2507448">
                  <a:extLst>
                    <a:ext uri="{9D8B030D-6E8A-4147-A177-3AD203B41FA5}">
                      <a16:colId xmlns="" xmlns:a16="http://schemas.microsoft.com/office/drawing/2014/main" val="3320028783"/>
                    </a:ext>
                  </a:extLst>
                </a:gridCol>
                <a:gridCol w="2507448">
                  <a:extLst>
                    <a:ext uri="{9D8B030D-6E8A-4147-A177-3AD203B41FA5}">
                      <a16:colId xmlns="" xmlns:a16="http://schemas.microsoft.com/office/drawing/2014/main" val="4127154454"/>
                    </a:ext>
                  </a:extLst>
                </a:gridCol>
              </a:tblGrid>
              <a:tr h="44649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команда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команда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команда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599313640"/>
                  </a:ext>
                </a:extLst>
              </a:tr>
              <a:tr h="23006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Армяне, вафли, граммы, носок, сапоги, помидоры.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i="0" dirty="0">
                          <a:solidFill>
                            <a:srgbClr val="40404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Бананы, ботинки, полотенца, свечи, ясли, комментарии.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Апельсины, гектары, кастрюли, плечи, солдаты, туфли.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968837886"/>
                  </a:ext>
                </a:extLst>
              </a:tr>
              <a:tr h="21856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Армян, вафель, грамм, носков, сапог, помидоров.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Бананов, ботинок, полотенец, свечей, яслей, комментариев.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Апельсинов, гектаров, кастрюль, плеч, солдат, туфель.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328542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5872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1637</TotalTime>
  <Words>1270</Words>
  <Application>Microsoft Office PowerPoint</Application>
  <PresentationFormat>Экран (4:3)</PresentationFormat>
  <Paragraphs>281</Paragraphs>
  <Slides>27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2" baseType="lpstr">
      <vt:lpstr>Arial</vt:lpstr>
      <vt:lpstr>Calibri</vt:lpstr>
      <vt:lpstr>Georgia</vt:lpstr>
      <vt:lpstr>Times New Roman</vt:lpstr>
      <vt:lpstr>Тема Office</vt:lpstr>
      <vt:lpstr>Презентация PowerPoint</vt:lpstr>
      <vt:lpstr>Вопросы для 1-ой команды: 1.Назовите создателей славянской азбуки. 2.В русском языке есть фразеологизм стоять фертом. Это как? Покажите. 3.Назовите синоним к слову алфавит. 4.Вот два слова: пальто, платье. Какое из них иноязычное? Обоснуйте свой ответ. 5.Как сказать правильно: килограмм баклажан или килограмм баклажанов?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ПК-1</cp:lastModifiedBy>
  <cp:revision>182</cp:revision>
  <dcterms:created xsi:type="dcterms:W3CDTF">2013-08-20T23:50:31Z</dcterms:created>
  <dcterms:modified xsi:type="dcterms:W3CDTF">2022-04-21T09:29:39Z</dcterms:modified>
</cp:coreProperties>
</file>