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3" r:id="rId13"/>
    <p:sldId id="267" r:id="rId14"/>
    <p:sldId id="268" r:id="rId15"/>
    <p:sldId id="269" r:id="rId16"/>
    <p:sldId id="270" r:id="rId17"/>
    <p:sldId id="271" r:id="rId18"/>
    <p:sldId id="272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4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scree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Задачи реализации образовательной программы «Школа России»:</a:t>
            </a:r>
            <a:endParaRPr lang="ru-RU" dirty="0" smtClean="0"/>
          </a:p>
          <a:p>
            <a:r>
              <a:rPr lang="ru-RU" b="1" dirty="0" smtClean="0"/>
              <a:t>Достижение личностных результатов учащихся:</a:t>
            </a:r>
            <a:endParaRPr lang="ru-RU" dirty="0" smtClean="0"/>
          </a:p>
          <a:p>
            <a:r>
              <a:rPr lang="ru-RU" dirty="0" smtClean="0"/>
              <a:t>готовность и способность обучающихся к саморазвитию;</a:t>
            </a:r>
          </a:p>
          <a:p>
            <a:r>
              <a:rPr lang="ru-RU" dirty="0" err="1" smtClean="0"/>
              <a:t>сформированность</a:t>
            </a:r>
            <a:r>
              <a:rPr lang="ru-RU" dirty="0" smtClean="0"/>
              <a:t> мотивации  к обучению и познанию;</a:t>
            </a:r>
          </a:p>
          <a:p>
            <a:r>
              <a:rPr lang="ru-RU" dirty="0" smtClean="0"/>
              <a:t>осмысление и принятие основных базовых ценностей.</a:t>
            </a:r>
          </a:p>
          <a:p>
            <a:r>
              <a:rPr lang="ru-RU" b="1" dirty="0" smtClean="0"/>
              <a:t>Достижение </a:t>
            </a:r>
            <a:r>
              <a:rPr lang="ru-RU" b="1" dirty="0" err="1" smtClean="0"/>
              <a:t>метапредметных</a:t>
            </a:r>
            <a:r>
              <a:rPr lang="ru-RU" b="1" dirty="0" smtClean="0"/>
              <a:t> результатов обучающихся:</a:t>
            </a:r>
            <a:endParaRPr lang="ru-RU" dirty="0" smtClean="0"/>
          </a:p>
          <a:p>
            <a:r>
              <a:rPr lang="ru-RU" dirty="0" smtClean="0"/>
              <a:t>Освоение универсальных учебных действий (регулятивных, познавательных, коммуникативных).</a:t>
            </a:r>
          </a:p>
          <a:p>
            <a:r>
              <a:rPr lang="ru-RU" b="1" dirty="0" smtClean="0"/>
              <a:t>Достижение предметных результатов:</a:t>
            </a:r>
            <a:r>
              <a:rPr lang="ru-RU" dirty="0" smtClean="0"/>
              <a:t> Освоение опыта предметной деятельности по получению нового знания, его преобразования и применения на основе элементов научного знания, современной научной картины мира.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396787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Анализ программы.</a:t>
            </a:r>
            <a:endParaRPr lang="ru-RU" sz="72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Общая характеристика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Все учебники программы «Школа России» характеризуются яркими наглядными иллюстрациями, доступным изложением  материала.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/>
              <a:t>1 класс.</a:t>
            </a:r>
            <a:r>
              <a:rPr lang="ru-RU" dirty="0" smtClean="0"/>
              <a:t> Тема: «Как хорошо уметь читать»</a:t>
            </a:r>
          </a:p>
          <a:p>
            <a:r>
              <a:rPr lang="ru-RU" dirty="0" smtClean="0"/>
              <a:t>Стихотворение «Автобус номер двадцать шесть». В нем рассказывается, как ведут себя животные в автобусе и их отношение друг к другу.</a:t>
            </a:r>
          </a:p>
          <a:p>
            <a:r>
              <a:rPr lang="ru-RU" dirty="0" smtClean="0"/>
              <a:t>Задания:</a:t>
            </a:r>
          </a:p>
          <a:p>
            <a:r>
              <a:rPr lang="ru-RU" i="1" dirty="0" smtClean="0"/>
              <a:t>1.Выпиши в «Рабочую тетрадь» все выделенные цветом буквы подряд . Что у тебя получилось? Каких букв не хватает?</a:t>
            </a:r>
            <a:endParaRPr lang="ru-RU" dirty="0" smtClean="0"/>
          </a:p>
          <a:p>
            <a:r>
              <a:rPr lang="ru-RU" dirty="0" smtClean="0"/>
              <a:t>УУД:</a:t>
            </a:r>
          </a:p>
          <a:p>
            <a:r>
              <a:rPr lang="ru-RU" dirty="0" smtClean="0"/>
              <a:t>1) </a:t>
            </a:r>
            <a:r>
              <a:rPr lang="ru-RU" i="1" dirty="0" smtClean="0"/>
              <a:t>Регулятивные :</a:t>
            </a:r>
            <a:endParaRPr lang="ru-RU" dirty="0" smtClean="0"/>
          </a:p>
          <a:p>
            <a:r>
              <a:rPr lang="ru-RU" dirty="0" smtClean="0"/>
              <a:t>- осуществлять действие по образцу и заданному правилу;</a:t>
            </a:r>
          </a:p>
          <a:p>
            <a:r>
              <a:rPr lang="ru-RU" dirty="0" smtClean="0"/>
              <a:t>- принимать и понимать алгоритм выполнения заданий;</a:t>
            </a:r>
          </a:p>
          <a:p>
            <a:r>
              <a:rPr lang="ru-RU" dirty="0" smtClean="0"/>
              <a:t>2) </a:t>
            </a:r>
            <a:r>
              <a:rPr lang="ru-RU" i="1" dirty="0" smtClean="0"/>
              <a:t>Познавательные:</a:t>
            </a:r>
            <a:endParaRPr lang="ru-RU" dirty="0" smtClean="0"/>
          </a:p>
          <a:p>
            <a:r>
              <a:rPr lang="ru-RU" dirty="0" smtClean="0"/>
              <a:t>- выполнять несложные логические действия (сравнение, сопоставление);</a:t>
            </a:r>
          </a:p>
          <a:p>
            <a:r>
              <a:rPr lang="ru-RU" dirty="0" smtClean="0"/>
              <a:t>- работать с учебником, ориентироваться в нем с помощью значков;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/>
              <a:t>2. Обсудите с другом последние две строчки стихотворения. Объясните почему нельзя быть «енотом, медведем, удавом и свиньёй»</a:t>
            </a:r>
            <a:endParaRPr lang="ru-RU" dirty="0" smtClean="0"/>
          </a:p>
          <a:p>
            <a:r>
              <a:rPr lang="ru-RU" dirty="0" smtClean="0"/>
              <a:t>УУД:</a:t>
            </a:r>
          </a:p>
          <a:p>
            <a:r>
              <a:rPr lang="ru-RU" dirty="0" smtClean="0"/>
              <a:t>1) </a:t>
            </a:r>
            <a:r>
              <a:rPr lang="ru-RU" i="1" dirty="0" smtClean="0"/>
              <a:t>Коммуникативные:</a:t>
            </a:r>
            <a:endParaRPr lang="ru-RU" dirty="0" smtClean="0"/>
          </a:p>
          <a:p>
            <a:r>
              <a:rPr lang="ru-RU" dirty="0" smtClean="0"/>
              <a:t>- использовать доступные речевые средства для передачи своего впечатления;</a:t>
            </a:r>
          </a:p>
          <a:p>
            <a:r>
              <a:rPr lang="ru-RU" dirty="0" smtClean="0"/>
              <a:t>- воспринимать мнение о прочитанном произведении сверстников, родителей;</a:t>
            </a:r>
          </a:p>
          <a:p>
            <a:r>
              <a:rPr lang="ru-RU" dirty="0" smtClean="0"/>
              <a:t>- принимать участие в обсуждении прочитанного содержания.</a:t>
            </a:r>
          </a:p>
          <a:p>
            <a:r>
              <a:rPr lang="ru-RU" dirty="0" smtClean="0"/>
              <a:t>2) </a:t>
            </a:r>
            <a:r>
              <a:rPr lang="ru-RU" i="1" dirty="0" smtClean="0"/>
              <a:t>Личностные:</a:t>
            </a:r>
            <a:endParaRPr lang="ru-RU" dirty="0" smtClean="0"/>
          </a:p>
          <a:p>
            <a:r>
              <a:rPr lang="ru-RU" dirty="0" smtClean="0"/>
              <a:t>- эмоциональное восприятие поступков героев литературных произведений доступных жанров и форм;</a:t>
            </a:r>
          </a:p>
          <a:p>
            <a:r>
              <a:rPr lang="ru-RU" dirty="0" smtClean="0"/>
              <a:t>- первоначальные представления о нравственных понятиях (доброта и сострадание, взаимопомощь и забота о слабом, смелость, честность), отраженных в литературных текстах;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Русский язык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i="1" dirty="0" smtClean="0"/>
              <a:t>2-й класс. Тема: «Виды речи»</a:t>
            </a:r>
            <a:endParaRPr lang="ru-RU" dirty="0" smtClean="0"/>
          </a:p>
          <a:p>
            <a:r>
              <a:rPr lang="ru-RU" dirty="0" smtClean="0"/>
              <a:t>Иллюстрация и высказывание Л. Успенского по заявленной теме.</a:t>
            </a:r>
          </a:p>
          <a:p>
            <a:r>
              <a:rPr lang="ru-RU" dirty="0" smtClean="0"/>
              <a:t>Задание:</a:t>
            </a:r>
          </a:p>
          <a:p>
            <a:r>
              <a:rPr lang="ru-RU" dirty="0" smtClean="0"/>
              <a:t>Какая мысль выражена в предложении? Подтвердите ее своими примерами. Подходят ли рисунки к этому высказыванию. Почему вы так думаете? Объясните. На каком языке происходит общение между людьми.</a:t>
            </a:r>
          </a:p>
          <a:p>
            <a:r>
              <a:rPr lang="ru-RU" dirty="0" smtClean="0"/>
              <a:t>УУД:</a:t>
            </a:r>
          </a:p>
          <a:p>
            <a:r>
              <a:rPr lang="ru-RU" dirty="0" smtClean="0"/>
              <a:t>1) Регулятивные:</a:t>
            </a:r>
          </a:p>
          <a:p>
            <a:r>
              <a:rPr lang="ru-RU" dirty="0" smtClean="0"/>
              <a:t>– принимать и сохранять учебную задачу;</a:t>
            </a:r>
          </a:p>
          <a:p>
            <a:r>
              <a:rPr lang="ru-RU" dirty="0" smtClean="0"/>
              <a:t>– принимать установленные правила в планировании и контроле способа решения;</a:t>
            </a:r>
          </a:p>
          <a:p>
            <a:r>
              <a:rPr lang="ru-RU" dirty="0" smtClean="0"/>
              <a:t>– выполнять учебные действия в устной, письменной речи, во внутреннем плане.</a:t>
            </a:r>
          </a:p>
          <a:p>
            <a:r>
              <a:rPr lang="ru-RU" dirty="0" smtClean="0"/>
              <a:t>2) Познавательные:</a:t>
            </a:r>
          </a:p>
          <a:p>
            <a:r>
              <a:rPr lang="ru-RU" dirty="0" smtClean="0"/>
              <a:t>- строить сообщение в устной форме;</a:t>
            </a:r>
          </a:p>
          <a:p>
            <a:r>
              <a:rPr lang="ru-RU" dirty="0" smtClean="0"/>
              <a:t>– воспринимать смысл предъявляемого текста;</a:t>
            </a:r>
          </a:p>
          <a:p>
            <a:r>
              <a:rPr lang="ru-RU" dirty="0" smtClean="0"/>
              <a:t>3) Коммуникативные:</a:t>
            </a:r>
          </a:p>
          <a:p>
            <a:r>
              <a:rPr lang="ru-RU" dirty="0" smtClean="0"/>
              <a:t>– выбирать адекватные речевые средства в диалоге с учителем, одноклассниками;</a:t>
            </a:r>
          </a:p>
          <a:p>
            <a:r>
              <a:rPr lang="ru-RU" dirty="0" smtClean="0"/>
              <a:t>– формулировать собственное мнение и позицию;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математика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2 класс письменные </a:t>
            </a:r>
            <a:r>
              <a:rPr lang="ru-RU" dirty="0" smtClean="0"/>
              <a:t>вычисления</a:t>
            </a:r>
          </a:p>
          <a:p>
            <a:r>
              <a:rPr lang="ru-RU" dirty="0" smtClean="0"/>
              <a:t>Наглядная таблица с обозначением десятков и единиц</a:t>
            </a:r>
          </a:p>
          <a:p>
            <a:r>
              <a:rPr lang="ru-RU" dirty="0" smtClean="0"/>
              <a:t>Образцы записи и решения примеров столбиком.</a:t>
            </a:r>
          </a:p>
          <a:p>
            <a:r>
              <a:rPr lang="ru-RU" dirty="0" smtClean="0"/>
              <a:t>УУД:</a:t>
            </a:r>
          </a:p>
          <a:p>
            <a:r>
              <a:rPr lang="ru-RU" dirty="0" smtClean="0"/>
              <a:t>1) Регулятивные:</a:t>
            </a:r>
          </a:p>
          <a:p>
            <a:r>
              <a:rPr lang="ru-RU" dirty="0" smtClean="0"/>
              <a:t>– принимать и сохранять учебную задачу;</a:t>
            </a:r>
          </a:p>
          <a:p>
            <a:r>
              <a:rPr lang="ru-RU" dirty="0" smtClean="0"/>
              <a:t>– принимать установленные правила в планировании и контроле способа решения;</a:t>
            </a:r>
          </a:p>
          <a:p>
            <a:r>
              <a:rPr lang="ru-RU" dirty="0" smtClean="0"/>
              <a:t>– выполнять учебные </a:t>
            </a:r>
            <a:r>
              <a:rPr lang="ru-RU" dirty="0" smtClean="0"/>
              <a:t>действия</a:t>
            </a:r>
            <a:endParaRPr lang="ru-RU" dirty="0" smtClean="0"/>
          </a:p>
          <a:p>
            <a:r>
              <a:rPr lang="ru-RU" dirty="0" smtClean="0"/>
              <a:t>2) Познавательные:</a:t>
            </a:r>
          </a:p>
          <a:p>
            <a:r>
              <a:rPr lang="ru-RU" dirty="0" smtClean="0"/>
              <a:t>- </a:t>
            </a:r>
            <a:r>
              <a:rPr lang="ru-RU" dirty="0" smtClean="0"/>
              <a:t>обучение способу решения примеров с двузначными числами</a:t>
            </a:r>
            <a:endParaRPr lang="ru-RU" dirty="0" smtClean="0"/>
          </a:p>
          <a:p>
            <a:r>
              <a:rPr lang="ru-RU" dirty="0" smtClean="0"/>
              <a:t>– </a:t>
            </a:r>
            <a:r>
              <a:rPr lang="ru-RU" dirty="0" smtClean="0"/>
              <a:t>формирование логического мышления</a:t>
            </a:r>
            <a:endParaRPr lang="ru-RU" dirty="0" smtClean="0"/>
          </a:p>
          <a:p>
            <a:r>
              <a:rPr lang="ru-RU" dirty="0" smtClean="0"/>
              <a:t>3) Коммуникативные:</a:t>
            </a:r>
          </a:p>
          <a:p>
            <a:r>
              <a:rPr lang="ru-RU" dirty="0" smtClean="0"/>
              <a:t>– выбирать адекватные речевые средства в диалоге с учителем, одноклассниками</a:t>
            </a:r>
            <a:r>
              <a:rPr lang="ru-RU" dirty="0" smtClean="0"/>
              <a:t>;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Окружающий мир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2 класс</a:t>
            </a:r>
          </a:p>
          <a:p>
            <a:r>
              <a:rPr lang="ru-RU" dirty="0" smtClean="0"/>
              <a:t>Красота растений</a:t>
            </a:r>
          </a:p>
          <a:p>
            <a:r>
              <a:rPr lang="ru-RU" dirty="0" smtClean="0"/>
              <a:t>Иллюстрированное описание растений</a:t>
            </a:r>
          </a:p>
          <a:p>
            <a:r>
              <a:rPr lang="ru-RU" dirty="0" smtClean="0"/>
              <a:t>Задание: придумать рассказ о красоте растений родного края.</a:t>
            </a:r>
          </a:p>
          <a:p>
            <a:r>
              <a:rPr lang="ru-RU" dirty="0" smtClean="0"/>
              <a:t>УУД:</a:t>
            </a:r>
          </a:p>
          <a:p>
            <a:r>
              <a:rPr lang="ru-RU" dirty="0" smtClean="0"/>
              <a:t>1) Регулятивные:</a:t>
            </a:r>
          </a:p>
          <a:p>
            <a:r>
              <a:rPr lang="ru-RU" dirty="0" smtClean="0"/>
              <a:t>– принимать и сохранять учебную задачу;</a:t>
            </a:r>
          </a:p>
          <a:p>
            <a:r>
              <a:rPr lang="ru-RU" dirty="0" smtClean="0"/>
              <a:t>– принимать установленные правила в планировании и контроле способа решения;</a:t>
            </a:r>
          </a:p>
          <a:p>
            <a:r>
              <a:rPr lang="ru-RU" dirty="0" smtClean="0"/>
              <a:t>– выполнять учебные действия в </a:t>
            </a:r>
            <a:r>
              <a:rPr lang="ru-RU" dirty="0" smtClean="0"/>
              <a:t>устной речи</a:t>
            </a:r>
            <a:endParaRPr lang="ru-RU" dirty="0" smtClean="0"/>
          </a:p>
          <a:p>
            <a:r>
              <a:rPr lang="ru-RU" dirty="0" smtClean="0"/>
              <a:t>2) Познавательные:</a:t>
            </a:r>
          </a:p>
          <a:p>
            <a:r>
              <a:rPr lang="ru-RU" dirty="0" smtClean="0"/>
              <a:t>- строить сообщение в устной форме;</a:t>
            </a:r>
          </a:p>
          <a:p>
            <a:r>
              <a:rPr lang="ru-RU" dirty="0" smtClean="0"/>
              <a:t>– воспринимать смысл предъявляемого текста</a:t>
            </a:r>
            <a:r>
              <a:rPr lang="ru-RU" dirty="0" smtClean="0"/>
              <a:t>;</a:t>
            </a:r>
          </a:p>
          <a:p>
            <a:r>
              <a:rPr lang="ru-RU" dirty="0" smtClean="0"/>
              <a:t>- создавать сообщение на основе своих наблюдений</a:t>
            </a:r>
            <a:endParaRPr lang="ru-RU" dirty="0" smtClean="0"/>
          </a:p>
          <a:p>
            <a:r>
              <a:rPr lang="ru-RU" dirty="0" smtClean="0"/>
              <a:t>3) Коммуникативные:</a:t>
            </a:r>
          </a:p>
          <a:p>
            <a:r>
              <a:rPr lang="ru-RU" dirty="0" smtClean="0"/>
              <a:t>– выбирать адекватные речевые средства в диалоге с учителем, одноклассниками;</a:t>
            </a:r>
          </a:p>
          <a:p>
            <a:r>
              <a:rPr lang="ru-RU" dirty="0" smtClean="0"/>
              <a:t>– формулировать собственное мнение и позицию;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Программа «Школа России» полностью соответствует стандартам ФГОС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1644896039_3-fikiwiki-com-p-kartinka-spasibo-za-vnimanie-dlya-prezenta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Анализ образовательной программы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УМК «Школа России»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«Школа России»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это учебно-методический комплекс (УМК) для начальных классов общеобразовательных учреждений, который обеспечивает достижение результатов освоения основной образовательной программы начального общего образования и полностью соответствует требованиям Федерального государственного образовательного стандарта (ФГОС).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Научный руководитель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Андрей Анатольевич Плешаков,</a:t>
            </a:r>
            <a:r>
              <a:rPr lang="ru-RU" dirty="0" smtClean="0"/>
              <a:t> кандидат педагогических наук, лауреат Премии Президента Российской Федерации в области образования. 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УМК "Школа России"</a:t>
            </a:r>
            <a:r>
              <a:rPr lang="ru-RU" dirty="0" smtClean="0"/>
              <a:t>  включает в себя  завершенные линии учебников по всем основным предметам начального образования: </a:t>
            </a:r>
            <a:r>
              <a:rPr lang="ru-RU" b="1" dirty="0" smtClean="0"/>
              <a:t>- Обучение грамоте и чтению.</a:t>
            </a:r>
            <a:r>
              <a:rPr lang="ru-RU" dirty="0" smtClean="0"/>
              <a:t> Русская азбука.  </a:t>
            </a:r>
            <a:r>
              <a:rPr lang="ru-RU" i="1" dirty="0" smtClean="0"/>
              <a:t>Авторы:</a:t>
            </a:r>
            <a:r>
              <a:rPr lang="ru-RU" dirty="0" smtClean="0"/>
              <a:t>   Горецкий В.Г., Кирюшкин В.А., </a:t>
            </a:r>
            <a:r>
              <a:rPr lang="ru-RU" dirty="0" err="1" smtClean="0"/>
              <a:t>Шанько</a:t>
            </a:r>
            <a:r>
              <a:rPr lang="ru-RU" dirty="0" smtClean="0"/>
              <a:t> А.Ф. </a:t>
            </a:r>
            <a:r>
              <a:rPr lang="ru-RU" b="1" dirty="0" smtClean="0"/>
              <a:t>- Русский язык (2 линии).</a:t>
            </a:r>
            <a:r>
              <a:rPr lang="ru-RU" dirty="0" smtClean="0"/>
              <a:t> </a:t>
            </a:r>
            <a:r>
              <a:rPr lang="ru-RU" i="1" dirty="0" smtClean="0"/>
              <a:t>Авторы: </a:t>
            </a:r>
            <a:r>
              <a:rPr lang="ru-RU" dirty="0" smtClean="0"/>
              <a:t>  Зеленина Л.М., Хохлова Т.Е. </a:t>
            </a:r>
            <a:r>
              <a:rPr lang="ru-RU" i="1" dirty="0" smtClean="0"/>
              <a:t>Авторы:</a:t>
            </a:r>
            <a:r>
              <a:rPr lang="ru-RU" dirty="0" smtClean="0"/>
              <a:t>   </a:t>
            </a:r>
            <a:r>
              <a:rPr lang="ru-RU" dirty="0" err="1" smtClean="0"/>
              <a:t>Канакина</a:t>
            </a:r>
            <a:r>
              <a:rPr lang="ru-RU" dirty="0" smtClean="0"/>
              <a:t> В.П., Горецкий В.Г. </a:t>
            </a:r>
            <a:r>
              <a:rPr lang="ru-RU" b="1" dirty="0" smtClean="0"/>
              <a:t>- Литературное </a:t>
            </a:r>
            <a:r>
              <a:rPr lang="ru-RU" b="1" dirty="0" err="1" smtClean="0"/>
              <a:t>чтениe</a:t>
            </a:r>
            <a:r>
              <a:rPr lang="ru-RU" b="1" dirty="0" smtClean="0"/>
              <a:t>. </a:t>
            </a:r>
            <a:r>
              <a:rPr lang="ru-RU" dirty="0" smtClean="0"/>
              <a:t> </a:t>
            </a:r>
            <a:r>
              <a:rPr lang="ru-RU" i="1" dirty="0" smtClean="0"/>
              <a:t>Автор </a:t>
            </a:r>
            <a:r>
              <a:rPr lang="ru-RU" dirty="0" smtClean="0"/>
              <a:t>  Климанова Л.Ф. </a:t>
            </a:r>
            <a:r>
              <a:rPr lang="ru-RU" b="1" dirty="0" smtClean="0"/>
              <a:t>- Математика. </a:t>
            </a:r>
            <a:r>
              <a:rPr lang="ru-RU" dirty="0" smtClean="0"/>
              <a:t> </a:t>
            </a:r>
            <a:r>
              <a:rPr lang="ru-RU" i="1" dirty="0" smtClean="0"/>
              <a:t>Авторы:</a:t>
            </a:r>
            <a:r>
              <a:rPr lang="ru-RU" dirty="0" smtClean="0"/>
              <a:t>   Моро М.И. и др. </a:t>
            </a:r>
            <a:r>
              <a:rPr lang="ru-RU" b="1" dirty="0" smtClean="0"/>
              <a:t>- Окружающий мир. </a:t>
            </a:r>
            <a:r>
              <a:rPr lang="ru-RU" dirty="0" smtClean="0"/>
              <a:t> </a:t>
            </a:r>
            <a:r>
              <a:rPr lang="ru-RU" i="1" dirty="0" smtClean="0"/>
              <a:t>Автор </a:t>
            </a:r>
            <a:r>
              <a:rPr lang="ru-RU" dirty="0" smtClean="0"/>
              <a:t> Плешаков А.А. </a:t>
            </a:r>
            <a:r>
              <a:rPr lang="ru-RU" b="1" dirty="0" smtClean="0"/>
              <a:t>- Изобразительное искусство (2 линии).</a:t>
            </a:r>
            <a:r>
              <a:rPr lang="ru-RU" dirty="0" smtClean="0"/>
              <a:t> </a:t>
            </a:r>
            <a:r>
              <a:rPr lang="ru-RU" i="1" dirty="0" smtClean="0"/>
              <a:t>Авторы:</a:t>
            </a:r>
            <a:r>
              <a:rPr lang="ru-RU" dirty="0" smtClean="0"/>
              <a:t>   </a:t>
            </a:r>
            <a:r>
              <a:rPr lang="ru-RU" dirty="0" err="1" smtClean="0"/>
              <a:t>Неменская</a:t>
            </a:r>
            <a:r>
              <a:rPr lang="ru-RU" dirty="0" smtClean="0"/>
              <a:t> Л.А.(1 класс и 4 класс); </a:t>
            </a:r>
            <a:r>
              <a:rPr lang="ru-RU" dirty="0" err="1" smtClean="0"/>
              <a:t>Коротеева</a:t>
            </a:r>
            <a:r>
              <a:rPr lang="ru-RU" dirty="0" smtClean="0"/>
              <a:t> Е.И. (2 класс); Горяева Н.А., </a:t>
            </a:r>
            <a:r>
              <a:rPr lang="ru-RU" dirty="0" err="1" smtClean="0"/>
              <a:t>Неменская</a:t>
            </a:r>
            <a:r>
              <a:rPr lang="ru-RU" dirty="0" smtClean="0"/>
              <a:t> Л.А., Питерских А.С. (3 класс). </a:t>
            </a:r>
            <a:r>
              <a:rPr lang="ru-RU" i="1" dirty="0" smtClean="0"/>
              <a:t>Авторы:</a:t>
            </a:r>
            <a:r>
              <a:rPr lang="ru-RU" dirty="0" smtClean="0"/>
              <a:t>   </a:t>
            </a:r>
            <a:r>
              <a:rPr lang="ru-RU" dirty="0" err="1" smtClean="0"/>
              <a:t>Шпикалова</a:t>
            </a:r>
            <a:r>
              <a:rPr lang="ru-RU" dirty="0" smtClean="0"/>
              <a:t> Т.Я. (1 класс); </a:t>
            </a:r>
            <a:r>
              <a:rPr lang="ru-RU" dirty="0" err="1" smtClean="0"/>
              <a:t>Шпикалова</a:t>
            </a:r>
            <a:r>
              <a:rPr lang="ru-RU" dirty="0" smtClean="0"/>
              <a:t> Т.Я., Ершова Л.В. (2 класс и 4 класс); </a:t>
            </a:r>
            <a:r>
              <a:rPr lang="ru-RU" dirty="0" err="1" smtClean="0"/>
              <a:t>Шпикалова</a:t>
            </a:r>
            <a:r>
              <a:rPr lang="ru-RU" dirty="0" smtClean="0"/>
              <a:t> Т.Я., Ершова Л.В., </a:t>
            </a:r>
            <a:r>
              <a:rPr lang="ru-RU" dirty="0" err="1" smtClean="0"/>
              <a:t>Величкина</a:t>
            </a:r>
            <a:r>
              <a:rPr lang="ru-RU" dirty="0" smtClean="0"/>
              <a:t> Г. А. (3 класс).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УМК «Школа России»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Рабочие тетради 1-4 классы</a:t>
            </a:r>
          </a:p>
          <a:p>
            <a:r>
              <a:rPr lang="ru-RU" dirty="0" smtClean="0"/>
              <a:t>Диагностика/ тематический контроль</a:t>
            </a:r>
          </a:p>
          <a:p>
            <a:r>
              <a:rPr lang="ru-RU" dirty="0" smtClean="0"/>
              <a:t>Формирующий и итоговый контроль</a:t>
            </a:r>
          </a:p>
          <a:p>
            <a:r>
              <a:rPr lang="ru-RU" dirty="0" smtClean="0"/>
              <a:t>Дополнительные пособия/</a:t>
            </a:r>
            <a:r>
              <a:rPr lang="ru-RU" dirty="0" err="1" smtClean="0"/>
              <a:t>пособия</a:t>
            </a:r>
            <a:r>
              <a:rPr lang="ru-RU" dirty="0" smtClean="0"/>
              <a:t> для внеурочных занятий</a:t>
            </a:r>
          </a:p>
          <a:p>
            <a:r>
              <a:rPr lang="ru-RU" dirty="0" smtClean="0"/>
              <a:t>Методическое пособие для учителей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ownloads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Цели обучения: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1) создание условий для развития личности младшего школьника, реализации его способностей, поддержка индивидуальности; </a:t>
            </a:r>
          </a:p>
          <a:p>
            <a:r>
              <a:rPr lang="ru-RU" dirty="0" smtClean="0"/>
              <a:t>2) освоение младшим школьником системы знаний, </a:t>
            </a:r>
            <a:r>
              <a:rPr lang="ru-RU" dirty="0" err="1" smtClean="0"/>
              <a:t>общеучебных</a:t>
            </a:r>
            <a:r>
              <a:rPr lang="ru-RU" dirty="0" smtClean="0"/>
              <a:t> и предметных умений и навыков; </a:t>
            </a:r>
          </a:p>
          <a:p>
            <a:r>
              <a:rPr lang="ru-RU" dirty="0" smtClean="0"/>
              <a:t>3) формирование у ребенка интереса к учению и умения учиться; </a:t>
            </a:r>
          </a:p>
          <a:p>
            <a:r>
              <a:rPr lang="ru-RU" dirty="0" smtClean="0"/>
              <a:t>4) формирование </a:t>
            </a:r>
            <a:r>
              <a:rPr lang="ru-RU" dirty="0" err="1" smtClean="0"/>
              <a:t>здоровьесберегающих</a:t>
            </a:r>
            <a:r>
              <a:rPr lang="ru-RU" dirty="0" smtClean="0"/>
              <a:t> навыков, обучение основам безопасной жизнедеятельности.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Принципы: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 приоритет воспитания в образовательном процессе; - личностно-ориентированный и </a:t>
            </a:r>
            <a:r>
              <a:rPr lang="ru-RU" dirty="0" err="1" smtClean="0"/>
              <a:t>деятельностный</a:t>
            </a:r>
            <a:r>
              <a:rPr lang="ru-RU" dirty="0" smtClean="0"/>
              <a:t> характер обучения; - сочетание инновационных подходов с традициями отечественного образования.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35</TotalTime>
  <Words>508</Words>
  <Application>Microsoft Office PowerPoint</Application>
  <PresentationFormat>Экран (4:3)</PresentationFormat>
  <Paragraphs>105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Литейная</vt:lpstr>
      <vt:lpstr>Слайд 1</vt:lpstr>
      <vt:lpstr>Анализ образовательной программы</vt:lpstr>
      <vt:lpstr>«Школа России»</vt:lpstr>
      <vt:lpstr>Научный руководитель</vt:lpstr>
      <vt:lpstr>.</vt:lpstr>
      <vt:lpstr>Структура УМК «Школа России»</vt:lpstr>
      <vt:lpstr>Слайд 7</vt:lpstr>
      <vt:lpstr>Цели обучения:</vt:lpstr>
      <vt:lpstr>Принципы:</vt:lpstr>
      <vt:lpstr>.</vt:lpstr>
      <vt:lpstr>Анализ программы.</vt:lpstr>
      <vt:lpstr>Общая характеристика программы</vt:lpstr>
      <vt:lpstr>Литература</vt:lpstr>
      <vt:lpstr>.</vt:lpstr>
      <vt:lpstr>Русский язык</vt:lpstr>
      <vt:lpstr>математика</vt:lpstr>
      <vt:lpstr>Окружающий мир</vt:lpstr>
      <vt:lpstr>.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2023-01-30T09:45:26Z</dcterms:created>
  <dcterms:modified xsi:type="dcterms:W3CDTF">2023-01-30T10:41:53Z</dcterms:modified>
</cp:coreProperties>
</file>