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2" r:id="rId4"/>
    <p:sldId id="263" r:id="rId5"/>
    <p:sldId id="260" r:id="rId6"/>
    <p:sldId id="265" r:id="rId7"/>
    <p:sldId id="264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16172-125B-4896-A75C-E1E468EDA5B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F246-162C-4ED1-90E0-4B94EF153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6018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16172-125B-4896-A75C-E1E468EDA5B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F246-162C-4ED1-90E0-4B94EF153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3719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16172-125B-4896-A75C-E1E468EDA5B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F246-162C-4ED1-90E0-4B94EF153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3194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16172-125B-4896-A75C-E1E468EDA5B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F246-162C-4ED1-90E0-4B94EF153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6602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16172-125B-4896-A75C-E1E468EDA5B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F246-162C-4ED1-90E0-4B94EF153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488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16172-125B-4896-A75C-E1E468EDA5B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F246-162C-4ED1-90E0-4B94EF153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490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16172-125B-4896-A75C-E1E468EDA5B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F246-162C-4ED1-90E0-4B94EF153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485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16172-125B-4896-A75C-E1E468EDA5B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F246-162C-4ED1-90E0-4B94EF153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885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16172-125B-4896-A75C-E1E468EDA5B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F246-162C-4ED1-90E0-4B94EF153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502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16172-125B-4896-A75C-E1E468EDA5B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F246-162C-4ED1-90E0-4B94EF153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836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16172-125B-4896-A75C-E1E468EDA5B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5F246-162C-4ED1-90E0-4B94EF153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054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816172-125B-4896-A75C-E1E468EDA5B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5F246-162C-4ED1-90E0-4B94EF153B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1548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245246" cy="691597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93520" y="1527311"/>
            <a:ext cx="9144000" cy="1255077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3300"/>
                </a:solidFill>
                <a:latin typeface="Bookman Old Style" panose="02050604050505020204" pitchFamily="18" charset="0"/>
              </a:rPr>
              <a:t>«Блины на масленицу»</a:t>
            </a:r>
            <a:endParaRPr lang="ru-RU" b="1" dirty="0">
              <a:solidFill>
                <a:srgbClr val="FF33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79668" y="3602038"/>
            <a:ext cx="7798526" cy="1655762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ru-RU" sz="3100" b="1" i="1" u="sng" dirty="0" smtClean="0">
                <a:solidFill>
                  <a:srgbClr val="FF3300"/>
                </a:solidFill>
                <a:latin typeface="Bookman Old Style" panose="02050604050505020204" pitchFamily="18" charset="0"/>
              </a:rPr>
              <a:t> Данченко Ирина и Марина</a:t>
            </a:r>
          </a:p>
          <a:p>
            <a:pPr>
              <a:lnSpc>
                <a:spcPct val="110000"/>
              </a:lnSpc>
            </a:pPr>
            <a:r>
              <a:rPr lang="ru-RU" b="1" i="1" dirty="0" smtClean="0">
                <a:solidFill>
                  <a:srgbClr val="FF3300"/>
                </a:solidFill>
                <a:latin typeface="Bookman Old Style" panose="02050604050505020204" pitchFamily="18" charset="0"/>
              </a:rPr>
              <a:t>ученицы 4 класса</a:t>
            </a:r>
          </a:p>
          <a:p>
            <a:pPr>
              <a:lnSpc>
                <a:spcPct val="110000"/>
              </a:lnSpc>
            </a:pPr>
            <a:r>
              <a:rPr lang="ru-RU" b="1" i="1" dirty="0" smtClean="0">
                <a:solidFill>
                  <a:srgbClr val="FF3300"/>
                </a:solidFill>
                <a:latin typeface="Bookman Old Style" panose="02050604050505020204" pitchFamily="18" charset="0"/>
              </a:rPr>
              <a:t>МОУ «Средняя общеобразовательная школа </a:t>
            </a:r>
            <a:r>
              <a:rPr lang="ru-RU" b="1" i="1" dirty="0" err="1" smtClean="0">
                <a:solidFill>
                  <a:srgbClr val="FF3300"/>
                </a:solidFill>
                <a:latin typeface="Bookman Old Style" panose="02050604050505020204" pitchFamily="18" charset="0"/>
              </a:rPr>
              <a:t>с.Балаши</a:t>
            </a:r>
            <a:r>
              <a:rPr lang="ru-RU" b="1" i="1" dirty="0" smtClean="0">
                <a:solidFill>
                  <a:srgbClr val="FF3300"/>
                </a:solidFill>
                <a:latin typeface="Bookman Old Style" panose="02050604050505020204" pitchFamily="18" charset="0"/>
              </a:rPr>
              <a:t>» </a:t>
            </a:r>
          </a:p>
          <a:p>
            <a:pPr>
              <a:lnSpc>
                <a:spcPct val="110000"/>
              </a:lnSpc>
            </a:pPr>
            <a:r>
              <a:rPr lang="ru-RU" b="1" i="1" dirty="0" err="1" smtClean="0">
                <a:solidFill>
                  <a:srgbClr val="FF3300"/>
                </a:solidFill>
                <a:latin typeface="Bookman Old Style" panose="02050604050505020204" pitchFamily="18" charset="0"/>
              </a:rPr>
              <a:t>Озинского</a:t>
            </a:r>
            <a:r>
              <a:rPr lang="ru-RU" b="1" i="1" dirty="0" smtClean="0">
                <a:solidFill>
                  <a:srgbClr val="FF3300"/>
                </a:solidFill>
                <a:latin typeface="Bookman Old Style" panose="02050604050505020204" pitchFamily="18" charset="0"/>
              </a:rPr>
              <a:t> района Саратовской области</a:t>
            </a:r>
            <a:endParaRPr lang="ru-RU" b="1" i="1" dirty="0">
              <a:solidFill>
                <a:srgbClr val="FF330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58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591"/>
            <a:ext cx="12192001" cy="6844954"/>
          </a:xfrm>
        </p:spPr>
      </p:pic>
      <p:sp>
        <p:nvSpPr>
          <p:cNvPr id="6" name="Прямоугольник 5"/>
          <p:cNvSpPr/>
          <p:nvPr/>
        </p:nvSpPr>
        <p:spPr>
          <a:xfrm>
            <a:off x="3409406" y="3461068"/>
            <a:ext cx="7944393" cy="2841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1000"/>
              </a:spcBef>
            </a:pPr>
            <a:r>
              <a:rPr lang="ru-RU" b="1" i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из </a:t>
            </a:r>
            <a:r>
              <a:rPr lang="ru-RU" b="1" i="1" dirty="0">
                <a:solidFill>
                  <a:srgbClr val="7030A0"/>
                </a:solidFill>
                <a:latin typeface="Bookman Old Style" panose="02050604050505020204" pitchFamily="18" charset="0"/>
              </a:rPr>
              <a:t>поколения в поколение.  Это недельный праздник-обряд с хороводами, песнями, плясками, играми, посвященный прощанию с зимой и встрече весны. И главным символом Масленицы являются блины. Блинов на Масленицу нужно   печь и есть как можно больше. </a:t>
            </a:r>
          </a:p>
          <a:p>
            <a:pPr lvl="0" algn="just">
              <a:spcBef>
                <a:spcPts val="1000"/>
              </a:spcBef>
            </a:pPr>
            <a:r>
              <a:rPr lang="ru-RU" b="1" i="1" dirty="0">
                <a:solidFill>
                  <a:srgbClr val="7030A0"/>
                </a:solidFill>
                <a:latin typeface="Bookman Old Style" panose="02050604050505020204" pitchFamily="18" charset="0"/>
              </a:rPr>
              <a:t>	В этом году Масленичная неделя начинается 8 марта. Мы всегда ждем этот праздник, потому что очень любим блины! И не только есть, но и </a:t>
            </a:r>
            <a:r>
              <a:rPr lang="ru-RU" b="1" i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готовить. </a:t>
            </a:r>
          </a:p>
          <a:p>
            <a:pPr lvl="0" algn="just">
              <a:spcBef>
                <a:spcPts val="1000"/>
              </a:spcBef>
            </a:pPr>
            <a:r>
              <a:rPr lang="ru-RU" b="1" i="1" dirty="0">
                <a:solidFill>
                  <a:srgbClr val="7030A0"/>
                </a:solidFill>
                <a:latin typeface="Bookman Old Style" panose="02050604050505020204" pitchFamily="18" charset="0"/>
              </a:rPr>
              <a:t>	</a:t>
            </a:r>
            <a:r>
              <a:rPr lang="ru-RU" b="1" i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Печь блины нас научил папа!</a:t>
            </a:r>
            <a:endParaRPr lang="ru-RU" b="1" i="1" dirty="0">
              <a:solidFill>
                <a:srgbClr val="7030A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09406" y="724462"/>
            <a:ext cx="482019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1000"/>
              </a:spcBef>
            </a:pPr>
            <a:r>
              <a:rPr lang="ru-RU" b="1" i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	Масленица </a:t>
            </a:r>
            <a:r>
              <a:rPr lang="ru-RU" b="1" i="1" dirty="0">
                <a:solidFill>
                  <a:srgbClr val="7030A0"/>
                </a:solidFill>
                <a:latin typeface="Bookman Old Style" panose="02050604050505020204" pitchFamily="18" charset="0"/>
              </a:rPr>
              <a:t>считается старинным русским народным праздником, это прощание с зимой и торжественная встреча красавицы-весны. Масленица – один из самых веселых праздников в году, который широко отмечается по всей России. Этот праздник отражает вековые традиции, бережно хранимые </a:t>
            </a:r>
            <a:r>
              <a:rPr lang="ru-RU" b="1" i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 и передаваемые</a:t>
            </a:r>
            <a:endParaRPr lang="ru-RU" b="1" i="1" dirty="0">
              <a:solidFill>
                <a:srgbClr val="7030A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599" y="866674"/>
            <a:ext cx="3287084" cy="236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52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97188"/>
          </a:xfrm>
        </p:spPr>
      </p:pic>
      <p:sp>
        <p:nvSpPr>
          <p:cNvPr id="8" name="TextBox 7"/>
          <p:cNvSpPr txBox="1"/>
          <p:nvPr/>
        </p:nvSpPr>
        <p:spPr>
          <a:xfrm>
            <a:off x="3749040" y="4944743"/>
            <a:ext cx="69363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Все продукты для блинов добавляем поочередно в чашу миксера. 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После этого даем тесту постоять </a:t>
            </a:r>
          </a:p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10 минут.</a:t>
            </a:r>
            <a:endParaRPr lang="ru-RU" sz="2400" b="1" i="1" dirty="0">
              <a:solidFill>
                <a:srgbClr val="7030A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088" y="113015"/>
            <a:ext cx="3349952" cy="44666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08564" y="122733"/>
            <a:ext cx="3374869" cy="44998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3746" y="122733"/>
            <a:ext cx="3367580" cy="449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62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97188"/>
          </a:xfrm>
        </p:spPr>
      </p:pic>
      <p:sp>
        <p:nvSpPr>
          <p:cNvPr id="7" name="TextBox 6"/>
          <p:cNvSpPr txBox="1"/>
          <p:nvPr/>
        </p:nvSpPr>
        <p:spPr>
          <a:xfrm>
            <a:off x="3880756" y="4952274"/>
            <a:ext cx="62429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Начинаем печь блины. 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Делать это нужно очень осторожно, чтобы не обжечься!</a:t>
            </a:r>
            <a:endParaRPr lang="ru-RU" sz="2400" b="1" dirty="0">
              <a:solidFill>
                <a:srgbClr val="7030A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168" y="160249"/>
            <a:ext cx="3206488" cy="427531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0756" y="153126"/>
            <a:ext cx="3211830" cy="428244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9630" y="125482"/>
            <a:ext cx="4796576" cy="359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04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814352" y="4705306"/>
            <a:ext cx="753726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Немного терпения и готово!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Мы любим есть блины с вареньем, сгущенкой.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Но самое любимое лакомство с блинами – это домашние сливки с сахаром! </a:t>
            </a:r>
          </a:p>
          <a:p>
            <a:pPr algn="ctr"/>
            <a:r>
              <a:rPr lang="ru-RU" sz="20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Пальчики оближешь!</a:t>
            </a:r>
            <a:endParaRPr lang="ru-RU" sz="2000" b="1" dirty="0">
              <a:solidFill>
                <a:srgbClr val="7030A0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9908" y="513581"/>
            <a:ext cx="3143794" cy="4191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901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9188"/>
            <a:ext cx="12292149" cy="6897188"/>
          </a:xfrm>
        </p:spPr>
      </p:pic>
      <p:sp>
        <p:nvSpPr>
          <p:cNvPr id="5" name="Прямоугольник 4"/>
          <p:cNvSpPr/>
          <p:nvPr/>
        </p:nvSpPr>
        <p:spPr>
          <a:xfrm>
            <a:off x="3048000" y="1694268"/>
            <a:ext cx="6096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0" i="0" dirty="0" smtClean="0">
                <a:solidFill>
                  <a:srgbClr val="C00000"/>
                </a:solidFill>
                <a:effectLst/>
                <a:latin typeface="Bookman Old Style" panose="02050604050505020204" pitchFamily="18" charset="0"/>
              </a:rPr>
              <a:t>Молоко  домашнее — 2.5 стакана</a:t>
            </a:r>
          </a:p>
          <a:p>
            <a:r>
              <a:rPr lang="ru-RU" sz="2000" b="0" i="0" dirty="0" smtClean="0">
                <a:solidFill>
                  <a:srgbClr val="C00000"/>
                </a:solidFill>
                <a:effectLst/>
                <a:latin typeface="Bookman Old Style" panose="02050604050505020204" pitchFamily="18" charset="0"/>
              </a:rPr>
              <a:t>Мука  — 1.5 стакана</a:t>
            </a:r>
          </a:p>
          <a:p>
            <a:r>
              <a:rPr lang="ru-RU" sz="2000" b="0" i="0" dirty="0" smtClean="0">
                <a:solidFill>
                  <a:srgbClr val="C00000"/>
                </a:solidFill>
                <a:effectLst/>
                <a:latin typeface="Bookman Old Style" panose="02050604050505020204" pitchFamily="18" charset="0"/>
              </a:rPr>
              <a:t>Яйца  —  3 штуки</a:t>
            </a:r>
          </a:p>
          <a:p>
            <a:r>
              <a:rPr lang="ru-RU" sz="2000" b="0" i="0" dirty="0" smtClean="0">
                <a:solidFill>
                  <a:srgbClr val="C00000"/>
                </a:solidFill>
                <a:effectLst/>
                <a:latin typeface="Bookman Old Style" panose="02050604050505020204" pitchFamily="18" charset="0"/>
              </a:rPr>
              <a:t>Масло растительное  — 3 ст. ложки</a:t>
            </a:r>
          </a:p>
          <a:p>
            <a:r>
              <a:rPr lang="ru-RU" sz="2000" b="0" i="0" dirty="0" smtClean="0">
                <a:solidFill>
                  <a:srgbClr val="C00000"/>
                </a:solidFill>
                <a:effectLst/>
                <a:latin typeface="Bookman Old Style" panose="02050604050505020204" pitchFamily="18" charset="0"/>
              </a:rPr>
              <a:t>Сахар  — 1 чайная ложка </a:t>
            </a:r>
          </a:p>
          <a:p>
            <a:r>
              <a:rPr lang="ru-RU" sz="2000" b="0" i="0" dirty="0" smtClean="0">
                <a:solidFill>
                  <a:srgbClr val="C00000"/>
                </a:solidFill>
                <a:effectLst/>
                <a:latin typeface="Bookman Old Style" panose="02050604050505020204" pitchFamily="18" charset="0"/>
              </a:rPr>
              <a:t>Соль  — 0.5 чайной ложки</a:t>
            </a:r>
          </a:p>
          <a:p>
            <a:endParaRPr lang="ru-RU" sz="2000" dirty="0">
              <a:solidFill>
                <a:srgbClr val="C00000"/>
              </a:solidFill>
              <a:latin typeface="Bookman Old Style" panose="02050604050505020204" pitchFamily="18" charset="0"/>
            </a:endParaRPr>
          </a:p>
          <a:p>
            <a:r>
              <a:rPr lang="ru-RU" sz="2000" dirty="0" smtClean="0">
                <a:solidFill>
                  <a:srgbClr val="C00000"/>
                </a:solidFill>
                <a:latin typeface="Bookman Old Style" panose="02050604050505020204" pitchFamily="18" charset="0"/>
              </a:rPr>
              <a:t>Сливки с сахаром.</a:t>
            </a:r>
            <a:r>
              <a:rPr lang="ru-RU" sz="2000" b="0" i="0" dirty="0" smtClean="0">
                <a:solidFill>
                  <a:srgbClr val="C00000"/>
                </a:solidFill>
                <a:effectLst/>
                <a:latin typeface="Bookman Old Style" panose="02050604050505020204" pitchFamily="18" charset="0"/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0" y="766296"/>
            <a:ext cx="71715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  <a:latin typeface="Bookman Old Style" panose="02050604050505020204" pitchFamily="18" charset="0"/>
              </a:rPr>
              <a:t>Рецепт наших блинов</a:t>
            </a:r>
            <a:endParaRPr lang="ru-RU" sz="2800" b="1" dirty="0">
              <a:solidFill>
                <a:srgbClr val="7030A0"/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990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971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4788" y="94704"/>
            <a:ext cx="8651966" cy="648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048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38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480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95</Words>
  <Application>Microsoft Office PowerPoint</Application>
  <PresentationFormat>Широкоэкранный</PresentationFormat>
  <Paragraphs>27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Bookman Old Style</vt:lpstr>
      <vt:lpstr>Calibri</vt:lpstr>
      <vt:lpstr>Calibri Light</vt:lpstr>
      <vt:lpstr>Тема Office</vt:lpstr>
      <vt:lpstr>«Блины на масленицу»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«Блины на масленицу»</dc:title>
  <dc:creator>лариса</dc:creator>
  <cp:lastModifiedBy>лариса</cp:lastModifiedBy>
  <cp:revision>11</cp:revision>
  <dcterms:created xsi:type="dcterms:W3CDTF">2021-02-28T06:18:48Z</dcterms:created>
  <dcterms:modified xsi:type="dcterms:W3CDTF">2023-02-01T19:32:40Z</dcterms:modified>
</cp:coreProperties>
</file>