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1" r:id="rId5"/>
    <p:sldId id="258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60794-50C7-4475-B298-056033817DB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B0D0-0388-489E-8CF8-E595D035F4A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788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60794-50C7-4475-B298-056033817DB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B0D0-0388-489E-8CF8-E595D035F4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434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60794-50C7-4475-B298-056033817DB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B0D0-0388-489E-8CF8-E595D035F4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119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60794-50C7-4475-B298-056033817DB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B0D0-0388-489E-8CF8-E595D035F4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439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60794-50C7-4475-B298-056033817DB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B0D0-0388-489E-8CF8-E595D035F4A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8202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60794-50C7-4475-B298-056033817DB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B0D0-0388-489E-8CF8-E595D035F4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860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60794-50C7-4475-B298-056033817DB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B0D0-0388-489E-8CF8-E595D035F4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102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60794-50C7-4475-B298-056033817DB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B0D0-0388-489E-8CF8-E595D035F4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681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60794-50C7-4475-B298-056033817DB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B0D0-0388-489E-8CF8-E595D035F4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137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8260794-50C7-4475-B298-056033817DB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30B0D0-0388-489E-8CF8-E595D035F4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306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60794-50C7-4475-B298-056033817DB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B0D0-0388-489E-8CF8-E595D035F4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302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8260794-50C7-4475-B298-056033817DB5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430B0D0-0388-489E-8CF8-E595D035F4A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6782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0051" y="1013551"/>
            <a:ext cx="10058400" cy="2099705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chemeClr val="accent2"/>
                </a:solidFill>
              </a:rPr>
              <a:t>Дидактическая игра «Что можно и нельзя купить»</a:t>
            </a:r>
            <a:r>
              <a:rPr lang="ru-RU" sz="4800" dirty="0">
                <a:solidFill>
                  <a:schemeClr val="accent2"/>
                </a:solidFill>
              </a:rPr>
              <a:t/>
            </a:r>
            <a:br>
              <a:rPr lang="ru-RU" sz="4800" dirty="0">
                <a:solidFill>
                  <a:schemeClr val="accent2"/>
                </a:solidFill>
              </a:rPr>
            </a:br>
            <a:r>
              <a:rPr lang="ru-RU" sz="2800" i="1" dirty="0">
                <a:solidFill>
                  <a:schemeClr val="accent2"/>
                </a:solidFill>
              </a:rPr>
              <a:t>Развивающая экономическая игра для детей 5-7 </a:t>
            </a:r>
            <a:r>
              <a:rPr lang="ru-RU" sz="2800" i="1" dirty="0" smtClean="0">
                <a:solidFill>
                  <a:schemeClr val="accent2"/>
                </a:solidFill>
              </a:rPr>
              <a:t>лет</a:t>
            </a:r>
            <a:endParaRPr lang="ru-RU" sz="2800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60953" y="4477654"/>
            <a:ext cx="2807665" cy="1143000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/>
              <a:t>Выполнили:</a:t>
            </a:r>
          </a:p>
          <a:p>
            <a:pPr algn="r"/>
            <a:r>
              <a:rPr lang="ru-RU" sz="2000" b="1" dirty="0" err="1" smtClean="0"/>
              <a:t>Левагина</a:t>
            </a:r>
            <a:r>
              <a:rPr lang="ru-RU" sz="2000" b="1" dirty="0" smtClean="0"/>
              <a:t> Е.В</a:t>
            </a:r>
            <a:r>
              <a:rPr lang="ru-RU" sz="2000" b="1" dirty="0" smtClean="0"/>
              <a:t>.</a:t>
            </a:r>
            <a:endParaRPr lang="ru-RU" sz="2000" b="1" dirty="0" smtClean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658019" y="443643"/>
            <a:ext cx="6942464" cy="569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 smtClean="0">
                <a:solidFill>
                  <a:schemeClr val="accent2"/>
                </a:solidFill>
              </a:rPr>
              <a:t>МАДОУ «детский сад №43 «</a:t>
            </a:r>
            <a:r>
              <a:rPr lang="ru-RU" sz="2000" b="1" dirty="0" err="1" smtClean="0">
                <a:solidFill>
                  <a:schemeClr val="accent2"/>
                </a:solidFill>
              </a:rPr>
              <a:t>Журавушка</a:t>
            </a:r>
            <a:r>
              <a:rPr lang="ru-RU" sz="2000" b="1" dirty="0" smtClean="0">
                <a:solidFill>
                  <a:schemeClr val="accent2"/>
                </a:solidFill>
              </a:rPr>
              <a:t>»</a:t>
            </a:r>
            <a:endParaRPr lang="ru-RU" sz="2000" b="1" dirty="0">
              <a:solidFill>
                <a:schemeClr val="accent2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183855" y="5930502"/>
            <a:ext cx="3890792" cy="4813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 err="1" smtClean="0"/>
              <a:t>Лесосибирск</a:t>
            </a:r>
            <a:r>
              <a:rPr lang="ru-RU" sz="2000" b="1" dirty="0" smtClean="0"/>
              <a:t> 2020 г.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76455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4398" y="1861852"/>
            <a:ext cx="10058400" cy="38966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>
                <a:solidFill>
                  <a:schemeClr val="accent2"/>
                </a:solidFill>
              </a:rPr>
              <a:t>Цель:</a:t>
            </a:r>
            <a:r>
              <a:rPr lang="ru-RU" sz="4900" dirty="0">
                <a:solidFill>
                  <a:schemeClr val="accent2"/>
                </a:solidFill>
              </a:rPr>
              <a:t> создание условий для формирования торгово-денежных представлений, нравственно-этических </a:t>
            </a:r>
            <a:r>
              <a:rPr lang="ru-RU" sz="4900" dirty="0" smtClean="0">
                <a:solidFill>
                  <a:schemeClr val="accent2"/>
                </a:solidFill>
              </a:rPr>
              <a:t>отношений, </a:t>
            </a:r>
            <a:r>
              <a:rPr lang="ru-RU" sz="4900" dirty="0">
                <a:solidFill>
                  <a:schemeClr val="accent2"/>
                </a:solidFill>
              </a:rPr>
              <a:t>развития логического мышления, умения делать умозаключения.   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9261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791" y="330507"/>
            <a:ext cx="10058400" cy="138812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</a:rPr>
              <a:t>В комплект входят: </a:t>
            </a:r>
            <a:r>
              <a:rPr lang="ru-RU" sz="4400" dirty="0" smtClean="0">
                <a:solidFill>
                  <a:schemeClr val="accent2"/>
                </a:solidFill>
              </a:rPr>
              <a:t>карточки для классификации </a:t>
            </a:r>
            <a:endParaRPr lang="ru-RU" sz="4400" dirty="0">
              <a:solidFill>
                <a:schemeClr val="accent2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220" y="1927950"/>
            <a:ext cx="4146771" cy="37230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173" y="1927950"/>
            <a:ext cx="4108190" cy="3722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490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2"/>
                </a:solidFill>
              </a:rPr>
              <a:t>Карточки, обозначающие, что можно и нельзя купить</a:t>
            </a:r>
            <a:endParaRPr lang="ru-RU" sz="4400" dirty="0">
              <a:solidFill>
                <a:schemeClr val="accent2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986" y="1874336"/>
            <a:ext cx="3746883" cy="49958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238" y="1874336"/>
            <a:ext cx="3737748" cy="498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917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1179" y="1311008"/>
            <a:ext cx="10058400" cy="450259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chemeClr val="accent2"/>
                </a:solidFill>
              </a:rPr>
              <a:t>Правила игры:</a:t>
            </a:r>
            <a:r>
              <a:rPr lang="ru-RU" sz="4400" dirty="0">
                <a:solidFill>
                  <a:schemeClr val="accent2"/>
                </a:solidFill>
              </a:rPr>
              <a:t> взрослый раскладывает перед ребенком на столе карточки и предлагает выбрать </a:t>
            </a:r>
            <a:r>
              <a:rPr lang="ru-RU" sz="4400" dirty="0" smtClean="0">
                <a:solidFill>
                  <a:schemeClr val="accent2"/>
                </a:solidFill>
              </a:rPr>
              <a:t>изображение того, что можно </a:t>
            </a:r>
            <a:r>
              <a:rPr lang="ru-RU" sz="4400" dirty="0">
                <a:solidFill>
                  <a:schemeClr val="accent2"/>
                </a:solidFill>
              </a:rPr>
              <a:t>купить. Затем рассматриваются оставшиеся карточки, ребенок объясняет, почему их не купил.</a:t>
            </a:r>
            <a:br>
              <a:rPr lang="ru-RU" sz="4400" dirty="0">
                <a:solidFill>
                  <a:schemeClr val="accent2"/>
                </a:solidFill>
              </a:rPr>
            </a:br>
            <a:endParaRPr lang="ru-RU" sz="4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637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4977" y="97032"/>
            <a:ext cx="10058400" cy="5508269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Варианты игр:</a:t>
            </a:r>
            <a:r>
              <a:rPr lang="ru-RU" sz="2800" dirty="0" smtClean="0">
                <a:solidFill>
                  <a:schemeClr val="accent2"/>
                </a:solidFill>
              </a:rPr>
              <a:t/>
            </a:r>
            <a:br>
              <a:rPr lang="ru-RU" sz="2800" dirty="0" smtClean="0">
                <a:solidFill>
                  <a:schemeClr val="accent2"/>
                </a:solidFill>
              </a:rPr>
            </a:br>
            <a:r>
              <a:rPr lang="ru-RU" sz="2800" b="1" dirty="0" smtClean="0">
                <a:solidFill>
                  <a:schemeClr val="accent2"/>
                </a:solidFill>
              </a:rPr>
              <a:t>1.</a:t>
            </a:r>
            <a:r>
              <a:rPr lang="ru-RU" sz="2800" dirty="0">
                <a:solidFill>
                  <a:schemeClr val="accent2"/>
                </a:solidFill>
              </a:rPr>
              <a:t> Детям предлагается </a:t>
            </a:r>
            <a:r>
              <a:rPr lang="ru-RU" sz="2800" dirty="0" smtClean="0">
                <a:solidFill>
                  <a:schemeClr val="accent2"/>
                </a:solidFill>
              </a:rPr>
              <a:t>назвать, </a:t>
            </a:r>
            <a:r>
              <a:rPr lang="ru-RU" sz="2800" dirty="0">
                <a:solidFill>
                  <a:schemeClr val="accent2"/>
                </a:solidFill>
              </a:rPr>
              <a:t>какие предметы относятся к категориям: </a:t>
            </a:r>
            <a:r>
              <a:rPr lang="ru-RU" sz="2800" dirty="0" smtClean="0">
                <a:solidFill>
                  <a:schemeClr val="accent2"/>
                </a:solidFill>
              </a:rPr>
              <a:t>игрушки, одежда</a:t>
            </a:r>
            <a:r>
              <a:rPr lang="ru-RU" sz="2800" dirty="0">
                <a:solidFill>
                  <a:schemeClr val="accent2"/>
                </a:solidFill>
              </a:rPr>
              <a:t>, продукты, </a:t>
            </a:r>
            <a:r>
              <a:rPr lang="ru-RU" sz="2800" dirty="0" smtClean="0">
                <a:solidFill>
                  <a:schemeClr val="accent2"/>
                </a:solidFill>
              </a:rPr>
              <a:t>жилье, машина, бытовая техника, лекарства, посуда. </a:t>
            </a:r>
            <a:br>
              <a:rPr lang="ru-RU" sz="2800" dirty="0" smtClean="0">
                <a:solidFill>
                  <a:schemeClr val="accent2"/>
                </a:solidFill>
              </a:rPr>
            </a:br>
            <a:r>
              <a:rPr lang="ru-RU" sz="2800" b="1" dirty="0" smtClean="0">
                <a:solidFill>
                  <a:schemeClr val="accent2"/>
                </a:solidFill>
              </a:rPr>
              <a:t>Задача</a:t>
            </a:r>
            <a:r>
              <a:rPr lang="ru-RU" sz="2800" b="1" dirty="0">
                <a:solidFill>
                  <a:schemeClr val="accent2"/>
                </a:solidFill>
              </a:rPr>
              <a:t>: </a:t>
            </a:r>
            <a:r>
              <a:rPr lang="ru-RU" sz="2800" dirty="0">
                <a:solidFill>
                  <a:schemeClr val="accent2"/>
                </a:solidFill>
              </a:rPr>
              <a:t>формировать </a:t>
            </a:r>
            <a:r>
              <a:rPr lang="ru-RU" sz="2800" dirty="0" smtClean="0">
                <a:solidFill>
                  <a:schemeClr val="accent2"/>
                </a:solidFill>
              </a:rPr>
              <a:t>представление детей </a:t>
            </a:r>
            <a:r>
              <a:rPr lang="ru-RU" sz="2800" dirty="0">
                <a:solidFill>
                  <a:schemeClr val="accent2"/>
                </a:solidFill>
              </a:rPr>
              <a:t>о разных видах товаров, их </a:t>
            </a:r>
            <a:r>
              <a:rPr lang="ru-RU" sz="2800" dirty="0" smtClean="0">
                <a:solidFill>
                  <a:schemeClr val="accent2"/>
                </a:solidFill>
              </a:rPr>
              <a:t>классификации.</a:t>
            </a:r>
            <a:br>
              <a:rPr lang="ru-RU" sz="2800" dirty="0" smtClean="0">
                <a:solidFill>
                  <a:schemeClr val="accent2"/>
                </a:solidFill>
              </a:rPr>
            </a:br>
            <a:r>
              <a:rPr lang="ru-RU" sz="2800" b="1" dirty="0" smtClean="0">
                <a:solidFill>
                  <a:schemeClr val="accent2"/>
                </a:solidFill>
              </a:rPr>
              <a:t>2.</a:t>
            </a:r>
            <a:r>
              <a:rPr lang="ru-RU" sz="2800" dirty="0" smtClean="0">
                <a:solidFill>
                  <a:schemeClr val="accent2"/>
                </a:solidFill>
              </a:rPr>
              <a:t> Детям </a:t>
            </a:r>
            <a:r>
              <a:rPr lang="ru-RU" sz="2800" dirty="0">
                <a:solidFill>
                  <a:schemeClr val="accent2"/>
                </a:solidFill>
              </a:rPr>
              <a:t>предлагается сделать рекламу любого предмета, </a:t>
            </a:r>
            <a:r>
              <a:rPr lang="ru-RU" sz="2800" dirty="0" smtClean="0">
                <a:solidFill>
                  <a:schemeClr val="accent2"/>
                </a:solidFill>
              </a:rPr>
              <a:t>который можно купить. </a:t>
            </a:r>
            <a:br>
              <a:rPr lang="ru-RU" sz="2800" dirty="0" smtClean="0">
                <a:solidFill>
                  <a:schemeClr val="accent2"/>
                </a:solidFill>
              </a:rPr>
            </a:br>
            <a:r>
              <a:rPr lang="ru-RU" sz="2800" b="1" dirty="0" smtClean="0">
                <a:solidFill>
                  <a:schemeClr val="accent2"/>
                </a:solidFill>
              </a:rPr>
              <a:t>Задача</a:t>
            </a:r>
            <a:r>
              <a:rPr lang="ru-RU" sz="2800" b="1" dirty="0">
                <a:solidFill>
                  <a:schemeClr val="accent2"/>
                </a:solidFill>
              </a:rPr>
              <a:t>: </a:t>
            </a:r>
            <a:r>
              <a:rPr lang="ru-RU" sz="2800" dirty="0">
                <a:solidFill>
                  <a:schemeClr val="accent2"/>
                </a:solidFill>
              </a:rPr>
              <a:t>формировать представления о </a:t>
            </a:r>
            <a:r>
              <a:rPr lang="ru-RU" sz="2800" dirty="0" smtClean="0">
                <a:solidFill>
                  <a:schemeClr val="accent2"/>
                </a:solidFill>
              </a:rPr>
              <a:t>роли </a:t>
            </a:r>
            <a:r>
              <a:rPr lang="ru-RU" sz="2800" dirty="0">
                <a:solidFill>
                  <a:schemeClr val="accent2"/>
                </a:solidFill>
              </a:rPr>
              <a:t>рекламы в продаже </a:t>
            </a:r>
            <a:r>
              <a:rPr lang="ru-RU" sz="2800" dirty="0" smtClean="0">
                <a:solidFill>
                  <a:schemeClr val="accent2"/>
                </a:solidFill>
              </a:rPr>
              <a:t>товара</a:t>
            </a:r>
            <a:r>
              <a:rPr lang="ru-RU" sz="2800" dirty="0">
                <a:solidFill>
                  <a:schemeClr val="accent2"/>
                </a:solidFill>
              </a:rPr>
              <a:t>.</a:t>
            </a:r>
            <a:r>
              <a:rPr lang="ru-RU" sz="2800" dirty="0" smtClean="0">
                <a:solidFill>
                  <a:schemeClr val="accent2"/>
                </a:solidFill>
              </a:rPr>
              <a:t/>
            </a:r>
            <a:br>
              <a:rPr lang="ru-RU" sz="2800" dirty="0" smtClean="0">
                <a:solidFill>
                  <a:schemeClr val="accent2"/>
                </a:solidFill>
              </a:rPr>
            </a:br>
            <a:r>
              <a:rPr lang="ru-RU" sz="2800" b="1" dirty="0" smtClean="0">
                <a:solidFill>
                  <a:schemeClr val="accent2"/>
                </a:solidFill>
              </a:rPr>
              <a:t>3. </a:t>
            </a:r>
            <a:r>
              <a:rPr lang="ru-RU" sz="2800" dirty="0" smtClean="0">
                <a:solidFill>
                  <a:schemeClr val="accent2"/>
                </a:solidFill>
              </a:rPr>
              <a:t>Дети </a:t>
            </a:r>
            <a:r>
              <a:rPr lang="ru-RU" sz="2800" dirty="0">
                <a:solidFill>
                  <a:schemeClr val="accent2"/>
                </a:solidFill>
              </a:rPr>
              <a:t>выбирают из предложенных карточек товар первой необходимости, и товар без которого в настоящее время можно обойтись</a:t>
            </a:r>
            <a:r>
              <a:rPr lang="ru-RU" sz="2800" dirty="0" smtClean="0">
                <a:solidFill>
                  <a:schemeClr val="accent2"/>
                </a:solidFill>
              </a:rPr>
              <a:t>. </a:t>
            </a:r>
            <a:br>
              <a:rPr lang="ru-RU" sz="2800" dirty="0" smtClean="0">
                <a:solidFill>
                  <a:schemeClr val="accent2"/>
                </a:solidFill>
              </a:rPr>
            </a:br>
            <a:r>
              <a:rPr lang="ru-RU" sz="2800" b="1" dirty="0" smtClean="0">
                <a:solidFill>
                  <a:schemeClr val="accent2"/>
                </a:solidFill>
              </a:rPr>
              <a:t>Задача</a:t>
            </a:r>
            <a:r>
              <a:rPr lang="ru-RU" sz="2800" b="1" dirty="0">
                <a:solidFill>
                  <a:schemeClr val="accent2"/>
                </a:solidFill>
              </a:rPr>
              <a:t>:  </a:t>
            </a:r>
            <a:r>
              <a:rPr lang="ru-RU" sz="2800" dirty="0">
                <a:solidFill>
                  <a:schemeClr val="accent2"/>
                </a:solidFill>
              </a:rPr>
              <a:t>формировать </a:t>
            </a:r>
            <a:r>
              <a:rPr lang="ru-RU" sz="2800" dirty="0" smtClean="0">
                <a:solidFill>
                  <a:schemeClr val="accent2"/>
                </a:solidFill>
              </a:rPr>
              <a:t>представление </a:t>
            </a:r>
            <a:r>
              <a:rPr lang="ru-RU" sz="2800" dirty="0">
                <a:solidFill>
                  <a:schemeClr val="accent2"/>
                </a:solidFill>
              </a:rPr>
              <a:t>с экономической точки зрения о </a:t>
            </a:r>
            <a:r>
              <a:rPr lang="ru-RU" sz="2800" dirty="0" smtClean="0">
                <a:solidFill>
                  <a:schemeClr val="accent2"/>
                </a:solidFill>
              </a:rPr>
              <a:t>товарах </a:t>
            </a:r>
            <a:r>
              <a:rPr lang="ru-RU" sz="2800" dirty="0">
                <a:solidFill>
                  <a:schemeClr val="accent2"/>
                </a:solidFill>
              </a:rPr>
              <a:t>первой </a:t>
            </a:r>
            <a:r>
              <a:rPr lang="ru-RU" sz="2800" dirty="0" smtClean="0">
                <a:solidFill>
                  <a:schemeClr val="accent2"/>
                </a:solidFill>
              </a:rPr>
              <a:t>необходимости</a:t>
            </a:r>
            <a:r>
              <a:rPr lang="ru-RU" sz="2800" dirty="0">
                <a:solidFill>
                  <a:schemeClr val="accent2"/>
                </a:solidFill>
              </a:rPr>
              <a:t>.</a:t>
            </a:r>
            <a:r>
              <a:rPr lang="ru-RU" dirty="0">
                <a:solidFill>
                  <a:schemeClr val="accent2"/>
                </a:solidFill>
              </a:rPr>
              <a:t/>
            </a:r>
            <a:br>
              <a:rPr lang="ru-RU" dirty="0">
                <a:solidFill>
                  <a:schemeClr val="accent2"/>
                </a:solidFill>
              </a:rPr>
            </a:br>
            <a:endParaRPr lang="ru-RU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63743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93</TotalTime>
  <Words>99</Words>
  <Application>Microsoft Office PowerPoint</Application>
  <PresentationFormat>Широкоэкранный</PresentationFormat>
  <Paragraphs>10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Calibri</vt:lpstr>
      <vt:lpstr>Calibri Light</vt:lpstr>
      <vt:lpstr>Ретро</vt:lpstr>
      <vt:lpstr>Дидактическая игра «Что можно и нельзя купить» Развивающая экономическая игра для детей 5-7 лет</vt:lpstr>
      <vt:lpstr>Цель: создание условий для формирования торгово-денежных представлений, нравственно-этических отношений, развития логического мышления, умения делать умозаключения.      </vt:lpstr>
      <vt:lpstr>В комплект входят: карточки для классификации </vt:lpstr>
      <vt:lpstr>Карточки, обозначающие, что можно и нельзя купить</vt:lpstr>
      <vt:lpstr>Правила игры: взрослый раскладывает перед ребенком на столе карточки и предлагает выбрать изображение того, что можно купить. Затем рассматриваются оставшиеся карточки, ребенок объясняет, почему их не купил. </vt:lpstr>
      <vt:lpstr>Варианты игр: 1. Детям предлагается назвать, какие предметы относятся к категориям: игрушки, одежда, продукты, жилье, машина, бытовая техника, лекарства, посуда.  Задача: формировать представление детей о разных видах товаров, их классификации. 2. Детям предлагается сделать рекламу любого предмета, который можно купить.  Задача: формировать представления о роли рекламы в продаже товара. 3. Дети выбирают из предложенных карточек товар первой необходимости, и товар без которого в настоящее время можно обойтись.  Задача:  формировать представление с экономической точки зрения о товарах первой необходимости.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«Что можно и нельзя купить» Развивающая экономическая игра для детей 5-7 лет</dc:title>
  <dc:creator>Роман</dc:creator>
  <cp:lastModifiedBy>дом</cp:lastModifiedBy>
  <cp:revision>14</cp:revision>
  <dcterms:created xsi:type="dcterms:W3CDTF">2020-02-21T02:40:46Z</dcterms:created>
  <dcterms:modified xsi:type="dcterms:W3CDTF">2023-02-01T02:02:19Z</dcterms:modified>
</cp:coreProperties>
</file>