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872455" y="2161698"/>
            <a:ext cx="7399090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«Методические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рекомендации по содержанию и организации экспериментальных 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игр»</a:t>
            </a:r>
            <a:endParaRPr lang="ru-RU" sz="2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6388" y="6014906"/>
            <a:ext cx="3517612" cy="843094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Выполнила воспитатель МДОАУ «Детский сад №59» 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rgbClr val="002060"/>
                </a:solidFill>
              </a:rPr>
              <a:t>Белова Е.В.</a:t>
            </a:r>
            <a:endParaRPr lang="ru-RU" sz="2000" b="1" dirty="0">
              <a:ln w="12700">
                <a:noFill/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02296"/>
            <a:ext cx="7886700" cy="140096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Игры-эксперименты </a:t>
            </a:r>
            <a:r>
              <a:rPr lang="ru-RU" dirty="0"/>
              <a:t>— это игры на основе экспериментирования с предметом (предметами).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3322040"/>
            <a:ext cx="7886700" cy="2854922"/>
          </a:xfrm>
        </p:spPr>
        <p:txBody>
          <a:bodyPr/>
          <a:lstStyle/>
          <a:p>
            <a:r>
              <a:rPr lang="ru-RU" b="1" dirty="0"/>
              <a:t>Целью опытно-экспериментальной деятельности в ДОУ является формирование и расширение представлений об объектах живой и неживой природы через практическое самостоятельное познание.</a:t>
            </a:r>
            <a:r>
              <a:rPr lang="ru-RU" dirty="0"/>
              <a:t>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14" y="4650285"/>
            <a:ext cx="2707247" cy="1734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43" y="4607088"/>
            <a:ext cx="2978092" cy="198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94575"/>
            <a:ext cx="7886700" cy="637563"/>
          </a:xfrm>
        </p:spPr>
        <p:txBody>
          <a:bodyPr>
            <a:noAutofit/>
          </a:bodyPr>
          <a:lstStyle/>
          <a:p>
            <a:r>
              <a:rPr lang="ru-RU" sz="2400" dirty="0"/>
              <a:t>Подобные игры разрабатываются или отбираются воспитателем на основе следующих </a:t>
            </a:r>
            <a:r>
              <a:rPr lang="ru-RU" sz="2400" b="1" dirty="0"/>
              <a:t>принципов</a:t>
            </a:r>
            <a:r>
              <a:rPr lang="ru-RU" sz="2400" dirty="0"/>
              <a:t>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441195"/>
            <a:ext cx="7886700" cy="373576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возраста </a:t>
            </a:r>
            <a:r>
              <a:rPr lang="ru-RU" dirty="0"/>
              <a:t>и опыта детей;</a:t>
            </a:r>
          </a:p>
          <a:p>
            <a:r>
              <a:rPr lang="ru-RU" dirty="0"/>
              <a:t>доступности содержания игр;</a:t>
            </a:r>
          </a:p>
          <a:p>
            <a:r>
              <a:rPr lang="ru-RU" dirty="0"/>
              <a:t>сочетания наглядного материала и действий, словесного комментария воспитателя и действий детей;</a:t>
            </a:r>
          </a:p>
          <a:p>
            <a:r>
              <a:rPr lang="ru-RU" dirty="0"/>
              <a:t>ориентации на обеспечение «культурной практики» детей в игре;</a:t>
            </a:r>
          </a:p>
          <a:p>
            <a:r>
              <a:rPr lang="ru-RU" dirty="0"/>
              <a:t>сохранения положительного эмоционального настроя детей, активизации любознательности;</a:t>
            </a:r>
          </a:p>
          <a:p>
            <a:r>
              <a:rPr lang="ru-RU" dirty="0"/>
              <a:t>адекватного соблюдения темпа и времени проведения игр в педагогическом процессе;</a:t>
            </a:r>
          </a:p>
          <a:p>
            <a:r>
              <a:rPr lang="ru-RU" dirty="0"/>
              <a:t>постепенного усложнения игр;</a:t>
            </a:r>
          </a:p>
          <a:p>
            <a:r>
              <a:rPr lang="ru-RU" dirty="0"/>
              <a:t>цикличной организации игр.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51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023457"/>
            <a:ext cx="7886700" cy="1149292"/>
          </a:xfrm>
        </p:spPr>
        <p:txBody>
          <a:bodyPr/>
          <a:lstStyle/>
          <a:p>
            <a:r>
              <a:rPr lang="ru-RU" b="1" dirty="0" smtClean="0"/>
              <a:t>Структура </a:t>
            </a:r>
            <a:r>
              <a:rPr lang="ru-RU" b="1" dirty="0"/>
              <a:t>экспериментальных игр: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394037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  </a:t>
            </a:r>
            <a:r>
              <a:rPr lang="ru-RU" dirty="0" smtClean="0"/>
              <a:t>постановка </a:t>
            </a:r>
            <a:r>
              <a:rPr lang="ru-RU" dirty="0"/>
              <a:t>проблемы;</a:t>
            </a:r>
          </a:p>
          <a:p>
            <a:r>
              <a:rPr lang="ru-RU" dirty="0"/>
              <a:t>  поиск путей решения проблемы;</a:t>
            </a:r>
          </a:p>
          <a:p>
            <a:r>
              <a:rPr lang="ru-RU" dirty="0"/>
              <a:t>  </a:t>
            </a:r>
            <a:r>
              <a:rPr lang="ru-RU" dirty="0" smtClean="0"/>
              <a:t>проведение </a:t>
            </a:r>
            <a:r>
              <a:rPr lang="ru-RU" dirty="0"/>
              <a:t>наблюдения, игровая деятельность</a:t>
            </a:r>
          </a:p>
          <a:p>
            <a:r>
              <a:rPr lang="ru-RU" dirty="0"/>
              <a:t>  </a:t>
            </a:r>
            <a:r>
              <a:rPr lang="ru-RU" dirty="0" smtClean="0"/>
              <a:t>анализ </a:t>
            </a:r>
            <a:r>
              <a:rPr lang="ru-RU" dirty="0"/>
              <a:t>увиденных результатов;</a:t>
            </a:r>
          </a:p>
          <a:p>
            <a:r>
              <a:rPr lang="ru-RU" dirty="0"/>
              <a:t>  </a:t>
            </a:r>
            <a:r>
              <a:rPr lang="ru-RU" dirty="0" smtClean="0"/>
              <a:t>формулировка </a:t>
            </a:r>
            <a:r>
              <a:rPr lang="ru-RU" dirty="0"/>
              <a:t>выводов.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552" y="3513589"/>
            <a:ext cx="3201798" cy="320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33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67406"/>
            <a:ext cx="7886700" cy="5281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Варианты мотивирующих начал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725749"/>
              </p:ext>
            </p:extLst>
          </p:nvPr>
        </p:nvGraphicFramePr>
        <p:xfrm>
          <a:off x="260060" y="1895507"/>
          <a:ext cx="6333688" cy="42115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8126">
                  <a:extLst>
                    <a:ext uri="{9D8B030D-6E8A-4147-A177-3AD203B41FA5}">
                      <a16:colId xmlns:a16="http://schemas.microsoft.com/office/drawing/2014/main" val="3095248453"/>
                    </a:ext>
                  </a:extLst>
                </a:gridCol>
                <a:gridCol w="4465562">
                  <a:extLst>
                    <a:ext uri="{9D8B030D-6E8A-4147-A177-3AD203B41FA5}">
                      <a16:colId xmlns:a16="http://schemas.microsoft.com/office/drawing/2014/main" val="142803082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Игра-эксперимент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Вариант мотивирующего начала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extLst>
                  <a:ext uri="{0D108BD9-81ED-4DB2-BD59-A6C34878D82A}">
                    <a16:rowId xmlns:a16="http://schemas.microsoft.com/office/drawing/2014/main" val="23228025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«В снежном плену»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В группу приходит письмо от Снежной Королевы, она приглашает ребят в своё царство. При помощи волшебного портала дети попадают в мир вечного льда и снега, где им предстоит выполнить задания сказочной хозяйки и принять участие в эксперименте по изучению свойств снега.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extLst>
                  <a:ext uri="{0D108BD9-81ED-4DB2-BD59-A6C34878D82A}">
                    <a16:rowId xmlns:a16="http://schemas.microsoft.com/office/drawing/2014/main" val="41104973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>
                          <a:effectLst/>
                        </a:rPr>
                        <a:t>«Домик для ёжика»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500"/>
                        </a:spcAft>
                      </a:pPr>
                      <a:r>
                        <a:rPr lang="ru-RU" sz="1400" dirty="0">
                          <a:effectLst/>
                        </a:rPr>
                        <a:t/>
                      </a:r>
                      <a:br>
                        <a:rPr lang="ru-RU" sz="1400" dirty="0">
                          <a:effectLst/>
                        </a:rPr>
                      </a:br>
                      <a:r>
                        <a:rPr lang="ru-RU" sz="1400" dirty="0">
                          <a:effectLst/>
                        </a:rPr>
                        <a:t>В группу приходит сказочный персонаж Ёжик, он фырчит и ничего не говорит, но выглядит очень взволнованным. Он принёс ребятам письмо от лесных жителей, в котором рассказывается о попытках Ёжика сделать себе домик: в коробке было жёстко, на шишках неудобно, в мох он проваливался. Лесные жители просят ребят помочь Ёжику в создании удобного домика.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47625" marB="47625" anchor="ctr"/>
                </a:tc>
                <a:extLst>
                  <a:ext uri="{0D108BD9-81ED-4DB2-BD59-A6C34878D82A}">
                    <a16:rowId xmlns:a16="http://schemas.microsoft.com/office/drawing/2014/main" val="11696101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Варианты мотивирующих начал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338" y="1631456"/>
            <a:ext cx="1864478" cy="274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327" y="4482287"/>
            <a:ext cx="1814489" cy="214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91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93908"/>
            <a:ext cx="7886700" cy="88923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Среди игр-экспериментирований наиболее распространены: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762" y="2541864"/>
            <a:ext cx="7886700" cy="3307928"/>
          </a:xfrm>
        </p:spPr>
        <p:txBody>
          <a:bodyPr/>
          <a:lstStyle/>
          <a:p>
            <a:r>
              <a:rPr lang="ru-RU" dirty="0" smtClean="0"/>
              <a:t>игры </a:t>
            </a:r>
            <a:r>
              <a:rPr lang="ru-RU" dirty="0"/>
              <a:t>с игрушками;</a:t>
            </a:r>
          </a:p>
          <a:p>
            <a:r>
              <a:rPr lang="ru-RU" dirty="0" smtClean="0"/>
              <a:t>игры </a:t>
            </a:r>
            <a:r>
              <a:rPr lang="ru-RU" dirty="0"/>
              <a:t>с природным материалом;</a:t>
            </a:r>
          </a:p>
          <a:p>
            <a:r>
              <a:rPr lang="ru-RU" dirty="0" smtClean="0"/>
              <a:t>игры-экспериментирования </a:t>
            </a:r>
            <a:r>
              <a:rPr lang="ru-RU" dirty="0"/>
              <a:t>с животными;</a:t>
            </a:r>
          </a:p>
          <a:p>
            <a:r>
              <a:rPr lang="ru-RU" dirty="0" smtClean="0"/>
              <a:t>особые </a:t>
            </a:r>
            <a:r>
              <a:rPr lang="ru-RU" dirty="0"/>
              <a:t>игры, в которых ребенок экспериментирует на </a:t>
            </a:r>
            <a:r>
              <a:rPr lang="ru-RU" dirty="0" smtClean="0"/>
              <a:t>материале общения </a:t>
            </a:r>
            <a:r>
              <a:rPr lang="ru-RU" dirty="0"/>
              <a:t>со взрослыми и с другими детьми;</a:t>
            </a:r>
          </a:p>
          <a:p>
            <a:r>
              <a:rPr lang="ru-RU" dirty="0" smtClean="0"/>
              <a:t>современные </a:t>
            </a:r>
            <a:r>
              <a:rPr lang="ru-RU" dirty="0"/>
              <a:t>игры-экспериментирования на основе </a:t>
            </a:r>
            <a:r>
              <a:rPr lang="ru-RU" dirty="0" smtClean="0"/>
              <a:t>компьютерных программ </a:t>
            </a:r>
            <a:r>
              <a:rPr lang="ru-RU" dirty="0"/>
              <a:t>для детей.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597" y="5143544"/>
            <a:ext cx="1883328" cy="14124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759" y="5278052"/>
            <a:ext cx="1919375" cy="14373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04" t="58847" r="31376" b="2009"/>
          <a:stretch/>
        </p:blipFill>
        <p:spPr>
          <a:xfrm>
            <a:off x="6376157" y="5127952"/>
            <a:ext cx="1795244" cy="1561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08" y="1935353"/>
            <a:ext cx="2539090" cy="160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0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35561"/>
            <a:ext cx="7886700" cy="84728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70C0"/>
                </a:solidFill>
              </a:rPr>
              <a:t>РАЗВИВАЮЩАЯ ИГРОВАЯ СРЕДА ДЛЯ ИГР-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ЭКСПЕРИМЕНТИРОВАНИЙ</a:t>
            </a:r>
            <a:br>
              <a:rPr lang="ru-RU" sz="1800" b="1" dirty="0">
                <a:solidFill>
                  <a:srgbClr val="0070C0"/>
                </a:solidFill>
              </a:rPr>
            </a:b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42239"/>
            <a:ext cx="7886700" cy="48347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dirty="0" smtClean="0"/>
              <a:t>Образцы </a:t>
            </a:r>
            <a:r>
              <a:rPr lang="ru-RU" sz="1600" dirty="0"/>
              <a:t>материалов: дерево, ткань, бумага, глина, камень, </a:t>
            </a:r>
            <a:r>
              <a:rPr lang="ru-RU" sz="1600" dirty="0" err="1" smtClean="0"/>
              <a:t>песок,металл</a:t>
            </a:r>
            <a:r>
              <a:rPr lang="ru-RU" sz="1600" dirty="0"/>
              <a:t>, стекло, а также предметы из этих материалов.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Сыпучие </a:t>
            </a:r>
            <a:r>
              <a:rPr lang="ru-RU" sz="1600" dirty="0"/>
              <a:t>материалы: горох, желуди, мелкие камушки, семена </a:t>
            </a:r>
            <a:r>
              <a:rPr lang="ru-RU" sz="1600" dirty="0" smtClean="0"/>
              <a:t>бобов, тыквы</a:t>
            </a:r>
            <a:r>
              <a:rPr lang="ru-RU" sz="1600" dirty="0"/>
              <a:t>, подсолнуха и др. </a:t>
            </a:r>
            <a:endParaRPr lang="ru-RU" sz="1600" dirty="0" smtClean="0"/>
          </a:p>
          <a:p>
            <a:pPr>
              <a:lnSpc>
                <a:spcPct val="100000"/>
              </a:lnSpc>
            </a:pPr>
            <a:r>
              <a:rPr lang="ru-RU" sz="1600" dirty="0" smtClean="0"/>
              <a:t>Приспособления </a:t>
            </a:r>
            <a:r>
              <a:rPr lang="ru-RU" sz="1600" dirty="0"/>
              <a:t>для пересыпания: </a:t>
            </a:r>
            <a:r>
              <a:rPr lang="ru-RU" sz="1600" dirty="0" smtClean="0"/>
              <a:t>совочки, коробочки</a:t>
            </a:r>
            <a:r>
              <a:rPr lang="ru-RU" sz="1600" dirty="0"/>
              <a:t>, пластмассовые баночки, мешочки, корзинки и др. </a:t>
            </a:r>
            <a:r>
              <a:rPr lang="ru-RU" sz="1600" dirty="0"/>
              <a:t>м</a:t>
            </a:r>
            <a:r>
              <a:rPr lang="ru-RU" sz="1600" dirty="0" smtClean="0"/>
              <a:t>ерные емкости</a:t>
            </a:r>
            <a:r>
              <a:rPr lang="ru-RU" sz="1600" dirty="0"/>
              <a:t>.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Наборы </a:t>
            </a:r>
            <a:r>
              <a:rPr lang="ru-RU" sz="1600" dirty="0"/>
              <a:t>плотно закрытых флаконов для различения и </a:t>
            </a:r>
            <a:r>
              <a:rPr lang="ru-RU" sz="1600" dirty="0" smtClean="0"/>
              <a:t>узнавания запахов</a:t>
            </a:r>
            <a:r>
              <a:rPr lang="ru-RU" sz="1600" dirty="0"/>
              <a:t>.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Весы</a:t>
            </a:r>
            <a:r>
              <a:rPr lang="ru-RU" sz="1600" dirty="0"/>
              <a:t>, термометры, линейки, лупы, магниты, часы, календари, </a:t>
            </a:r>
            <a:endParaRPr lang="ru-RU" sz="1600" dirty="0" smtClean="0"/>
          </a:p>
          <a:p>
            <a:pPr>
              <a:lnSpc>
                <a:spcPct val="100000"/>
              </a:lnSpc>
            </a:pPr>
            <a:r>
              <a:rPr lang="ru-RU" sz="1600" dirty="0" smtClean="0"/>
              <a:t>Мелкие </a:t>
            </a:r>
            <a:r>
              <a:rPr lang="ru-RU" sz="1600" dirty="0"/>
              <a:t>предметы и игрушки для развития тактильных </a:t>
            </a:r>
            <a:r>
              <a:rPr lang="ru-RU" sz="1600" dirty="0" smtClean="0"/>
              <a:t>ощущений («</a:t>
            </a:r>
            <a:r>
              <a:rPr lang="ru-RU" sz="1600" dirty="0"/>
              <a:t>Чудесный мешочек»).</a:t>
            </a:r>
          </a:p>
          <a:p>
            <a:pPr>
              <a:lnSpc>
                <a:spcPct val="100000"/>
              </a:lnSpc>
            </a:pPr>
            <a:r>
              <a:rPr lang="ru-RU" sz="1600" dirty="0" smtClean="0"/>
              <a:t>Дощечки </a:t>
            </a:r>
            <a:r>
              <a:rPr lang="ru-RU" sz="1600" dirty="0"/>
              <a:t>с наклеенными материалами, резко отличающимися </a:t>
            </a:r>
            <a:r>
              <a:rPr lang="ru-RU" sz="1600" dirty="0" smtClean="0"/>
              <a:t>по тактильному </a:t>
            </a:r>
            <a:r>
              <a:rPr lang="ru-RU" sz="1600" dirty="0"/>
              <a:t>восприятию.</a:t>
            </a:r>
          </a:p>
          <a:p>
            <a:r>
              <a:rPr lang="ru-RU" sz="1600" dirty="0"/>
              <a:t>Дидактический материал — наборы мелких </a:t>
            </a:r>
            <a:r>
              <a:rPr lang="ru-RU" sz="1600" dirty="0" smtClean="0"/>
              <a:t>игрушек-моделей: посуда</a:t>
            </a:r>
            <a:r>
              <a:rPr lang="ru-RU" sz="1600" dirty="0"/>
              <a:t>, транспорт, мебель, орудия, животные, мозаики, </a:t>
            </a:r>
            <a:r>
              <a:rPr lang="ru-RU" sz="1600" dirty="0" smtClean="0"/>
              <a:t>конструкторы, кубики-вкладыши</a:t>
            </a:r>
            <a:r>
              <a:rPr lang="ru-RU" sz="1600" dirty="0"/>
              <a:t>, разрезные картинки.</a:t>
            </a:r>
          </a:p>
          <a:p>
            <a:r>
              <a:rPr lang="ru-RU" sz="1600" dirty="0" smtClean="0"/>
              <a:t>Природный </a:t>
            </a:r>
            <a:r>
              <a:rPr lang="ru-RU" sz="1600" dirty="0"/>
              <a:t>материал: сухие листья, цветы, каштаны, желуди, </a:t>
            </a:r>
            <a:r>
              <a:rPr lang="ru-RU" sz="1600" dirty="0" smtClean="0"/>
              <a:t>камни, земля</a:t>
            </a:r>
            <a:r>
              <a:rPr lang="ru-RU" sz="1600" dirty="0"/>
              <a:t>, шишки, песок, глина, мелкая галька, </a:t>
            </a:r>
            <a:r>
              <a:rPr lang="ru-RU" sz="1600" dirty="0" smtClean="0"/>
              <a:t>ракушки.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8380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149292"/>
            <a:ext cx="7886700" cy="5413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Вывод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играх-экспериментированиях развивается самостоятельность детей.</a:t>
            </a:r>
          </a:p>
          <a:p>
            <a:pPr marL="0" indent="0">
              <a:buNone/>
            </a:pPr>
            <a:r>
              <a:rPr lang="ru-RU" dirty="0"/>
              <a:t>Решение экспериментальной задачи предоставляет </a:t>
            </a:r>
            <a:r>
              <a:rPr lang="ru-RU" dirty="0" smtClean="0"/>
              <a:t>дошкольнику неограниченные </a:t>
            </a:r>
            <a:r>
              <a:rPr lang="ru-RU" dirty="0"/>
              <a:t>возможности самостоятельно применить навыки </a:t>
            </a:r>
            <a:r>
              <a:rPr lang="ru-RU" dirty="0" smtClean="0"/>
              <a:t>и умения </a:t>
            </a:r>
            <a:r>
              <a:rPr lang="ru-RU" dirty="0"/>
              <a:t>в различных условиях (в группе, на прогулке и т. д.), </a:t>
            </a:r>
            <a:r>
              <a:rPr lang="ru-RU" dirty="0" smtClean="0"/>
              <a:t>развивается инициатива </a:t>
            </a:r>
            <a:r>
              <a:rPr lang="ru-RU" dirty="0"/>
              <a:t>ребенка, он учится мыслить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своем дошкольном образовательном учреждении мы будем </a:t>
            </a:r>
            <a:r>
              <a:rPr lang="ru-RU" dirty="0" smtClean="0"/>
              <a:t> развивать способность </a:t>
            </a:r>
            <a:r>
              <a:rPr lang="ru-RU" dirty="0"/>
              <a:t>экспериментировать, побуждать </a:t>
            </a:r>
            <a:r>
              <a:rPr lang="ru-RU" dirty="0" smtClean="0"/>
              <a:t>детей к </a:t>
            </a:r>
            <a:r>
              <a:rPr lang="ru-RU" dirty="0"/>
              <a:t>исследовательской деятельности, что позволит в дальнейшем ребенку моделировать в своем сознании картину мира, основанную на собственных наблюдениях.</a:t>
            </a:r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200" i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2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637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487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«Методические рекомендации по содержанию и организации экспериментальных игр»</vt:lpstr>
      <vt:lpstr>Игры-эксперименты — это игры на основе экспериментирования с предметом (предметами). </vt:lpstr>
      <vt:lpstr>Подобные игры разрабатываются или отбираются воспитателем на основе следующих принципов: </vt:lpstr>
      <vt:lpstr>Структура экспериментальных игр:</vt:lpstr>
      <vt:lpstr>Варианты мотивирующих начал </vt:lpstr>
      <vt:lpstr>Среди игр-экспериментирований наиболее распространены: </vt:lpstr>
      <vt:lpstr>РАЗВИВАЮЩАЯ ИГРОВАЯ СРЕДА ДЛЯ ИГР- ЭКСПЕРИМЕНТИРОВАНИЙ </vt:lpstr>
      <vt:lpstr>Вывод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Sosison</cp:lastModifiedBy>
  <cp:revision>104</cp:revision>
  <dcterms:created xsi:type="dcterms:W3CDTF">2014-11-21T11:00:06Z</dcterms:created>
  <dcterms:modified xsi:type="dcterms:W3CDTF">2022-11-15T04:03:48Z</dcterms:modified>
</cp:coreProperties>
</file>