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8" r:id="rId4"/>
    <p:sldId id="273" r:id="rId5"/>
    <p:sldId id="259" r:id="rId6"/>
    <p:sldId id="260" r:id="rId7"/>
    <p:sldId id="269" r:id="rId8"/>
    <p:sldId id="270" r:id="rId9"/>
    <p:sldId id="271" r:id="rId10"/>
    <p:sldId id="261" r:id="rId11"/>
    <p:sldId id="272" r:id="rId12"/>
    <p:sldId id="263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44" autoAdjust="0"/>
  </p:normalViewPr>
  <p:slideViewPr>
    <p:cSldViewPr snapToGrid="0">
      <p:cViewPr>
        <p:scale>
          <a:sx n="58" d="100"/>
          <a:sy n="58" d="100"/>
        </p:scale>
        <p:origin x="-936" y="-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07503E-6E47-47AF-96BF-521B8F049844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1586E93-67F3-4099-A735-53F4BE66E1ED}">
      <dgm:prSet custT="1"/>
      <dgm:spPr/>
      <dgm:t>
        <a:bodyPr/>
        <a:lstStyle/>
        <a:p>
          <a:pPr rtl="0"/>
          <a:r>
            <a:rPr lang="ru-RU" sz="1200" b="1" dirty="0" smtClean="0"/>
            <a:t>Общее содержание и методы изучения</a:t>
          </a:r>
          <a:r>
            <a:rPr lang="ru-RU" sz="600" dirty="0" smtClean="0"/>
            <a:t>; </a:t>
          </a:r>
          <a:endParaRPr lang="ru-RU" sz="600" dirty="0"/>
        </a:p>
      </dgm:t>
    </dgm:pt>
    <dgm:pt modelId="{3562F992-7315-4B15-BD84-A39A003A4340}" type="parTrans" cxnId="{34A4600E-0281-490F-8622-6216D77766F8}">
      <dgm:prSet/>
      <dgm:spPr/>
      <dgm:t>
        <a:bodyPr/>
        <a:lstStyle/>
        <a:p>
          <a:endParaRPr lang="ru-RU"/>
        </a:p>
      </dgm:t>
    </dgm:pt>
    <dgm:pt modelId="{CB0FE309-0D67-4ADB-BD09-4472E98619CF}" type="sibTrans" cxnId="{34A4600E-0281-490F-8622-6216D77766F8}">
      <dgm:prSet/>
      <dgm:spPr/>
      <dgm:t>
        <a:bodyPr/>
        <a:lstStyle/>
        <a:p>
          <a:endParaRPr lang="ru-RU"/>
        </a:p>
      </dgm:t>
    </dgm:pt>
    <dgm:pt modelId="{4032860A-E278-4297-90E4-F69C66F607EC}">
      <dgm:prSet custT="1"/>
      <dgm:spPr/>
      <dgm:t>
        <a:bodyPr/>
        <a:lstStyle/>
        <a:p>
          <a:pPr rtl="0"/>
          <a:r>
            <a:rPr lang="ru-RU" sz="1200" b="1" dirty="0" smtClean="0"/>
            <a:t>Изучение объекта  с разных сторон </a:t>
          </a:r>
          <a:endParaRPr lang="ru-RU" sz="1200" b="1" dirty="0"/>
        </a:p>
      </dgm:t>
    </dgm:pt>
    <dgm:pt modelId="{DAD88313-1BB0-4DF2-9283-9C12B631CBBC}" type="parTrans" cxnId="{158AF3EA-9BCD-4776-8E6B-12718F42FB3D}">
      <dgm:prSet/>
      <dgm:spPr/>
      <dgm:t>
        <a:bodyPr/>
        <a:lstStyle/>
        <a:p>
          <a:endParaRPr lang="ru-RU"/>
        </a:p>
      </dgm:t>
    </dgm:pt>
    <dgm:pt modelId="{EEAFF87D-C2FD-4D5A-AD24-832E9A9CEB2C}" type="sibTrans" cxnId="{158AF3EA-9BCD-4776-8E6B-12718F42FB3D}">
      <dgm:prSet/>
      <dgm:spPr/>
      <dgm:t>
        <a:bodyPr/>
        <a:lstStyle/>
        <a:p>
          <a:endParaRPr lang="ru-RU"/>
        </a:p>
      </dgm:t>
    </dgm:pt>
    <dgm:pt modelId="{DC522B5F-0394-4C0F-87BC-719114A60118}">
      <dgm:prSet custT="1"/>
      <dgm:spPr/>
      <dgm:t>
        <a:bodyPr/>
        <a:lstStyle/>
        <a:p>
          <a:pPr rtl="0"/>
          <a:r>
            <a:rPr lang="ru-RU" sz="1000" b="1" dirty="0" smtClean="0"/>
            <a:t>Исследовательская работа на основе самостоятельной познавательной деятельности </a:t>
          </a:r>
          <a:endParaRPr lang="ru-RU" sz="1000" b="1" dirty="0"/>
        </a:p>
      </dgm:t>
    </dgm:pt>
    <dgm:pt modelId="{A10C5121-8F21-4539-A85E-A42DC1802609}" type="parTrans" cxnId="{418D7945-E3B4-4904-82BB-6B0F1CDA8A53}">
      <dgm:prSet/>
      <dgm:spPr/>
      <dgm:t>
        <a:bodyPr/>
        <a:lstStyle/>
        <a:p>
          <a:endParaRPr lang="ru-RU"/>
        </a:p>
      </dgm:t>
    </dgm:pt>
    <dgm:pt modelId="{098A89DF-8715-4556-9B5A-14B5A184A6E0}" type="sibTrans" cxnId="{418D7945-E3B4-4904-82BB-6B0F1CDA8A53}">
      <dgm:prSet/>
      <dgm:spPr/>
      <dgm:t>
        <a:bodyPr/>
        <a:lstStyle/>
        <a:p>
          <a:endParaRPr lang="ru-RU"/>
        </a:p>
      </dgm:t>
    </dgm:pt>
    <dgm:pt modelId="{B0F06A17-9E07-488A-B2EF-9BA496A03A38}">
      <dgm:prSet custT="1"/>
      <dgm:spPr/>
      <dgm:t>
        <a:bodyPr/>
        <a:lstStyle/>
        <a:p>
          <a:pPr rtl="0"/>
          <a:r>
            <a:rPr lang="ru-RU" sz="1100" b="1" dirty="0" smtClean="0"/>
            <a:t>Межпредметные экскурсии, </a:t>
          </a:r>
          <a:r>
            <a:rPr lang="ru-RU" sz="1100" b="1" dirty="0" smtClean="0"/>
            <a:t>презентация проекта</a:t>
          </a:r>
          <a:endParaRPr lang="ru-RU" sz="1100" b="1" dirty="0"/>
        </a:p>
      </dgm:t>
    </dgm:pt>
    <dgm:pt modelId="{DF748BA6-FA91-4A26-8846-82D3E4711D75}" type="parTrans" cxnId="{FB6A1F83-DFBB-4DDC-B747-BBE9168478BB}">
      <dgm:prSet/>
      <dgm:spPr/>
      <dgm:t>
        <a:bodyPr/>
        <a:lstStyle/>
        <a:p>
          <a:endParaRPr lang="ru-RU"/>
        </a:p>
      </dgm:t>
    </dgm:pt>
    <dgm:pt modelId="{C1545BB1-90D1-41C3-BA3B-EF16D1B78B6F}" type="sibTrans" cxnId="{FB6A1F83-DFBB-4DDC-B747-BBE9168478BB}">
      <dgm:prSet/>
      <dgm:spPr/>
      <dgm:t>
        <a:bodyPr/>
        <a:lstStyle/>
        <a:p>
          <a:endParaRPr lang="ru-RU"/>
        </a:p>
      </dgm:t>
    </dgm:pt>
    <dgm:pt modelId="{121E972B-9729-4605-B5CD-7974A6F2B90E}">
      <dgm:prSet/>
      <dgm:spPr/>
      <dgm:t>
        <a:bodyPr/>
        <a:lstStyle/>
        <a:p>
          <a:pPr rtl="0"/>
          <a:r>
            <a:rPr lang="ru-RU" b="1" dirty="0" smtClean="0"/>
            <a:t>Обобщение и систематизация знаний в процессе интеграции</a:t>
          </a:r>
          <a:endParaRPr lang="ru-RU" b="1" dirty="0"/>
        </a:p>
      </dgm:t>
    </dgm:pt>
    <dgm:pt modelId="{EF44BA9B-D009-48CE-A8FD-A5C2DDB7EB7F}" type="parTrans" cxnId="{DED6FEC4-56D8-4919-B4C9-FC0EC6D0D18E}">
      <dgm:prSet/>
      <dgm:spPr/>
      <dgm:t>
        <a:bodyPr/>
        <a:lstStyle/>
        <a:p>
          <a:endParaRPr lang="ru-RU"/>
        </a:p>
      </dgm:t>
    </dgm:pt>
    <dgm:pt modelId="{1AFD8534-C35E-40E6-9E6B-466AA46D6783}" type="sibTrans" cxnId="{DED6FEC4-56D8-4919-B4C9-FC0EC6D0D18E}">
      <dgm:prSet/>
      <dgm:spPr/>
      <dgm:t>
        <a:bodyPr/>
        <a:lstStyle/>
        <a:p>
          <a:endParaRPr lang="ru-RU"/>
        </a:p>
      </dgm:t>
    </dgm:pt>
    <dgm:pt modelId="{28D042C0-C062-43D0-ACCF-15ED07A64CB3}">
      <dgm:prSet custT="1"/>
      <dgm:spPr/>
      <dgm:t>
        <a:bodyPr/>
        <a:lstStyle/>
        <a:p>
          <a:pPr rtl="0"/>
          <a:r>
            <a:rPr lang="ru-RU" sz="1100" b="1" dirty="0" smtClean="0"/>
            <a:t>Формируются элементы системного мышления и функциональной грамотности</a:t>
          </a:r>
          <a:endParaRPr lang="ru-RU" sz="1100" b="1" dirty="0"/>
        </a:p>
      </dgm:t>
    </dgm:pt>
    <dgm:pt modelId="{95868905-5B62-48C3-A1B6-7AF3C90D3129}" type="parTrans" cxnId="{B5A8CFDD-F785-450D-84E1-155D378F8AE6}">
      <dgm:prSet/>
      <dgm:spPr/>
      <dgm:t>
        <a:bodyPr/>
        <a:lstStyle/>
        <a:p>
          <a:endParaRPr lang="ru-RU"/>
        </a:p>
      </dgm:t>
    </dgm:pt>
    <dgm:pt modelId="{E94FBCD2-1B3E-4C90-946E-23734E41E948}" type="sibTrans" cxnId="{B5A8CFDD-F785-450D-84E1-155D378F8AE6}">
      <dgm:prSet/>
      <dgm:spPr/>
      <dgm:t>
        <a:bodyPr/>
        <a:lstStyle/>
        <a:p>
          <a:endParaRPr lang="ru-RU"/>
        </a:p>
      </dgm:t>
    </dgm:pt>
    <dgm:pt modelId="{ED2F21D0-5B70-4869-9C60-8876C4A47B64}">
      <dgm:prSet custT="1"/>
      <dgm:spPr/>
      <dgm:t>
        <a:bodyPr/>
        <a:lstStyle/>
        <a:p>
          <a:pPr rtl="0"/>
          <a:r>
            <a:rPr lang="ru-RU" sz="1100" b="1" dirty="0" smtClean="0"/>
            <a:t>Смежная тематика нескольких предметов</a:t>
          </a:r>
          <a:endParaRPr lang="ru-RU" sz="1100" b="1" dirty="0"/>
        </a:p>
      </dgm:t>
    </dgm:pt>
    <dgm:pt modelId="{7FDFA11E-339F-4E8E-A743-651F9C2D09B1}" type="sibTrans" cxnId="{647B9AEF-6004-44AA-B183-DDF8384CCBE5}">
      <dgm:prSet/>
      <dgm:spPr/>
      <dgm:t>
        <a:bodyPr/>
        <a:lstStyle/>
        <a:p>
          <a:endParaRPr lang="ru-RU"/>
        </a:p>
      </dgm:t>
    </dgm:pt>
    <dgm:pt modelId="{9C635D21-FE7D-4A9D-92E3-6BEF02E55EFB}" type="parTrans" cxnId="{647B9AEF-6004-44AA-B183-DDF8384CCBE5}">
      <dgm:prSet/>
      <dgm:spPr/>
      <dgm:t>
        <a:bodyPr/>
        <a:lstStyle/>
        <a:p>
          <a:endParaRPr lang="ru-RU"/>
        </a:p>
      </dgm:t>
    </dgm:pt>
    <dgm:pt modelId="{AB389757-C7DB-4F61-BB4B-51F799D77801}" type="pres">
      <dgm:prSet presAssocID="{6207503E-6E47-47AF-96BF-521B8F04984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F462BB-32BC-496C-B5CD-624B78640977}" type="pres">
      <dgm:prSet presAssocID="{ED2F21D0-5B70-4869-9C60-8876C4A47B64}" presName="node" presStyleLbl="node1" presStyleIdx="0" presStyleCnt="7" custScaleX="125245" custScaleY="108951" custRadScaleRad="95967" custRadScaleInc="-10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9C969-3FC9-491C-BB2C-3D1126DE6A63}" type="pres">
      <dgm:prSet presAssocID="{7FDFA11E-339F-4E8E-A743-651F9C2D09B1}" presName="sibTrans" presStyleLbl="sibTrans2D1" presStyleIdx="0" presStyleCnt="7"/>
      <dgm:spPr/>
      <dgm:t>
        <a:bodyPr/>
        <a:lstStyle/>
        <a:p>
          <a:endParaRPr lang="ru-RU"/>
        </a:p>
      </dgm:t>
    </dgm:pt>
    <dgm:pt modelId="{6DC150F7-EFEA-4C71-83B3-09D5321E5052}" type="pres">
      <dgm:prSet presAssocID="{7FDFA11E-339F-4E8E-A743-651F9C2D09B1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44020E0-D1DE-4926-9682-E8008E72DE03}" type="pres">
      <dgm:prSet presAssocID="{21586E93-67F3-4099-A735-53F4BE66E1ED}" presName="node" presStyleLbl="node1" presStyleIdx="1" presStyleCnt="7" custScaleX="118347" custScaleY="115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9B27B-2716-457F-ACAD-50F538DE22EC}" type="pres">
      <dgm:prSet presAssocID="{CB0FE309-0D67-4ADB-BD09-4472E98619CF}" presName="sibTrans" presStyleLbl="sibTrans2D1" presStyleIdx="1" presStyleCnt="7"/>
      <dgm:spPr/>
      <dgm:t>
        <a:bodyPr/>
        <a:lstStyle/>
        <a:p>
          <a:endParaRPr lang="ru-RU"/>
        </a:p>
      </dgm:t>
    </dgm:pt>
    <dgm:pt modelId="{9A55BFA1-E7D0-4AE0-A806-5489C0354781}" type="pres">
      <dgm:prSet presAssocID="{CB0FE309-0D67-4ADB-BD09-4472E98619CF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1B443D41-8AA0-4EF2-AEA7-CE52F23981EC}" type="pres">
      <dgm:prSet presAssocID="{4032860A-E278-4297-90E4-F69C66F607EC}" presName="node" presStyleLbl="node1" presStyleIdx="2" presStyleCnt="7" custScaleX="121706" custScaleY="114979" custRadScaleRad="90172" custRadScaleInc="-4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DFB78-0091-4F99-9F5E-D9650ADB6473}" type="pres">
      <dgm:prSet presAssocID="{EEAFF87D-C2FD-4D5A-AD24-832E9A9CEB2C}" presName="sibTrans" presStyleLbl="sibTrans2D1" presStyleIdx="2" presStyleCnt="7"/>
      <dgm:spPr/>
      <dgm:t>
        <a:bodyPr/>
        <a:lstStyle/>
        <a:p>
          <a:endParaRPr lang="ru-RU"/>
        </a:p>
      </dgm:t>
    </dgm:pt>
    <dgm:pt modelId="{EE22B094-6BAF-47FA-9E55-27C4BB6D9D1D}" type="pres">
      <dgm:prSet presAssocID="{EEAFF87D-C2FD-4D5A-AD24-832E9A9CEB2C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FE82D512-C6CD-4E5D-9A95-3190EC2EB75F}" type="pres">
      <dgm:prSet presAssocID="{DC522B5F-0394-4C0F-87BC-719114A60118}" presName="node" presStyleLbl="node1" presStyleIdx="3" presStyleCnt="7" custScaleX="130365" custScaleY="120396" custRadScaleRad="59580" custRadScaleInc="72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A4DC8-35AC-484D-8B13-B90968EEFC91}" type="pres">
      <dgm:prSet presAssocID="{098A89DF-8715-4556-9B5A-14B5A184A6E0}" presName="sibTrans" presStyleLbl="sibTrans2D1" presStyleIdx="3" presStyleCnt="7" custLinFactNeighborX="-39850" custLinFactNeighborY="-2065"/>
      <dgm:spPr/>
      <dgm:t>
        <a:bodyPr/>
        <a:lstStyle/>
        <a:p>
          <a:endParaRPr lang="ru-RU"/>
        </a:p>
      </dgm:t>
    </dgm:pt>
    <dgm:pt modelId="{B8166A66-DC6D-45A1-948B-B4525EB792BB}" type="pres">
      <dgm:prSet presAssocID="{098A89DF-8715-4556-9B5A-14B5A184A6E0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B1A431C7-8754-4C21-816B-E5E42605CA51}" type="pres">
      <dgm:prSet presAssocID="{B0F06A17-9E07-488A-B2EF-9BA496A03A38}" presName="node" presStyleLbl="node1" presStyleIdx="4" presStyleCnt="7" custScaleX="123834" custScaleY="104722" custRadScaleRad="84300" custRadScaleInc="160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2D604-8C2D-4122-82C9-C00E81AC0E40}" type="pres">
      <dgm:prSet presAssocID="{C1545BB1-90D1-41C3-BA3B-EF16D1B78B6F}" presName="sibTrans" presStyleLbl="sibTrans2D1" presStyleIdx="4" presStyleCnt="7" custScaleX="118320" custScaleY="68359" custLinFactNeighborX="-1198" custLinFactNeighborY="1"/>
      <dgm:spPr/>
      <dgm:t>
        <a:bodyPr/>
        <a:lstStyle/>
        <a:p>
          <a:endParaRPr lang="ru-RU"/>
        </a:p>
      </dgm:t>
    </dgm:pt>
    <dgm:pt modelId="{CDD183EE-15CA-412A-B596-AA800DF4FC2D}" type="pres">
      <dgm:prSet presAssocID="{C1545BB1-90D1-41C3-BA3B-EF16D1B78B6F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50CFE7AB-CD6E-4987-9D66-6D86471E9489}" type="pres">
      <dgm:prSet presAssocID="{121E972B-9729-4605-B5CD-7974A6F2B90E}" presName="node" presStyleLbl="node1" presStyleIdx="5" presStyleCnt="7" custScaleX="119935" custScaleY="107707" custRadScaleRad="97206" custRadScaleInc="169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D2733-A95D-4337-8256-009A7F8339DB}" type="pres">
      <dgm:prSet presAssocID="{1AFD8534-C35E-40E6-9E6B-466AA46D6783}" presName="sibTrans" presStyleLbl="sibTrans2D1" presStyleIdx="5" presStyleCnt="7" custAng="18240000" custScaleX="107549" custScaleY="84903" custLinFactY="-100000" custLinFactNeighborX="-66997" custLinFactNeighborY="-162241"/>
      <dgm:spPr/>
      <dgm:t>
        <a:bodyPr/>
        <a:lstStyle/>
        <a:p>
          <a:endParaRPr lang="ru-RU"/>
        </a:p>
      </dgm:t>
    </dgm:pt>
    <dgm:pt modelId="{83C0564B-0B58-4AB2-B92E-00C6C8FF01EE}" type="pres">
      <dgm:prSet presAssocID="{1AFD8534-C35E-40E6-9E6B-466AA46D678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6BDD93BB-D48B-4FDA-B6A5-54BD06B5FE20}" type="pres">
      <dgm:prSet presAssocID="{28D042C0-C062-43D0-ACCF-15ED07A64CB3}" presName="node" presStyleLbl="node1" presStyleIdx="6" presStyleCnt="7" custScaleX="122974" custScaleY="111051" custRadScaleRad="12076" custRadScaleInc="212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82CD5-68C8-4B03-A64A-A2B04EF90683}" type="pres">
      <dgm:prSet presAssocID="{E94FBCD2-1B3E-4C90-946E-23734E41E948}" presName="sibTrans" presStyleLbl="sibTrans2D1" presStyleIdx="6" presStyleCnt="7"/>
      <dgm:spPr/>
      <dgm:t>
        <a:bodyPr/>
        <a:lstStyle/>
        <a:p>
          <a:endParaRPr lang="ru-RU"/>
        </a:p>
      </dgm:t>
    </dgm:pt>
    <dgm:pt modelId="{8E215AF0-165F-4A07-91B7-6EEF7A1F3C23}" type="pres">
      <dgm:prSet presAssocID="{E94FBCD2-1B3E-4C90-946E-23734E41E948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259F6923-25EF-40A6-BC37-31860CCC986B}" type="presOf" srcId="{E94FBCD2-1B3E-4C90-946E-23734E41E948}" destId="{B9B82CD5-68C8-4B03-A64A-A2B04EF90683}" srcOrd="0" destOrd="0" presId="urn:microsoft.com/office/officeart/2005/8/layout/cycle2"/>
    <dgm:cxn modelId="{D4090A66-5C6A-448D-BE9E-B6A34875C225}" type="presOf" srcId="{7FDFA11E-339F-4E8E-A743-651F9C2D09B1}" destId="{84B9C969-3FC9-491C-BB2C-3D1126DE6A63}" srcOrd="0" destOrd="0" presId="urn:microsoft.com/office/officeart/2005/8/layout/cycle2"/>
    <dgm:cxn modelId="{FB6A1F83-DFBB-4DDC-B747-BBE9168478BB}" srcId="{6207503E-6E47-47AF-96BF-521B8F049844}" destId="{B0F06A17-9E07-488A-B2EF-9BA496A03A38}" srcOrd="4" destOrd="0" parTransId="{DF748BA6-FA91-4A26-8846-82D3E4711D75}" sibTransId="{C1545BB1-90D1-41C3-BA3B-EF16D1B78B6F}"/>
    <dgm:cxn modelId="{8E97AE63-62DE-42E4-87B1-71B448370270}" type="presOf" srcId="{1AFD8534-C35E-40E6-9E6B-466AA46D6783}" destId="{83C0564B-0B58-4AB2-B92E-00C6C8FF01EE}" srcOrd="1" destOrd="0" presId="urn:microsoft.com/office/officeart/2005/8/layout/cycle2"/>
    <dgm:cxn modelId="{A82996A8-EF04-4170-BBA4-B26319A9A067}" type="presOf" srcId="{E94FBCD2-1B3E-4C90-946E-23734E41E948}" destId="{8E215AF0-165F-4A07-91B7-6EEF7A1F3C23}" srcOrd="1" destOrd="0" presId="urn:microsoft.com/office/officeart/2005/8/layout/cycle2"/>
    <dgm:cxn modelId="{74DC2BE1-E57A-4BAC-83E9-36E22B6D4AD2}" type="presOf" srcId="{C1545BB1-90D1-41C3-BA3B-EF16D1B78B6F}" destId="{CDD183EE-15CA-412A-B596-AA800DF4FC2D}" srcOrd="1" destOrd="0" presId="urn:microsoft.com/office/officeart/2005/8/layout/cycle2"/>
    <dgm:cxn modelId="{FDFE9CA9-AC4B-4F3F-8C75-436E5E84D66B}" type="presOf" srcId="{CB0FE309-0D67-4ADB-BD09-4472E98619CF}" destId="{0039B27B-2716-457F-ACAD-50F538DE22EC}" srcOrd="0" destOrd="0" presId="urn:microsoft.com/office/officeart/2005/8/layout/cycle2"/>
    <dgm:cxn modelId="{418D7945-E3B4-4904-82BB-6B0F1CDA8A53}" srcId="{6207503E-6E47-47AF-96BF-521B8F049844}" destId="{DC522B5F-0394-4C0F-87BC-719114A60118}" srcOrd="3" destOrd="0" parTransId="{A10C5121-8F21-4539-A85E-A42DC1802609}" sibTransId="{098A89DF-8715-4556-9B5A-14B5A184A6E0}"/>
    <dgm:cxn modelId="{BDB13829-6023-44E0-A59D-BA10A17B9225}" type="presOf" srcId="{B0F06A17-9E07-488A-B2EF-9BA496A03A38}" destId="{B1A431C7-8754-4C21-816B-E5E42605CA51}" srcOrd="0" destOrd="0" presId="urn:microsoft.com/office/officeart/2005/8/layout/cycle2"/>
    <dgm:cxn modelId="{AEA7DBB8-E617-4D12-BA4B-045115CE216F}" type="presOf" srcId="{ED2F21D0-5B70-4869-9C60-8876C4A47B64}" destId="{AFF462BB-32BC-496C-B5CD-624B78640977}" srcOrd="0" destOrd="0" presId="urn:microsoft.com/office/officeart/2005/8/layout/cycle2"/>
    <dgm:cxn modelId="{B5A8CFDD-F785-450D-84E1-155D378F8AE6}" srcId="{6207503E-6E47-47AF-96BF-521B8F049844}" destId="{28D042C0-C062-43D0-ACCF-15ED07A64CB3}" srcOrd="6" destOrd="0" parTransId="{95868905-5B62-48C3-A1B6-7AF3C90D3129}" sibTransId="{E94FBCD2-1B3E-4C90-946E-23734E41E948}"/>
    <dgm:cxn modelId="{158AF3EA-9BCD-4776-8E6B-12718F42FB3D}" srcId="{6207503E-6E47-47AF-96BF-521B8F049844}" destId="{4032860A-E278-4297-90E4-F69C66F607EC}" srcOrd="2" destOrd="0" parTransId="{DAD88313-1BB0-4DF2-9283-9C12B631CBBC}" sibTransId="{EEAFF87D-C2FD-4D5A-AD24-832E9A9CEB2C}"/>
    <dgm:cxn modelId="{AAF7CACA-4EBB-4629-B7F4-C117059AA1BC}" type="presOf" srcId="{DC522B5F-0394-4C0F-87BC-719114A60118}" destId="{FE82D512-C6CD-4E5D-9A95-3190EC2EB75F}" srcOrd="0" destOrd="0" presId="urn:microsoft.com/office/officeart/2005/8/layout/cycle2"/>
    <dgm:cxn modelId="{647B9AEF-6004-44AA-B183-DDF8384CCBE5}" srcId="{6207503E-6E47-47AF-96BF-521B8F049844}" destId="{ED2F21D0-5B70-4869-9C60-8876C4A47B64}" srcOrd="0" destOrd="0" parTransId="{9C635D21-FE7D-4A9D-92E3-6BEF02E55EFB}" sibTransId="{7FDFA11E-339F-4E8E-A743-651F9C2D09B1}"/>
    <dgm:cxn modelId="{F9710332-2E83-44A8-B5D6-BDFE80A199DE}" type="presOf" srcId="{1AFD8534-C35E-40E6-9E6B-466AA46D6783}" destId="{028D2733-A95D-4337-8256-009A7F8339DB}" srcOrd="0" destOrd="0" presId="urn:microsoft.com/office/officeart/2005/8/layout/cycle2"/>
    <dgm:cxn modelId="{DC24F1B2-A88A-4AB7-B272-3B2919778430}" type="presOf" srcId="{121E972B-9729-4605-B5CD-7974A6F2B90E}" destId="{50CFE7AB-CD6E-4987-9D66-6D86471E9489}" srcOrd="0" destOrd="0" presId="urn:microsoft.com/office/officeart/2005/8/layout/cycle2"/>
    <dgm:cxn modelId="{34A4600E-0281-490F-8622-6216D77766F8}" srcId="{6207503E-6E47-47AF-96BF-521B8F049844}" destId="{21586E93-67F3-4099-A735-53F4BE66E1ED}" srcOrd="1" destOrd="0" parTransId="{3562F992-7315-4B15-BD84-A39A003A4340}" sibTransId="{CB0FE309-0D67-4ADB-BD09-4472E98619CF}"/>
    <dgm:cxn modelId="{44898DD7-DB64-48BB-A6A9-1108BEFDF219}" type="presOf" srcId="{C1545BB1-90D1-41C3-BA3B-EF16D1B78B6F}" destId="{41F2D604-8C2D-4122-82C9-C00E81AC0E40}" srcOrd="0" destOrd="0" presId="urn:microsoft.com/office/officeart/2005/8/layout/cycle2"/>
    <dgm:cxn modelId="{E5052007-92F6-4D25-9704-F24E4B073CD3}" type="presOf" srcId="{28D042C0-C062-43D0-ACCF-15ED07A64CB3}" destId="{6BDD93BB-D48B-4FDA-B6A5-54BD06B5FE20}" srcOrd="0" destOrd="0" presId="urn:microsoft.com/office/officeart/2005/8/layout/cycle2"/>
    <dgm:cxn modelId="{BCD77631-3282-4EBF-B844-A8D930EA8EDC}" type="presOf" srcId="{098A89DF-8715-4556-9B5A-14B5A184A6E0}" destId="{B8166A66-DC6D-45A1-948B-B4525EB792BB}" srcOrd="1" destOrd="0" presId="urn:microsoft.com/office/officeart/2005/8/layout/cycle2"/>
    <dgm:cxn modelId="{BDBB2CCE-534A-4BB5-83C1-F5245B25296D}" type="presOf" srcId="{7FDFA11E-339F-4E8E-A743-651F9C2D09B1}" destId="{6DC150F7-EFEA-4C71-83B3-09D5321E5052}" srcOrd="1" destOrd="0" presId="urn:microsoft.com/office/officeart/2005/8/layout/cycle2"/>
    <dgm:cxn modelId="{14FC9CF1-E149-4E73-8079-6DEA9B762921}" type="presOf" srcId="{098A89DF-8715-4556-9B5A-14B5A184A6E0}" destId="{F08A4DC8-35AC-484D-8B13-B90968EEFC91}" srcOrd="0" destOrd="0" presId="urn:microsoft.com/office/officeart/2005/8/layout/cycle2"/>
    <dgm:cxn modelId="{25007AC4-C501-410A-AD3F-1A11797B9E9D}" type="presOf" srcId="{CB0FE309-0D67-4ADB-BD09-4472E98619CF}" destId="{9A55BFA1-E7D0-4AE0-A806-5489C0354781}" srcOrd="1" destOrd="0" presId="urn:microsoft.com/office/officeart/2005/8/layout/cycle2"/>
    <dgm:cxn modelId="{841C55F0-E59A-4CE2-A589-48C0D3EDCBE2}" type="presOf" srcId="{EEAFF87D-C2FD-4D5A-AD24-832E9A9CEB2C}" destId="{D2FDFB78-0091-4F99-9F5E-D9650ADB6473}" srcOrd="0" destOrd="0" presId="urn:microsoft.com/office/officeart/2005/8/layout/cycle2"/>
    <dgm:cxn modelId="{3697DED1-D370-4D42-9452-DB7E368A6D97}" type="presOf" srcId="{6207503E-6E47-47AF-96BF-521B8F049844}" destId="{AB389757-C7DB-4F61-BB4B-51F799D77801}" srcOrd="0" destOrd="0" presId="urn:microsoft.com/office/officeart/2005/8/layout/cycle2"/>
    <dgm:cxn modelId="{0DCAD41A-FC0B-4DE8-9129-2AAACCB5B0FF}" type="presOf" srcId="{21586E93-67F3-4099-A735-53F4BE66E1ED}" destId="{444020E0-D1DE-4926-9682-E8008E72DE03}" srcOrd="0" destOrd="0" presId="urn:microsoft.com/office/officeart/2005/8/layout/cycle2"/>
    <dgm:cxn modelId="{5FC0BFFB-04A3-4778-B694-FDC47BB43106}" type="presOf" srcId="{EEAFF87D-C2FD-4D5A-AD24-832E9A9CEB2C}" destId="{EE22B094-6BAF-47FA-9E55-27C4BB6D9D1D}" srcOrd="1" destOrd="0" presId="urn:microsoft.com/office/officeart/2005/8/layout/cycle2"/>
    <dgm:cxn modelId="{DED6FEC4-56D8-4919-B4C9-FC0EC6D0D18E}" srcId="{6207503E-6E47-47AF-96BF-521B8F049844}" destId="{121E972B-9729-4605-B5CD-7974A6F2B90E}" srcOrd="5" destOrd="0" parTransId="{EF44BA9B-D009-48CE-A8FD-A5C2DDB7EB7F}" sibTransId="{1AFD8534-C35E-40E6-9E6B-466AA46D6783}"/>
    <dgm:cxn modelId="{0FA9EFCA-92C3-4797-B247-8C821E3709B8}" type="presOf" srcId="{4032860A-E278-4297-90E4-F69C66F607EC}" destId="{1B443D41-8AA0-4EF2-AEA7-CE52F23981EC}" srcOrd="0" destOrd="0" presId="urn:microsoft.com/office/officeart/2005/8/layout/cycle2"/>
    <dgm:cxn modelId="{1024932D-B78E-4F9D-8E08-218ECD79256E}" type="presParOf" srcId="{AB389757-C7DB-4F61-BB4B-51F799D77801}" destId="{AFF462BB-32BC-496C-B5CD-624B78640977}" srcOrd="0" destOrd="0" presId="urn:microsoft.com/office/officeart/2005/8/layout/cycle2"/>
    <dgm:cxn modelId="{40CF3320-49CD-4765-83EF-D37F2B17C1C5}" type="presParOf" srcId="{AB389757-C7DB-4F61-BB4B-51F799D77801}" destId="{84B9C969-3FC9-491C-BB2C-3D1126DE6A63}" srcOrd="1" destOrd="0" presId="urn:microsoft.com/office/officeart/2005/8/layout/cycle2"/>
    <dgm:cxn modelId="{58960604-40FB-421F-8831-5272883B6989}" type="presParOf" srcId="{84B9C969-3FC9-491C-BB2C-3D1126DE6A63}" destId="{6DC150F7-EFEA-4C71-83B3-09D5321E5052}" srcOrd="0" destOrd="0" presId="urn:microsoft.com/office/officeart/2005/8/layout/cycle2"/>
    <dgm:cxn modelId="{FFB24FA8-8580-4BC9-8BCD-550BFD4356BD}" type="presParOf" srcId="{AB389757-C7DB-4F61-BB4B-51F799D77801}" destId="{444020E0-D1DE-4926-9682-E8008E72DE03}" srcOrd="2" destOrd="0" presId="urn:microsoft.com/office/officeart/2005/8/layout/cycle2"/>
    <dgm:cxn modelId="{7F075972-D721-496D-B9D8-0EFBA910B3E8}" type="presParOf" srcId="{AB389757-C7DB-4F61-BB4B-51F799D77801}" destId="{0039B27B-2716-457F-ACAD-50F538DE22EC}" srcOrd="3" destOrd="0" presId="urn:microsoft.com/office/officeart/2005/8/layout/cycle2"/>
    <dgm:cxn modelId="{B192F9BA-6B93-4F7F-A084-C20717AF4B5B}" type="presParOf" srcId="{0039B27B-2716-457F-ACAD-50F538DE22EC}" destId="{9A55BFA1-E7D0-4AE0-A806-5489C0354781}" srcOrd="0" destOrd="0" presId="urn:microsoft.com/office/officeart/2005/8/layout/cycle2"/>
    <dgm:cxn modelId="{8B78D235-E298-41E1-B35D-68E747C1665E}" type="presParOf" srcId="{AB389757-C7DB-4F61-BB4B-51F799D77801}" destId="{1B443D41-8AA0-4EF2-AEA7-CE52F23981EC}" srcOrd="4" destOrd="0" presId="urn:microsoft.com/office/officeart/2005/8/layout/cycle2"/>
    <dgm:cxn modelId="{283A213D-C3D1-4F81-8C6F-00FB51EAC0BD}" type="presParOf" srcId="{AB389757-C7DB-4F61-BB4B-51F799D77801}" destId="{D2FDFB78-0091-4F99-9F5E-D9650ADB6473}" srcOrd="5" destOrd="0" presId="urn:microsoft.com/office/officeart/2005/8/layout/cycle2"/>
    <dgm:cxn modelId="{4167453E-B6C3-4D4A-A832-994B35B26AA8}" type="presParOf" srcId="{D2FDFB78-0091-4F99-9F5E-D9650ADB6473}" destId="{EE22B094-6BAF-47FA-9E55-27C4BB6D9D1D}" srcOrd="0" destOrd="0" presId="urn:microsoft.com/office/officeart/2005/8/layout/cycle2"/>
    <dgm:cxn modelId="{59835C98-119D-4204-9FD7-76A173A7C8CA}" type="presParOf" srcId="{AB389757-C7DB-4F61-BB4B-51F799D77801}" destId="{FE82D512-C6CD-4E5D-9A95-3190EC2EB75F}" srcOrd="6" destOrd="0" presId="urn:microsoft.com/office/officeart/2005/8/layout/cycle2"/>
    <dgm:cxn modelId="{CDE93194-DBE3-4F15-BA0F-1D0EC1F958D9}" type="presParOf" srcId="{AB389757-C7DB-4F61-BB4B-51F799D77801}" destId="{F08A4DC8-35AC-484D-8B13-B90968EEFC91}" srcOrd="7" destOrd="0" presId="urn:microsoft.com/office/officeart/2005/8/layout/cycle2"/>
    <dgm:cxn modelId="{DE2446AD-F9F7-4D73-9D9B-99649B1080ED}" type="presParOf" srcId="{F08A4DC8-35AC-484D-8B13-B90968EEFC91}" destId="{B8166A66-DC6D-45A1-948B-B4525EB792BB}" srcOrd="0" destOrd="0" presId="urn:microsoft.com/office/officeart/2005/8/layout/cycle2"/>
    <dgm:cxn modelId="{AFFA6730-6F6F-4E9B-B6EC-39F33E160938}" type="presParOf" srcId="{AB389757-C7DB-4F61-BB4B-51F799D77801}" destId="{B1A431C7-8754-4C21-816B-E5E42605CA51}" srcOrd="8" destOrd="0" presId="urn:microsoft.com/office/officeart/2005/8/layout/cycle2"/>
    <dgm:cxn modelId="{C7961F84-A660-4DD3-925B-DF122D503C4B}" type="presParOf" srcId="{AB389757-C7DB-4F61-BB4B-51F799D77801}" destId="{41F2D604-8C2D-4122-82C9-C00E81AC0E40}" srcOrd="9" destOrd="0" presId="urn:microsoft.com/office/officeart/2005/8/layout/cycle2"/>
    <dgm:cxn modelId="{27E182BD-3EB7-40B1-ADD5-226BA8670FB5}" type="presParOf" srcId="{41F2D604-8C2D-4122-82C9-C00E81AC0E40}" destId="{CDD183EE-15CA-412A-B596-AA800DF4FC2D}" srcOrd="0" destOrd="0" presId="urn:microsoft.com/office/officeart/2005/8/layout/cycle2"/>
    <dgm:cxn modelId="{4F8CCA1E-58CD-4CC7-B764-615C440291DD}" type="presParOf" srcId="{AB389757-C7DB-4F61-BB4B-51F799D77801}" destId="{50CFE7AB-CD6E-4987-9D66-6D86471E9489}" srcOrd="10" destOrd="0" presId="urn:microsoft.com/office/officeart/2005/8/layout/cycle2"/>
    <dgm:cxn modelId="{3C2C9FB4-57CE-40C5-8221-E628EC6C335C}" type="presParOf" srcId="{AB389757-C7DB-4F61-BB4B-51F799D77801}" destId="{028D2733-A95D-4337-8256-009A7F8339DB}" srcOrd="11" destOrd="0" presId="urn:microsoft.com/office/officeart/2005/8/layout/cycle2"/>
    <dgm:cxn modelId="{65F21742-032D-45C1-AC12-4877FFA5B86C}" type="presParOf" srcId="{028D2733-A95D-4337-8256-009A7F8339DB}" destId="{83C0564B-0B58-4AB2-B92E-00C6C8FF01EE}" srcOrd="0" destOrd="0" presId="urn:microsoft.com/office/officeart/2005/8/layout/cycle2"/>
    <dgm:cxn modelId="{B92958A7-D092-455A-9E24-CB8A3BE48DEC}" type="presParOf" srcId="{AB389757-C7DB-4F61-BB4B-51F799D77801}" destId="{6BDD93BB-D48B-4FDA-B6A5-54BD06B5FE20}" srcOrd="12" destOrd="0" presId="urn:microsoft.com/office/officeart/2005/8/layout/cycle2"/>
    <dgm:cxn modelId="{C8A15FD3-116C-4972-9134-3FE9EFAB6EAC}" type="presParOf" srcId="{AB389757-C7DB-4F61-BB4B-51F799D77801}" destId="{B9B82CD5-68C8-4B03-A64A-A2B04EF90683}" srcOrd="13" destOrd="0" presId="urn:microsoft.com/office/officeart/2005/8/layout/cycle2"/>
    <dgm:cxn modelId="{D13D3958-620C-4186-B288-6119B49C3794}" type="presParOf" srcId="{B9B82CD5-68C8-4B03-A64A-A2B04EF90683}" destId="{8E215AF0-165F-4A07-91B7-6EEF7A1F3C23}" srcOrd="0" destOrd="0" presId="urn:microsoft.com/office/officeart/2005/8/layout/cycle2"/>
  </dgm:cxnLst>
  <dgm:bg/>
  <dgm:whole>
    <a:ln>
      <a:solidFill>
        <a:schemeClr val="accent1">
          <a:lumMod val="20000"/>
          <a:lumOff val="8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F462BB-32BC-496C-B5CD-624B78640977}">
      <dsp:nvSpPr>
        <dsp:cNvPr id="0" name=""/>
        <dsp:cNvSpPr/>
      </dsp:nvSpPr>
      <dsp:spPr>
        <a:xfrm>
          <a:off x="5066030" y="-14"/>
          <a:ext cx="1956354" cy="17018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Смежная тематика нескольких предметов</a:t>
          </a:r>
          <a:endParaRPr lang="ru-RU" sz="1100" b="1" kern="1200" dirty="0"/>
        </a:p>
      </dsp:txBody>
      <dsp:txXfrm>
        <a:off x="5352531" y="249214"/>
        <a:ext cx="1383352" cy="1203382"/>
      </dsp:txXfrm>
    </dsp:sp>
    <dsp:sp modelId="{84B9C969-3FC9-491C-BB2C-3D1126DE6A63}">
      <dsp:nvSpPr>
        <dsp:cNvPr id="0" name=""/>
        <dsp:cNvSpPr/>
      </dsp:nvSpPr>
      <dsp:spPr>
        <a:xfrm rot="1322102">
          <a:off x="7030451" y="1044222"/>
          <a:ext cx="285313" cy="527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7033577" y="1133602"/>
        <a:ext cx="199719" cy="316310"/>
      </dsp:txXfrm>
    </dsp:sp>
    <dsp:sp modelId="{444020E0-D1DE-4926-9682-E8008E72DE03}">
      <dsp:nvSpPr>
        <dsp:cNvPr id="0" name=""/>
        <dsp:cNvSpPr/>
      </dsp:nvSpPr>
      <dsp:spPr>
        <a:xfrm>
          <a:off x="7359841" y="853580"/>
          <a:ext cx="1848606" cy="180782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Общее содержание и методы изучения</a:t>
          </a:r>
          <a:r>
            <a:rPr lang="ru-RU" sz="600" kern="1200" dirty="0" smtClean="0"/>
            <a:t>; </a:t>
          </a:r>
          <a:endParaRPr lang="ru-RU" sz="600" kern="1200" dirty="0"/>
        </a:p>
      </dsp:txBody>
      <dsp:txXfrm>
        <a:off x="7630563" y="1118329"/>
        <a:ext cx="1307162" cy="1278324"/>
      </dsp:txXfrm>
    </dsp:sp>
    <dsp:sp modelId="{0039B27B-2716-457F-ACAD-50F538DE22EC}">
      <dsp:nvSpPr>
        <dsp:cNvPr id="0" name=""/>
        <dsp:cNvSpPr/>
      </dsp:nvSpPr>
      <dsp:spPr>
        <a:xfrm rot="4970192">
          <a:off x="8316256" y="2580808"/>
          <a:ext cx="208985" cy="527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8343694" y="2655141"/>
        <a:ext cx="146290" cy="316310"/>
      </dsp:txXfrm>
    </dsp:sp>
    <dsp:sp modelId="{1B443D41-8AA0-4EF2-AEA7-CE52F23981EC}">
      <dsp:nvSpPr>
        <dsp:cNvPr id="0" name=""/>
        <dsp:cNvSpPr/>
      </dsp:nvSpPr>
      <dsp:spPr>
        <a:xfrm>
          <a:off x="7607609" y="3039621"/>
          <a:ext cx="1901074" cy="179599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Изучение объекта  с разных сторон </a:t>
          </a:r>
          <a:endParaRPr lang="ru-RU" sz="1200" b="1" kern="1200" dirty="0"/>
        </a:p>
      </dsp:txBody>
      <dsp:txXfrm>
        <a:off x="7886015" y="3302639"/>
        <a:ext cx="1344262" cy="1269961"/>
      </dsp:txXfrm>
    </dsp:sp>
    <dsp:sp modelId="{D2FDFB78-0091-4F99-9F5E-D9650ADB6473}">
      <dsp:nvSpPr>
        <dsp:cNvPr id="0" name=""/>
        <dsp:cNvSpPr/>
      </dsp:nvSpPr>
      <dsp:spPr>
        <a:xfrm rot="9191239">
          <a:off x="7362201" y="4209804"/>
          <a:ext cx="271746" cy="527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7439343" y="4296853"/>
        <a:ext cx="190222" cy="316310"/>
      </dsp:txXfrm>
    </dsp:sp>
    <dsp:sp modelId="{FE82D512-C6CD-4E5D-9A95-3190EC2EB75F}">
      <dsp:nvSpPr>
        <dsp:cNvPr id="0" name=""/>
        <dsp:cNvSpPr/>
      </dsp:nvSpPr>
      <dsp:spPr>
        <a:xfrm>
          <a:off x="5351081" y="4103615"/>
          <a:ext cx="2036330" cy="188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Исследовательская работа на основе самостоятельной познавательной деятельности </a:t>
          </a:r>
          <a:endParaRPr lang="ru-RU" sz="1000" b="1" kern="1200" dirty="0"/>
        </a:p>
      </dsp:txBody>
      <dsp:txXfrm>
        <a:off x="5649295" y="4379024"/>
        <a:ext cx="1439902" cy="1329794"/>
      </dsp:txXfrm>
    </dsp:sp>
    <dsp:sp modelId="{F08A4DC8-35AC-484D-8B13-B90968EEFC91}">
      <dsp:nvSpPr>
        <dsp:cNvPr id="0" name=""/>
        <dsp:cNvSpPr/>
      </dsp:nvSpPr>
      <dsp:spPr>
        <a:xfrm rot="11826145">
          <a:off x="4985576" y="4408834"/>
          <a:ext cx="235575" cy="527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5054685" y="4524662"/>
        <a:ext cx="164903" cy="316310"/>
      </dsp:txXfrm>
    </dsp:sp>
    <dsp:sp modelId="{B1A431C7-8754-4C21-816B-E5E42605CA51}">
      <dsp:nvSpPr>
        <dsp:cNvPr id="0" name=""/>
        <dsp:cNvSpPr/>
      </dsp:nvSpPr>
      <dsp:spPr>
        <a:xfrm>
          <a:off x="3102428" y="3518457"/>
          <a:ext cx="1934314" cy="163578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Межпредметные экскурсии, </a:t>
          </a:r>
          <a:r>
            <a:rPr lang="ru-RU" sz="1100" b="1" kern="1200" dirty="0" smtClean="0"/>
            <a:t>презентация проекта</a:t>
          </a:r>
          <a:endParaRPr lang="ru-RU" sz="1100" b="1" kern="1200" dirty="0"/>
        </a:p>
      </dsp:txBody>
      <dsp:txXfrm>
        <a:off x="3385702" y="3758011"/>
        <a:ext cx="1367766" cy="1156672"/>
      </dsp:txXfrm>
    </dsp:sp>
    <dsp:sp modelId="{41F2D604-8C2D-4122-82C9-C00E81AC0E40}">
      <dsp:nvSpPr>
        <dsp:cNvPr id="0" name=""/>
        <dsp:cNvSpPr/>
      </dsp:nvSpPr>
      <dsp:spPr>
        <a:xfrm rot="15954699">
          <a:off x="3804210" y="3057233"/>
          <a:ext cx="366239" cy="360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3862120" y="3183227"/>
        <a:ext cx="258126" cy="216226"/>
      </dsp:txXfrm>
    </dsp:sp>
    <dsp:sp modelId="{50CFE7AB-CD6E-4987-9D66-6D86471E9489}">
      <dsp:nvSpPr>
        <dsp:cNvPr id="0" name=""/>
        <dsp:cNvSpPr/>
      </dsp:nvSpPr>
      <dsp:spPr>
        <a:xfrm>
          <a:off x="2972886" y="1256729"/>
          <a:ext cx="1873411" cy="168240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Обобщение и систематизация знаний в процессе интеграции</a:t>
          </a:r>
          <a:endParaRPr lang="ru-RU" sz="1100" b="1" kern="1200" dirty="0"/>
        </a:p>
      </dsp:txBody>
      <dsp:txXfrm>
        <a:off x="3247241" y="1503112"/>
        <a:ext cx="1324701" cy="1189641"/>
      </dsp:txXfrm>
    </dsp:sp>
    <dsp:sp modelId="{028D2733-A95D-4337-8256-009A7F8339DB}">
      <dsp:nvSpPr>
        <dsp:cNvPr id="0" name=""/>
        <dsp:cNvSpPr/>
      </dsp:nvSpPr>
      <dsp:spPr>
        <a:xfrm rot="19687895">
          <a:off x="4622535" y="992922"/>
          <a:ext cx="361561" cy="447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630710" y="1111075"/>
        <a:ext cx="253093" cy="268555"/>
      </dsp:txXfrm>
    </dsp:sp>
    <dsp:sp modelId="{6BDD93BB-D48B-4FDA-B6A5-54BD06B5FE20}">
      <dsp:nvSpPr>
        <dsp:cNvPr id="0" name=""/>
        <dsp:cNvSpPr/>
      </dsp:nvSpPr>
      <dsp:spPr>
        <a:xfrm>
          <a:off x="5226618" y="2250879"/>
          <a:ext cx="1920881" cy="17346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Формируются элементы системного мышления и функциональной грамотности</a:t>
          </a:r>
          <a:endParaRPr lang="ru-RU" sz="1100" b="1" kern="1200" dirty="0"/>
        </a:p>
      </dsp:txBody>
      <dsp:txXfrm>
        <a:off x="5507925" y="2504911"/>
        <a:ext cx="1358267" cy="1226577"/>
      </dsp:txXfrm>
    </dsp:sp>
    <dsp:sp modelId="{B9B82CD5-68C8-4B03-A64A-A2B04EF90683}">
      <dsp:nvSpPr>
        <dsp:cNvPr id="0" name=""/>
        <dsp:cNvSpPr/>
      </dsp:nvSpPr>
      <dsp:spPr>
        <a:xfrm rot="15983691">
          <a:off x="5969143" y="1721099"/>
          <a:ext cx="292997" cy="527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6015856" y="1870398"/>
        <a:ext cx="205098" cy="316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2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7607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78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4167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4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1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2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0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29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2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4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4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65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4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511D-6442-4006-8008-D70D3214A1F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6ABCA7-9B18-422F-8F2D-B743402A7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1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929BC8A-9115-459B-B95E-896532BF6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0170" y="1055915"/>
            <a:ext cx="7547429" cy="383177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учащихся на основе конвергентного подхода</a:t>
            </a:r>
          </a:p>
        </p:txBody>
      </p:sp>
    </p:spTree>
    <p:extLst>
      <p:ext uri="{BB962C8B-B14F-4D97-AF65-F5344CB8AC3E}">
        <p14:creationId xmlns:p14="http://schemas.microsoft.com/office/powerpoint/2010/main" val="166569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EF645EDA-5F84-4C48-BEE6-99E94CC3F6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629" y="4887856"/>
            <a:ext cx="3237578" cy="183951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BBD29EEC-A5CE-4D3D-A2B2-96B2BBEC9D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147" y="4424289"/>
            <a:ext cx="3684932" cy="230308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C99AF4A-7496-4206-965C-369EDEE3D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845" y="158764"/>
            <a:ext cx="2103303" cy="159383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CC47E2-C706-4362-90C3-9321672EC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764"/>
            <a:ext cx="8214917" cy="2178288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Глобальная компетентность 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знания, когнитивные умения, 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ценности и опирается на 4К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-креативность,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-критическое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-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-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кооперация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812D54D-F6FB-4970-8F43-F973A3EA2710}"/>
              </a:ext>
            </a:extLst>
          </p:cNvPr>
          <p:cNvSpPr txBox="1"/>
          <p:nvPr/>
        </p:nvSpPr>
        <p:spPr>
          <a:xfrm>
            <a:off x="1457514" y="1200378"/>
            <a:ext cx="4295335" cy="2831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вопросы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роботизация стать проблемой для человечества? </a:t>
            </a: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возникла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письменность?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«умная школа» будущего? </a:t>
            </a: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безопасно </a:t>
            </a: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Интернетом?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2FBF833-7C61-44AB-8ABB-A9ABCAA33108}"/>
              </a:ext>
            </a:extLst>
          </p:cNvPr>
          <p:cNvSpPr txBox="1"/>
          <p:nvPr/>
        </p:nvSpPr>
        <p:spPr>
          <a:xfrm>
            <a:off x="6365519" y="2337052"/>
            <a:ext cx="5718629" cy="24622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урс 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Робототехника»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креативность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исследовать, делать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открытия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как единое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целое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рамки учебных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синтезировать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предметное знание с опытом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5C4CEF7-7909-4FEB-8E1A-9E5AD2D6F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034" y="4798336"/>
            <a:ext cx="2915699" cy="175299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7B4CF94-50F6-468F-81E0-7305A05CEE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018" y="3153253"/>
            <a:ext cx="2964453" cy="149117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43FC1F-54CC-4D06-9736-88475858D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630" y="2679826"/>
            <a:ext cx="7942043" cy="40106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проведения учебного занятия: 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-Тематические станции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микро-групп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-Ознакомление с Рабочими листами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-Практическая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лабораторным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оборудованием,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сервисом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МЭШ,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ЯндексУчебник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learningАpps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презентации на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IT-полигоне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-Чемпионат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междисциплинарных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</a:p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продукта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7533AF7-CBAC-4E66-882A-D0F88E026E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268" y="2004018"/>
            <a:ext cx="2244615" cy="10288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26" name="Picture 2" descr="C:\Users\Ольга\Desktop\regnum_picture_154245051950662_soci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400" y="162961"/>
            <a:ext cx="5068569" cy="221810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1611124324-55216719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355" y="162961"/>
            <a:ext cx="4507655" cy="152809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1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="" xmlns:a16="http://schemas.microsoft.com/office/drawing/2014/main" id="{155349E4-3EDD-4357-BA0C-9D236286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0628" y="656773"/>
            <a:ext cx="7585755" cy="8781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Буквенный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ttps://fsd.multiurok.ru/html/2020/07/13/s_5f0c0bb267a4f/1493916_1.png">
            <a:extLst>
              <a:ext uri="{FF2B5EF4-FFF2-40B4-BE49-F238E27FC236}">
                <a16:creationId xmlns="" xmlns:a16="http://schemas.microsoft.com/office/drawing/2014/main" id="{437C8F74-D936-4DBB-B650-1E7761A9BE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34" y="3233091"/>
            <a:ext cx="5501355" cy="18899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79A1F10-4D02-430F-A6B5-060EBA894C75}"/>
              </a:ext>
            </a:extLst>
          </p:cNvPr>
          <p:cNvSpPr txBox="1"/>
          <p:nvPr/>
        </p:nvSpPr>
        <p:spPr>
          <a:xfrm>
            <a:off x="502868" y="1426855"/>
            <a:ext cx="586377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"Сложение и вычитание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100"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выражение пришло из мифа об афинском герое Тезее? Переносное значение этого выражения – средство выйти из затруднения или руководящее начало.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54E050D-64DD-4E0C-986F-DB38631B9598}"/>
              </a:ext>
            </a:extLst>
          </p:cNvPr>
          <p:cNvSpPr txBox="1"/>
          <p:nvPr/>
        </p:nvSpPr>
        <p:spPr>
          <a:xfrm>
            <a:off x="6499230" y="2165519"/>
            <a:ext cx="550135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"Дроби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 связано с именем легендарного баснописца Эзопа, жившего, по преданию, в VI в. до н.э. Означает это выражение умение говорить или выражать свои мысли притчами, аллегориями.</a:t>
            </a:r>
          </a:p>
          <a:p>
            <a:endParaRPr lang="ru-RU" dirty="0"/>
          </a:p>
        </p:txBody>
      </p:sp>
      <p:pic>
        <p:nvPicPr>
          <p:cNvPr id="9" name="Рисунок 8" descr="https://fsd.multiurok.ru/html/2020/07/13/s_5f0c0bb267a4f/1493916_22.png">
            <a:extLst>
              <a:ext uri="{FF2B5EF4-FFF2-40B4-BE49-F238E27FC236}">
                <a16:creationId xmlns="" xmlns:a16="http://schemas.microsoft.com/office/drawing/2014/main" id="{B68EBFB6-460E-464F-AD32-05C4644F024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15" y="4300029"/>
            <a:ext cx="4509408" cy="18899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2576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C2C849-8EBC-4CA1-8C16-E9CBE2ED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286" y="130630"/>
            <a:ext cx="10290627" cy="153851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– это единое целое, а не перечень отдельно изучаемых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4DBD3D56-0070-40DB-B115-6D0F1B41CB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42" y="1378857"/>
            <a:ext cx="7467471" cy="5062000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11603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9CC14B00-997A-472C-BB51-87A8930F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0"/>
            <a:ext cx="10467703" cy="174171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учащихся – одна из основных целей современного образования и новых Федеральных государственных образовательных стандартов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0C20C311-777E-4AFF-ACC3-7CBE83350C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13140" y="1674892"/>
            <a:ext cx="4589446" cy="468454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современном мире востребован выпускник, который обладает совокупностью знаний. Он  не должен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на технаря или гуманитария, он может четко применять знания  в технологической сфере, но при этом понимать и гуманитарные явления, или быть гуманитарием, но прекрасно ориентироваться в условиях цифровой эпохи»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7">
            <a:extLst>
              <a:ext uri="{FF2B5EF4-FFF2-40B4-BE49-F238E27FC236}">
                <a16:creationId xmlns="" xmlns:a16="http://schemas.microsoft.com/office/drawing/2014/main" id="{75368F9D-EB06-4411-88D2-9ADB073AE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319" y="1642236"/>
            <a:ext cx="3669993" cy="3669993"/>
          </a:xfr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D4B3778-4A40-4397-988F-7D7E35CC4156}"/>
              </a:ext>
            </a:extLst>
          </p:cNvPr>
          <p:cNvSpPr txBox="1"/>
          <p:nvPr/>
        </p:nvSpPr>
        <p:spPr>
          <a:xfrm>
            <a:off x="7729353" y="5111218"/>
            <a:ext cx="25603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Сурков,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школы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№1576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5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48EAF7B-80BF-4F11-8DA9-5634C7B541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716" y="4029582"/>
            <a:ext cx="3876512" cy="2828418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7B4DFF4D-B905-499E-9274-59829DA9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0132" y="0"/>
            <a:ext cx="10295039" cy="143490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принципиально новый 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мышления?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8CD1BB6B-01FB-4658-9BBC-F0D6FC8CE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1" y="1273629"/>
            <a:ext cx="3385456" cy="41701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образовательную среду междисциплинарной интеграцией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создавать на занятиях новый образовательный маршрут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применять конвергентный подход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3353502A-F3B8-44D7-9547-4E0FEF7FA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6677" y="1147463"/>
            <a:ext cx="5842781" cy="29455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Конвергентный подход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образовании предусматривает любой вид деятельности, направленный на взаимное проникновение и влияние различных предметных областей и IT-технологий. </a:t>
            </a:r>
          </a:p>
        </p:txBody>
      </p:sp>
    </p:spTree>
    <p:extLst>
      <p:ext uri="{BB962C8B-B14F-4D97-AF65-F5344CB8AC3E}">
        <p14:creationId xmlns:p14="http://schemas.microsoft.com/office/powerpoint/2010/main" val="326400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34144" y="1654629"/>
            <a:ext cx="4963886" cy="377762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Межпредметность </a:t>
            </a:r>
            <a:r>
              <a:rPr lang="ru-RU" sz="2800" b="1" dirty="0"/>
              <a:t>— область пересечения двух или более учебных предметов.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5114" y="1676400"/>
            <a:ext cx="5399315" cy="42274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Метапредметность </a:t>
            </a:r>
            <a:r>
              <a:rPr lang="ru-RU" sz="2800" b="1" dirty="0"/>
              <a:t>— </a:t>
            </a:r>
            <a:r>
              <a:rPr lang="ru-RU" sz="2800" b="1" dirty="0"/>
              <a:t>универсальные учебные действия, непредметные компетенции, формируемые на предметном и межпредметном </a:t>
            </a:r>
            <a:r>
              <a:rPr lang="ru-RU" sz="2800" b="1" dirty="0" smtClean="0"/>
              <a:t>материале.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1005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DE29C5A-B010-4115-8F3F-BAE9C8096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892" y="3656697"/>
            <a:ext cx="4142551" cy="285306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90B2A58-9480-4A0E-975F-7E25746B62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443" y="1766842"/>
            <a:ext cx="4288543" cy="3483680"/>
          </a:xfrm>
          <a:ln>
            <a:solidFill>
              <a:srgbClr val="002060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185452-BE44-4198-ACB2-99D3D7134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292" y="152399"/>
            <a:ext cx="10653932" cy="184521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Конвергентное образование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в котором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устанавливаем межпредметные связи и развиваем метапредметные компетенции, 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ищем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одному предмету через другой, переносим знания из одной предметной области в другую, обучаем комплексно.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8325892-3582-4D28-B057-D80EB7BB8D90}"/>
              </a:ext>
            </a:extLst>
          </p:cNvPr>
          <p:cNvSpPr txBox="1"/>
          <p:nvPr/>
        </p:nvSpPr>
        <p:spPr>
          <a:xfrm>
            <a:off x="544874" y="2087037"/>
            <a:ext cx="60562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письменности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в мире звуков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«Гулливеры и лилипуты 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наномире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гаджеты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1ED8D89-E9CC-4DF7-8663-1CDAAB4837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49495"/>
            <a:ext cx="3648892" cy="2580007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5828211" y="2087038"/>
            <a:ext cx="3309257" cy="14216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Интегрированные проекты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4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879463"/>
              </p:ext>
            </p:extLst>
          </p:nvPr>
        </p:nvGraphicFramePr>
        <p:xfrm>
          <a:off x="0" y="1"/>
          <a:ext cx="12351435" cy="6710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0A8CF47-F0E6-46A7-8038-0AED5F9406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473" y="4463143"/>
            <a:ext cx="2795527" cy="22097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53943" y="130629"/>
            <a:ext cx="4909456" cy="44087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Интегрированный проект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1E564B1D-F929-4095-820E-4C1BCF392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6" y="4238580"/>
            <a:ext cx="3548743" cy="2619420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9CB6978-4309-47DA-8322-78D7EB53C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5514" y="98475"/>
            <a:ext cx="4791557" cy="1381982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Интегрированные проекты и информационные технологии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5223588-48D6-46DB-888A-2D662A32B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827" y="1545772"/>
            <a:ext cx="5440173" cy="283028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облачные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моделирование в среде электронных таблиц,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графических редакторов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3D-моделирование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A4F6F03D-3A5C-4338-B831-79906BA778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9029" y="348342"/>
            <a:ext cx="4366503" cy="859972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презентации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15">
            <a:extLst>
              <a:ext uri="{FF2B5EF4-FFF2-40B4-BE49-F238E27FC236}">
                <a16:creationId xmlns="" xmlns:a16="http://schemas.microsoft.com/office/drawing/2014/main" id="{88165253-B546-44C3-9623-BD53B21024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35686" y="1763486"/>
            <a:ext cx="4169228" cy="5094514"/>
          </a:xfrm>
        </p:spPr>
        <p:txBody>
          <a:bodyPr>
            <a:noAutofit/>
          </a:bodyPr>
          <a:lstStyle/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видеоролики 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 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 бюллетени,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фотоотчеты в ВК 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-виртуальные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анимации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-интерактивные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3E95486-9714-42B7-818F-DD68A44E4CC9}"/>
              </a:ext>
            </a:extLst>
          </p:cNvPr>
          <p:cNvSpPr txBox="1"/>
          <p:nvPr/>
        </p:nvSpPr>
        <p:spPr>
          <a:xfrm>
            <a:off x="4288970" y="3451907"/>
            <a:ext cx="386442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ифровые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1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="" xmlns:a16="http://schemas.microsoft.com/office/drawing/2014/main" id="{157C7819-64D4-449E-9EE4-34358497B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92259"/>
            <a:ext cx="10553700" cy="193045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5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ситуационные  задачи 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практико-ориентированные задачи</a:t>
            </a:r>
            <a:endParaRPr lang="ru-RU" sz="3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08A5692-26F4-4D50-9DA6-3F2E6D5AB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85" y="2017703"/>
            <a:ext cx="3638841" cy="24461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E4E2384-F620-4376-9E38-3F0819062887}"/>
              </a:ext>
            </a:extLst>
          </p:cNvPr>
          <p:cNvSpPr txBox="1"/>
          <p:nvPr/>
        </p:nvSpPr>
        <p:spPr>
          <a:xfrm>
            <a:off x="1338295" y="4689398"/>
            <a:ext cx="27907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«Семейный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кошелек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F26802FD-A07F-4727-BDBA-59F3C5C515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51" y="2614383"/>
            <a:ext cx="2814483" cy="39819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A1FEF03-FB1C-4AC0-A350-99241FAC6512}"/>
              </a:ext>
            </a:extLst>
          </p:cNvPr>
          <p:cNvSpPr txBox="1"/>
          <p:nvPr/>
        </p:nvSpPr>
        <p:spPr>
          <a:xfrm>
            <a:off x="7957457" y="4894308"/>
            <a:ext cx="3697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«Биткоины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блокчейны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3F0C2812-51B6-4545-9F82-F54FA1580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810" y="2505389"/>
            <a:ext cx="3882682" cy="21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213F9EF0-BA6A-4302-81DF-A17D8A52D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47" y="1"/>
            <a:ext cx="9957166" cy="67243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 грамотность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центра «Точка роста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лаборатории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образовательной  среды 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 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</a:p>
          <a:p>
            <a:pPr>
              <a:buFont typeface="Wingdings" pitchFamily="2" charset="2"/>
              <a:buChar char="q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сследование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</a:t>
            </a:r>
          </a:p>
          <a:p>
            <a:pPr>
              <a:buFont typeface="Wingdings" pitchFamily="2" charset="2"/>
              <a:buChar char="q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ксперименты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моделями в среде электронных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01F1276-FC00-4DF8-80B5-AB57A0E615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162" y="3064688"/>
            <a:ext cx="3484911" cy="19355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338E0A15-D241-4B1A-B776-4566DD40AD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58" y="3540339"/>
            <a:ext cx="3675022" cy="245001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BA76A3E8-84CC-437B-9A93-B1C8C41115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089" y="3603715"/>
            <a:ext cx="4225127" cy="23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342</TotalTime>
  <Words>488</Words>
  <Application>Microsoft Office PowerPoint</Application>
  <PresentationFormat>Произвольный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Формирование функциональной грамотности учащихся на основе конвергентного подхода</vt:lpstr>
      <vt:lpstr>Формирование функциональной грамотности учащихся – одна из основных целей современного образования и новых Федеральных государственных образовательных стандартов.   </vt:lpstr>
      <vt:lpstr>  Как сформировать принципиально новый тип мышления?</vt:lpstr>
      <vt:lpstr>Презентация PowerPoint</vt:lpstr>
      <vt:lpstr>Конвергентное образование — вариант образования, в котором не просто устанавливаем межпредметные связи и развиваем метапредметные компетенции, а ищем подход к одному предмету через другой, переносим знания из одной предметной области в другую, обучаем комплексно. </vt:lpstr>
      <vt:lpstr>Презентация PowerPoint</vt:lpstr>
      <vt:lpstr>Презентация PowerPoint</vt:lpstr>
      <vt:lpstr>Презентация PowerPoint</vt:lpstr>
      <vt:lpstr>Презентация PowerPoint</vt:lpstr>
      <vt:lpstr>Глобальная компетентность  включает в себя знания, когнитивные умения,  отношения и ценности и опирается на 4К:                                                                          -креативность,                                                                          -критическое мышление                                                                           -коммуникация                                                                          -кооперация</vt:lpstr>
      <vt:lpstr>Презентация PowerPoint</vt:lpstr>
      <vt:lpstr>Презентация PowerPoint</vt:lpstr>
      <vt:lpstr>Мир – это единое целое, а не перечень отдельно изучаемых дисциплин.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учащихся на основе конвергентного подхода</dc:title>
  <dc:creator>Юлия Валерьевна</dc:creator>
  <cp:lastModifiedBy>Ольга</cp:lastModifiedBy>
  <cp:revision>75</cp:revision>
  <dcterms:created xsi:type="dcterms:W3CDTF">2022-11-06T09:40:40Z</dcterms:created>
  <dcterms:modified xsi:type="dcterms:W3CDTF">2022-11-07T10:56:10Z</dcterms:modified>
</cp:coreProperties>
</file>