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84" r:id="rId2"/>
    <p:sldMasterId id="2147483686" r:id="rId3"/>
  </p:sldMasterIdLst>
  <p:sldIdLst>
    <p:sldId id="256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7" r:id="rId12"/>
    <p:sldId id="279" r:id="rId13"/>
    <p:sldId id="280" r:id="rId14"/>
    <p:sldId id="266" r:id="rId15"/>
    <p:sldId id="281" r:id="rId16"/>
    <p:sldId id="278" r:id="rId17"/>
    <p:sldId id="268" r:id="rId18"/>
    <p:sldId id="270" r:id="rId19"/>
    <p:sldId id="271" r:id="rId20"/>
    <p:sldId id="276" r:id="rId21"/>
    <p:sldId id="272" r:id="rId22"/>
    <p:sldId id="273" r:id="rId23"/>
    <p:sldId id="274" r:id="rId24"/>
    <p:sldId id="277" r:id="rId25"/>
    <p:sldId id="282" r:id="rId26"/>
  </p:sldIdLst>
  <p:sldSz cx="9144000" cy="6858000" type="screen4x3"/>
  <p:notesSz cx="6858000" cy="97107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00FF"/>
    <a:srgbClr val="0000FF"/>
    <a:srgbClr val="00FF00"/>
    <a:srgbClr val="00CC66"/>
    <a:srgbClr val="339933"/>
    <a:srgbClr val="000066"/>
    <a:srgbClr val="0033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3" autoAdjust="0"/>
    <p:restoredTop sz="94737" autoAdjust="0"/>
  </p:normalViewPr>
  <p:slideViewPr>
    <p:cSldViewPr>
      <p:cViewPr>
        <p:scale>
          <a:sx n="70" d="100"/>
          <a:sy n="70" d="100"/>
        </p:scale>
        <p:origin x="-12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BAC72-7223-45FF-83DA-E2FD9066E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1DCE0-1650-4A97-86CE-50D8C2437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2E84D-D4EB-40F4-B3C4-56604E7BB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45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9708A-7C42-455A-B2EA-29BA9E58C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70901-B9F0-4F3B-B3D0-22E3A012D6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432BB-3AA3-46F8-BFCD-87078CA6F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31CD99-DBDA-42CC-AAD4-B203875214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74599C-0797-4F64-AE52-E9B803BDD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D7967-8701-4CD6-BB4A-304075D4B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F524C-3171-4F19-A21D-7200521F5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13B56-5522-4A9E-B4DC-B5DF9AAC5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1216D-78EA-419D-8A78-756AA523F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90408-2033-4F88-B9E4-E6A94C129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E1F3F-5A15-4497-BA2D-704562175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E910D-5131-4831-ADA1-F6D58DEC4A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75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6AE34-5DBF-4C5D-B3B7-381075F50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FB617-9622-40D1-A971-149BEF2D0C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35536F-97D7-4DAC-B7DE-4F0B5FDED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4F984-C8CC-4335-9AE2-AB550CDFF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6E0A7C-0806-4386-B75C-29B843B65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1190F-1343-4B0E-B64F-3F6256A1F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C3009-5ADE-4109-A279-1B3AF7143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4B243-0ACD-4CFC-8764-599D02A63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EE077-132F-4282-84F5-DD68876D9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E9EBC-C3C6-4F37-946C-9FE7353B3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52AD6-553A-49A9-BCC1-9768D0421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ED7BF-5A55-4C4B-A12D-8B7AF177B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1583E-9881-4B41-9F3D-BF20A0508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75006-D791-4D71-AC98-B99F3E1177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4C780-32E2-405A-AFFD-118534435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D5147-0EC3-49CC-A287-6924CCBDA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DB721-72FC-4953-A1B7-169E96B2B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D8999-3053-4897-A508-68420E857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>
              <a:defRPr/>
            </a:pPr>
            <a:fld id="{744AA713-BB23-4A9B-8CEE-007CAC247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5" r:id="rId2"/>
    <p:sldLayoutId id="2147483764" r:id="rId3"/>
    <p:sldLayoutId id="2147483763" r:id="rId4"/>
    <p:sldLayoutId id="2147483762" r:id="rId5"/>
    <p:sldLayoutId id="2147483761" r:id="rId6"/>
    <p:sldLayoutId id="2147483760" r:id="rId7"/>
    <p:sldLayoutId id="2147483759" r:id="rId8"/>
    <p:sldLayoutId id="2147483758" r:id="rId9"/>
    <p:sldLayoutId id="2147483757" r:id="rId10"/>
    <p:sldLayoutId id="214748375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34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34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>
                <a:latin typeface="+mn-lt"/>
              </a:defRPr>
            </a:lvl1pPr>
          </a:lstStyle>
          <a:p>
            <a:pPr>
              <a:defRPr/>
            </a:pPr>
            <a:fld id="{4B0C1055-AB7C-4176-8DED-1A1DE2711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3480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3481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33483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4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5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6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7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8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89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90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491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33494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495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496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33497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3498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3499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33501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02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03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04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05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06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07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08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33510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3511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33514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33516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17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18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19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20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21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22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3523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33524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76" r:id="rId2"/>
    <p:sldLayoutId id="2147483775" r:id="rId3"/>
    <p:sldLayoutId id="2147483774" r:id="rId4"/>
    <p:sldLayoutId id="2147483773" r:id="rId5"/>
    <p:sldLayoutId id="2147483772" r:id="rId6"/>
    <p:sldLayoutId id="2147483771" r:id="rId7"/>
    <p:sldLayoutId id="2147483770" r:id="rId8"/>
    <p:sldLayoutId id="2147483769" r:id="rId9"/>
    <p:sldLayoutId id="2147483768" r:id="rId10"/>
    <p:sldLayoutId id="21474837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3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i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2A9F445-F3C4-42E1-AA1B-040706A138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8" r:id="rId1"/>
    <p:sldLayoutId id="2147483786" r:id="rId2"/>
    <p:sldLayoutId id="2147483785" r:id="rId3"/>
    <p:sldLayoutId id="2147483784" r:id="rId4"/>
    <p:sldLayoutId id="2147483783" r:id="rId5"/>
    <p:sldLayoutId id="2147483782" r:id="rId6"/>
    <p:sldLayoutId id="2147483781" r:id="rId7"/>
    <p:sldLayoutId id="2147483780" r:id="rId8"/>
    <p:sldLayoutId id="2147483779" r:id="rId9"/>
    <p:sldLayoutId id="2147483778" r:id="rId10"/>
    <p:sldLayoutId id="21474837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4.jpeg"/><Relationship Id="rId4" Type="http://schemas.openxmlformats.org/officeDocument/2006/relationships/hyperlink" Target="http://ru.wikipedia.org/wiki/%D0%A4%D0%B0%D0%B9%D0%BB:Roentgen-x-ray-von-kollikers-hand.jpg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571481"/>
            <a:ext cx="8286808" cy="5857915"/>
          </a:xfrm>
        </p:spPr>
        <p:txBody>
          <a:bodyPr>
            <a:prstTxWarp prst="textStop">
              <a:avLst/>
            </a:prstTxWarp>
          </a:bodyPr>
          <a:lstStyle/>
          <a:p>
            <a:pPr eaLnBrk="1" hangingPunct="1">
              <a:defRPr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Формирование познавательных интересов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учащихся </a:t>
            </a:r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уроках физики</a:t>
            </a:r>
          </a:p>
        </p:txBody>
      </p:sp>
      <p:pic>
        <p:nvPicPr>
          <p:cNvPr id="3" name="Picture 20" descr="C41-1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1925">
            <a:off x="214283" y="214291"/>
            <a:ext cx="1729829" cy="21431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7030A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57229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blipFill>
                  <a:blip r:embed="rId3"/>
                  <a:stretch>
                    <a:fillRect/>
                  </a:stretch>
                </a:blipFill>
                <a:effectLst>
                  <a:outerShdw blurRad="50800" algn="tl" rotWithShape="0">
                    <a:srgbClr val="000000"/>
                  </a:outerShdw>
                </a:effectLst>
                <a:latin typeface="Impact" pitchFamily="34" charset="0"/>
              </a:rPr>
              <a:t> Анаграмма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14500" y="5143500"/>
            <a:ext cx="67865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Решив анаграмму Вы узнаете </a:t>
            </a:r>
            <a:endParaRPr lang="ru-RU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ключевые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слова урока</a:t>
            </a:r>
          </a:p>
        </p:txBody>
      </p:sp>
      <p:grpSp>
        <p:nvGrpSpPr>
          <p:cNvPr id="4" name="Группа 29"/>
          <p:cNvGrpSpPr>
            <a:grpSpLocks/>
          </p:cNvGrpSpPr>
          <p:nvPr/>
        </p:nvGrpSpPr>
        <p:grpSpPr bwMode="auto">
          <a:xfrm>
            <a:off x="2571750" y="1143000"/>
            <a:ext cx="5368925" cy="1200150"/>
            <a:chOff x="2071670" y="1080000"/>
            <a:chExt cx="5369253" cy="120032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071670" y="1080000"/>
              <a:ext cx="654346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А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592000" y="1080000"/>
              <a:ext cx="61106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Т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096000" y="1080000"/>
              <a:ext cx="846706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М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816000" y="1080000"/>
              <a:ext cx="689611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О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392000" y="1080000"/>
              <a:ext cx="696024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С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968000" y="1080000"/>
              <a:ext cx="92044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Ф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760000" y="1080000"/>
              <a:ext cx="56938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Е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6246000" y="1080000"/>
              <a:ext cx="654346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Р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6786578" y="1080000"/>
              <a:ext cx="65434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А</a:t>
              </a:r>
            </a:p>
          </p:txBody>
        </p:sp>
      </p:grpSp>
      <p:grpSp>
        <p:nvGrpSpPr>
          <p:cNvPr id="6" name="Группа 46"/>
          <p:cNvGrpSpPr>
            <a:grpSpLocks/>
          </p:cNvGrpSpPr>
          <p:nvPr/>
        </p:nvGrpSpPr>
        <p:grpSpPr bwMode="auto">
          <a:xfrm>
            <a:off x="2571750" y="1143000"/>
            <a:ext cx="5386388" cy="1201738"/>
            <a:chOff x="1928794" y="2714620"/>
            <a:chExt cx="5385551" cy="1200329"/>
          </a:xfrm>
        </p:grpSpPr>
        <p:sp>
          <p:nvSpPr>
            <p:cNvPr id="32" name="Прямоугольник 31"/>
            <p:cNvSpPr/>
            <p:nvPr/>
          </p:nvSpPr>
          <p:spPr>
            <a:xfrm>
              <a:off x="4286248" y="2714620"/>
              <a:ext cx="654346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А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3786182" y="2714620"/>
              <a:ext cx="61106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Т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928794" y="2714620"/>
              <a:ext cx="846706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М</a:t>
              </a:r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643174" y="2714620"/>
              <a:ext cx="689611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О</a:t>
              </a: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3214678" y="2714620"/>
              <a:ext cx="696024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С</a:t>
              </a: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5357818" y="2714620"/>
              <a:ext cx="92044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Ф</a:t>
              </a: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4896000" y="2714620"/>
              <a:ext cx="56938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Е</a:t>
              </a: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6156000" y="2714620"/>
              <a:ext cx="654346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Р</a:t>
              </a:r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6660000" y="2714620"/>
              <a:ext cx="65434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А</a:t>
              </a:r>
            </a:p>
          </p:txBody>
        </p:sp>
      </p:grpSp>
      <p:grpSp>
        <p:nvGrpSpPr>
          <p:cNvPr id="7" name="Группа 47"/>
          <p:cNvGrpSpPr>
            <a:grpSpLocks/>
          </p:cNvGrpSpPr>
          <p:nvPr/>
        </p:nvGrpSpPr>
        <p:grpSpPr bwMode="auto">
          <a:xfrm>
            <a:off x="2571750" y="2643188"/>
            <a:ext cx="4602163" cy="1200150"/>
            <a:chOff x="1928794" y="2714620"/>
            <a:chExt cx="4601395" cy="1200329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4320562" y="2714620"/>
              <a:ext cx="56938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Е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3744562" y="2714620"/>
              <a:ext cx="72487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Л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1928794" y="2714620"/>
              <a:ext cx="694421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В</a:t>
              </a: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500298" y="2714620"/>
              <a:ext cx="65434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А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071802" y="2714620"/>
              <a:ext cx="78739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Д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5357818" y="2714620"/>
              <a:ext cx="56938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Е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4788562" y="2714620"/>
              <a:ext cx="684803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И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5832562" y="2714620"/>
              <a:ext cx="69762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Н</a:t>
              </a:r>
            </a:p>
          </p:txBody>
        </p:sp>
      </p:grpSp>
      <p:grpSp>
        <p:nvGrpSpPr>
          <p:cNvPr id="16" name="Группа 57"/>
          <p:cNvGrpSpPr>
            <a:grpSpLocks/>
          </p:cNvGrpSpPr>
          <p:nvPr/>
        </p:nvGrpSpPr>
        <p:grpSpPr bwMode="auto">
          <a:xfrm>
            <a:off x="2571750" y="2644775"/>
            <a:ext cx="4579938" cy="1200150"/>
            <a:chOff x="1928794" y="2714620"/>
            <a:chExt cx="4580593" cy="1200329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4320562" y="2714620"/>
              <a:ext cx="56938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Е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3708000" y="2714620"/>
              <a:ext cx="724878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Л</a:t>
              </a: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1928794" y="2714620"/>
              <a:ext cx="787396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Д</a:t>
              </a: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2592000" y="2714620"/>
              <a:ext cx="654345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А</a:t>
              </a: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3132000" y="2714620"/>
              <a:ext cx="694421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В</a:t>
              </a: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5364000" y="2714620"/>
              <a:ext cx="684803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И</a:t>
              </a: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4788000" y="2714620"/>
              <a:ext cx="69762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Н</a:t>
              </a: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5940000" y="2714620"/>
              <a:ext cx="569387" cy="1200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7200" b="1" dirty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blipFill>
                    <a:blip r:embed="rId3"/>
                    <a:stretch>
                      <a:fillRect/>
                    </a:stretch>
                  </a:blipFill>
                  <a:effectLst>
                    <a:outerShdw blurRad="50800" algn="tl" rotWithShape="0">
                      <a:srgbClr val="000000"/>
                    </a:outerShdw>
                  </a:effectLst>
                  <a:latin typeface="Impact" pitchFamily="34" charset="0"/>
                </a:rPr>
                <a:t>Е</a:t>
              </a:r>
            </a:p>
          </p:txBody>
        </p:sp>
      </p:grpSp>
      <p:pic>
        <p:nvPicPr>
          <p:cNvPr id="10248" name="Рисунок 42" descr="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71547"/>
            <a:ext cx="133833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034" y="0"/>
            <a:ext cx="264046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Анаграмма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28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Б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212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08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88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О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4896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616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Е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336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Т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7056000" y="1260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</a:t>
            </a:r>
          </a:p>
        </p:txBody>
      </p:sp>
      <p:grpSp>
        <p:nvGrpSpPr>
          <p:cNvPr id="4" name="Группа 27"/>
          <p:cNvGrpSpPr>
            <a:grpSpLocks/>
          </p:cNvGrpSpPr>
          <p:nvPr/>
        </p:nvGrpSpPr>
        <p:grpSpPr bwMode="auto">
          <a:xfrm>
            <a:off x="3929063" y="2928938"/>
            <a:ext cx="1331912" cy="1044575"/>
            <a:chOff x="2484000" y="2916000"/>
            <a:chExt cx="1332000" cy="1044000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2484000" y="2916000"/>
              <a:ext cx="612000" cy="1044000"/>
            </a:xfrm>
            <a:prstGeom prst="rect">
              <a:avLst/>
            </a:prstGeom>
            <a:noFill/>
            <a:ln w="95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6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7030A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Impact" pitchFamily="34" charset="0"/>
                </a:rPr>
                <a:t>М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3204000" y="2916000"/>
              <a:ext cx="612000" cy="1044000"/>
            </a:xfrm>
            <a:prstGeom prst="rect">
              <a:avLst/>
            </a:prstGeom>
            <a:noFill/>
            <a:ln w="95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6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7030A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Impact" pitchFamily="34" charset="0"/>
                </a:rPr>
                <a:t>А</a:t>
              </a:r>
            </a:p>
          </p:txBody>
        </p:sp>
      </p:grpSp>
      <p:grpSp>
        <p:nvGrpSpPr>
          <p:cNvPr id="5" name="Группа 26"/>
          <p:cNvGrpSpPr>
            <a:grpSpLocks/>
          </p:cNvGrpSpPr>
          <p:nvPr/>
        </p:nvGrpSpPr>
        <p:grpSpPr bwMode="auto">
          <a:xfrm>
            <a:off x="2500313" y="2928938"/>
            <a:ext cx="1331912" cy="1044575"/>
            <a:chOff x="3888000" y="2916000"/>
            <a:chExt cx="1332000" cy="104400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3888000" y="2916000"/>
              <a:ext cx="612000" cy="1044000"/>
            </a:xfrm>
            <a:prstGeom prst="rect">
              <a:avLst/>
            </a:prstGeom>
            <a:noFill/>
            <a:ln w="95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6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7030A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Impact" pitchFamily="34" charset="0"/>
                </a:rPr>
                <a:t>Н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4608000" y="2916000"/>
              <a:ext cx="612000" cy="1044000"/>
            </a:xfrm>
            <a:prstGeom prst="rect">
              <a:avLst/>
            </a:prstGeom>
            <a:noFill/>
            <a:ln w="9525"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600" b="1" dirty="0">
                  <a:ln w="17780" cmpd="sng">
                    <a:solidFill>
                      <a:schemeClr val="accent1">
                        <a:tint val="3000"/>
                      </a:schemeClr>
                    </a:solidFill>
                    <a:prstDash val="solid"/>
                    <a:miter lim="800000"/>
                  </a:ln>
                  <a:solidFill>
                    <a:srgbClr val="7030A0"/>
                  </a:solidFill>
                  <a:effectLst>
                    <a:outerShdw blurRad="55000" dist="50800" dir="5400000" algn="tl">
                      <a:srgbClr val="000000">
                        <a:alpha val="33000"/>
                      </a:srgbClr>
                    </a:outerShdw>
                  </a:effectLst>
                  <a:latin typeface="Impact" pitchFamily="34" charset="0"/>
                </a:rPr>
                <a:t>О</a:t>
              </a:r>
            </a:p>
          </p:txBody>
        </p:sp>
      </p:grpSp>
      <p:sp>
        <p:nvSpPr>
          <p:cNvPr id="23" name="Прямоугольник 22"/>
          <p:cNvSpPr/>
          <p:nvPr/>
        </p:nvSpPr>
        <p:spPr>
          <a:xfrm>
            <a:off x="5328000" y="2916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М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6048000" y="2916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Е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6768000" y="2916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Т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7488000" y="2916000"/>
            <a:ext cx="612000" cy="1044000"/>
          </a:xfrm>
          <a:prstGeom prst="rect">
            <a:avLst/>
          </a:prstGeom>
          <a:noFill/>
          <a:ln w="9525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Impact" pitchFamily="34" charset="0"/>
              </a:rPr>
              <a:t>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000628" y="5357826"/>
            <a:ext cx="353526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Решив анаграмму, узнаем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ключевые слова урока</a:t>
            </a:r>
          </a:p>
        </p:txBody>
      </p:sp>
      <p:pic>
        <p:nvPicPr>
          <p:cNvPr id="27" name="Рисунок 26" descr="1_64_jpg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4143380"/>
            <a:ext cx="2143140" cy="2172269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1.96532E-6 L 0.23038 -0.0011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00" y="-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96532E-6 L 0.08073 -0.0011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-1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116 L -0.15364 -0.0023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-1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116 L -0.15348 -0.002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625 1.96532E-6 L 0.00087 -0.00116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00" y="-1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555 0.00116 L -2.77778E-6 -1.96532E-6 " pathEditMode="relative" rAng="0" ptsTypes="AA">
                                      <p:cBhvr>
                                        <p:cTn id="18" dur="200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87325"/>
            <a:ext cx="8358246" cy="884221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85860"/>
            <a:ext cx="8286808" cy="3657600"/>
          </a:xfrm>
        </p:spPr>
        <p:txBody>
          <a:bodyPr/>
          <a:lstStyle/>
          <a:p>
            <a:pPr marL="273050" indent="-273050" eaLnBrk="1" hangingPunct="1">
              <a:spcBef>
                <a:spcPts val="0"/>
              </a:spcBef>
              <a:buFontTx/>
              <a:buNone/>
            </a:pPr>
            <a:r>
              <a:rPr lang="ru-RU" sz="2400" dirty="0" smtClean="0"/>
              <a:t>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фрагментов литературных произведений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spcBef>
                <a:spcPts val="0"/>
              </a:spcBef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(сказки, стихотворения, пословицы).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романа «Евгений Онегин»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i="1" dirty="0" smtClean="0">
                <a:solidFill>
                  <a:schemeClr val="accent1"/>
                </a:solidFill>
              </a:rPr>
              <a:t>			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Татьяна пред окном стояла,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На стекла хладные дыша,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Задумавшись, моя душа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Прелестным пальчиком писала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На отуманенном стекле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Заветный вензель О да Е.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ru-RU" sz="2000" i="1" dirty="0" smtClean="0">
                <a:solidFill>
                  <a:schemeClr val="accent1"/>
                </a:solidFill>
              </a:rPr>
              <a:t>	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Вопрос: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какое физическое явление при этом происходило?</a:t>
            </a:r>
          </a:p>
          <a:p>
            <a:pPr eaLnBrk="1" hangingPunct="1">
              <a:buFontTx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			(Конденсация водяного пара)</a:t>
            </a:r>
          </a:p>
          <a:p>
            <a:pPr eaLnBrk="1" hangingPunct="1">
              <a:buFontTx/>
              <a:buNone/>
            </a:pPr>
            <a:r>
              <a:rPr lang="ru-RU" sz="2400" dirty="0" smtClean="0"/>
              <a:t>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74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172500"/>
            <a:ext cx="8964613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4000" b="1" dirty="0">
                <a:solidFill>
                  <a:srgbClr val="FFFF00"/>
                </a:solidFill>
              </a:rPr>
              <a:t> 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Белая </a:t>
            </a:r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берёза под моим окном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Принакрылась  снегом, точно </a:t>
            </a:r>
          </a:p>
          <a:p>
            <a:r>
              <a:rPr lang="ru-RU" sz="2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серебром.</a:t>
            </a:r>
          </a:p>
          <a:p>
            <a:r>
              <a:rPr lang="ru-RU" sz="2400" b="1" i="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явление С. Есенин </a:t>
            </a:r>
            <a:endParaRPr lang="ru-RU" sz="2400" i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      отразил </a:t>
            </a:r>
            <a:r>
              <a:rPr lang="ru-RU" sz="2400" i="0" dirty="0">
                <a:latin typeface="Times New Roman" pitchFamily="18" charset="0"/>
                <a:cs typeface="Times New Roman" pitchFamily="18" charset="0"/>
              </a:rPr>
              <a:t>в своих стихах?</a:t>
            </a:r>
          </a:p>
        </p:txBody>
      </p:sp>
      <p:pic>
        <p:nvPicPr>
          <p:cNvPr id="3" name="Picture 2" descr="frost00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3" y="214290"/>
            <a:ext cx="3524275" cy="2643206"/>
          </a:xfrm>
          <a:prstGeom prst="roundRect">
            <a:avLst>
              <a:gd name="adj" fmla="val 16667"/>
            </a:avLst>
          </a:prstGeom>
          <a:ln>
            <a:solidFill>
              <a:srgbClr val="66CCFF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428960" y="3500438"/>
            <a:ext cx="57150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tabLst>
                <a:tab pos="-114300" algn="l"/>
              </a:tabLs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Древние викинги считали, что она соединяет мир богов и мир людей. </a:t>
            </a:r>
          </a:p>
          <a:p>
            <a:pPr marL="355600" indent="-177800">
              <a:tabLst>
                <a:tab pos="-114300" algn="l"/>
              </a:tabLs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Древние греки считали её</a:t>
            </a:r>
          </a:p>
          <a:p>
            <a:pPr marL="355600" indent="-177800">
              <a:tabLst>
                <a:tab pos="-114300" algn="l"/>
              </a:tabLs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вестницей богов.</a:t>
            </a:r>
          </a:p>
          <a:p>
            <a:pPr marL="355600" indent="-177800">
              <a:tabLst>
                <a:tab pos="-114300" algn="l"/>
              </a:tabLs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В честь неё названа одна из </a:t>
            </a:r>
          </a:p>
          <a:p>
            <a:pPr marL="355600" indent="-177800">
              <a:tabLst>
                <a:tab pos="-114300" algn="l"/>
              </a:tabLst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оболочек глаза.    </a:t>
            </a: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Что это?</a:t>
            </a:r>
            <a:endParaRPr lang="ru-RU" sz="2400" i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ouble_rainbo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000372"/>
            <a:ext cx="3571900" cy="35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14290"/>
            <a:ext cx="5786478" cy="257176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Физические загадки: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Две сестры качались</a:t>
            </a:r>
          </a:p>
          <a:p>
            <a:pPr indent="-6985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Правды добивались,</a:t>
            </a:r>
          </a:p>
          <a:p>
            <a:pPr indent="-6985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 когда добились,</a:t>
            </a:r>
          </a:p>
          <a:p>
            <a:pPr indent="-69850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 остановились.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весы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Documents and Settings\Admin\My Documents\Мои рисунки\физика1\12154384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142853"/>
            <a:ext cx="2786050" cy="292895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357686" y="41433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Сверкает, мигает,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Огненные стрелы пускает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Ответ: молния</a:t>
            </a:r>
            <a:endParaRPr lang="ru-RU" sz="2400" i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Documents and Settings\Admin\My Documents\Мои рисунки\Изображение\Изображение 0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357562"/>
            <a:ext cx="3797085" cy="3500438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8" descr="Задача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1785926"/>
            <a:ext cx="3530732" cy="4078286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8263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64" y="1142984"/>
            <a:ext cx="8715436" cy="50165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 smtClean="0"/>
              <a:t>  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с использованием сказочных персонажей. </a:t>
            </a:r>
          </a:p>
        </p:txBody>
      </p:sp>
      <p:pic>
        <p:nvPicPr>
          <p:cNvPr id="18437" name="Picture 4" descr="Задача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1785926"/>
            <a:ext cx="3743325" cy="4214842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8" name="Picture 6" descr="Задача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2994025"/>
            <a:ext cx="3887787" cy="3863975"/>
          </a:xfrm>
          <a:prstGeom prst="roundRect">
            <a:avLst>
              <a:gd name="adj" fmla="val 16667"/>
            </a:avLst>
          </a:prstGeom>
          <a:ln>
            <a:solidFill>
              <a:schemeClr val="bg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 bwMode="auto">
          <a:xfrm>
            <a:off x="4143372" y="4572008"/>
            <a:ext cx="1928826" cy="35719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60351"/>
            <a:ext cx="8501122" cy="811196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42984"/>
            <a:ext cx="8286808" cy="863600"/>
          </a:xfrm>
        </p:spPr>
        <p:txBody>
          <a:bodyPr/>
          <a:lstStyle/>
          <a:p>
            <a:pPr marL="273050" indent="-273050" eaLnBrk="1" hangingPunct="1">
              <a:buFontTx/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на уроках физических игр:    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73050" indent="-273050" eaLnBrk="1" hangingPunct="1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«Найди лишний предмет», «Самый умный».  </a:t>
            </a:r>
          </a:p>
        </p:txBody>
      </p:sp>
      <p:pic>
        <p:nvPicPr>
          <p:cNvPr id="20484" name="Picture 6" descr="Безымянный1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643182"/>
            <a:ext cx="4826000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7" descr="DSC02126"/>
          <p:cNvPicPr>
            <a:picLocks noChangeAspect="1" noChangeArrowheads="1"/>
          </p:cNvPicPr>
          <p:nvPr/>
        </p:nvPicPr>
        <p:blipFill>
          <a:blip r:embed="rId3" cstate="email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781300"/>
            <a:ext cx="3284538" cy="3752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6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9906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357298"/>
            <a:ext cx="8158163" cy="1584325"/>
          </a:xfrm>
        </p:spPr>
        <p:txBody>
          <a:bodyPr/>
          <a:lstStyle/>
          <a:p>
            <a:pPr marL="355600" indent="-355600"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Приобщение учащихся к творческой и исследовательской работе.</a:t>
            </a:r>
          </a:p>
          <a:p>
            <a:pPr marL="355600" indent="-355600"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Участие в школьных научно-практических конференциях</a:t>
            </a:r>
            <a:r>
              <a:rPr lang="ru-RU" sz="2000" dirty="0" smtClean="0"/>
              <a:t>.</a:t>
            </a:r>
          </a:p>
        </p:txBody>
      </p:sp>
      <p:pic>
        <p:nvPicPr>
          <p:cNvPr id="21508" name="Picture 6" descr="DSC015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21947">
            <a:off x="403917" y="3226532"/>
            <a:ext cx="2947028" cy="2316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filebnMPA4(1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1698">
            <a:off x="5713603" y="3030182"/>
            <a:ext cx="3240601" cy="31709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дарья\Desktop\мыльные музыри\Фото 02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38564" y="3862304"/>
            <a:ext cx="2857519" cy="21337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139825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696200" cy="604838"/>
          </a:xfrm>
        </p:spPr>
        <p:txBody>
          <a:bodyPr/>
          <a:lstStyle/>
          <a:p>
            <a:pPr marL="177800" indent="-177800"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Постановка экспериментов и изготовление наглядных пособий для демонстрации опытов.</a:t>
            </a:r>
          </a:p>
        </p:txBody>
      </p:sp>
      <p:pic>
        <p:nvPicPr>
          <p:cNvPr id="22532" name="Picture 5" descr="DSC0155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3357562"/>
            <a:ext cx="4429156" cy="28518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2" y="333375"/>
            <a:ext cx="8031191" cy="915988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534430" cy="424973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4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проблемной ситуации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помощью постановки соответствующих вопросов, например: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Почему пирожки, которые лепят из песка не рассыпаются?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(смачивание)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Почему отклоняется стрелка гальванометра, если концы проводов, идущих от гальванометра воткнуть в соленый огурец, помидор, лимон?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(гальванические элементы)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Почему иногда падает споткнувшийся человек?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(инерция)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Постановка вопросов как правило сопровождается демонстрацией соответствующих опытов.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549275"/>
            <a:ext cx="7429552" cy="5951559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Интерес является действенным, реальным мотивом учения.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Проблема воспитания интереса учащихся к физике была и остается актуальной в современной школе. Физика формирует творческие способности учащихся, их мировоззрение и убеждение, то есть способствует воспитанию высоконравственной личности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цель может быть достигнута только тогда, когда в процессе обучения будет сформирован интерес к знаниям. </a:t>
            </a:r>
          </a:p>
          <a:p>
            <a:pPr eaLnBrk="1" hangingPunct="1"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Наличие познавательных интересов у школьников способствует росту их активности на уроках, качестве знаний, формированию познавательных мотивов учения.</a:t>
            </a:r>
          </a:p>
        </p:txBody>
      </p:sp>
      <p:pic>
        <p:nvPicPr>
          <p:cNvPr id="3" name="Picture 28" descr="C41-3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1428728" cy="3581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8229600" cy="995362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24579" name="Содержимое 4"/>
          <p:cNvSpPr>
            <a:spLocks noGrp="1"/>
          </p:cNvSpPr>
          <p:nvPr>
            <p:ph idx="1"/>
          </p:nvPr>
        </p:nvSpPr>
        <p:spPr>
          <a:xfrm>
            <a:off x="642910" y="1357298"/>
            <a:ext cx="7696200" cy="228601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Уроки семинары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Уроки лекции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КВН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Деловые игры</a:t>
            </a:r>
          </a:p>
          <a:p>
            <a:pPr marL="355600" indent="-355600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Мозговые атаки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786190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Курсовые работы в старших классах.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Уроки зачеты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2400" i="0" dirty="0" smtClean="0">
                <a:latin typeface="Times New Roman" pitchFamily="18" charset="0"/>
                <a:cs typeface="Times New Roman" pitchFamily="18" charset="0"/>
              </a:rPr>
              <a:t>Подготовка докладов и рефератов.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</a:p>
        </p:txBody>
      </p:sp>
      <p:pic>
        <p:nvPicPr>
          <p:cNvPr id="2050" name="Picture 2" descr="C:\Documents and Settings\All Users\Документы\Мои рисунки\Новая папка (2)\s87789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2071678"/>
            <a:ext cx="2009194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6870700" cy="84455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71546"/>
            <a:ext cx="8229600" cy="1512888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примечательных исторических событий и фактов, яркие рассказы о жизни и деятельности ученых. 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Ознакомление учащихся с достижениями современной  физики.</a:t>
            </a:r>
          </a:p>
        </p:txBody>
      </p:sp>
      <p:pic>
        <p:nvPicPr>
          <p:cNvPr id="25604" name="Picture 6" descr="markoni"/>
          <p:cNvPicPr>
            <a:picLocks noChangeAspect="1" noChangeArrowheads="1"/>
          </p:cNvPicPr>
          <p:nvPr/>
        </p:nvPicPr>
        <p:blipFill>
          <a:blip r:embed="rId2" cstate="email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3286124"/>
            <a:ext cx="3214710" cy="309086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Image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786058"/>
            <a:ext cx="2428892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0" y="6143644"/>
            <a:ext cx="34894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Открытие радиоактивности</a:t>
            </a:r>
            <a:endParaRPr lang="ru-RU" dirty="0"/>
          </a:p>
        </p:txBody>
      </p:sp>
      <p:pic>
        <p:nvPicPr>
          <p:cNvPr id="8" name="Picture 10" descr="180px-Roentgen-x-ray-von-kollikers-hand">
            <a:hlinkClick r:id="rId4" tooltip="Рентгеновская фотография (рентгенограмма) руки своей жены, сделанная В. К. Рентгеном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2571744"/>
            <a:ext cx="1928826" cy="30218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715140" y="5657671"/>
            <a:ext cx="22800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 –лучи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(рентгеновское 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излучение)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8992" y="2714620"/>
            <a:ext cx="3586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Изобретение А.С. Попова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14414" y="285728"/>
            <a:ext cx="6870700" cy="380981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785794"/>
            <a:ext cx="805339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/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Необходимо помнить, что средством развития интереса вышеперечисленные приемы становятся лишь в том случае, если они используются в арсенале средств и методов обучения.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В противном случае все эти приемы носят лишь развлекательный характер, не достигают цели, а порой уводят учащихся от необходимости серьезного изучения предмета.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Необходимо создавать атмосферу интереса к знаниям, стремление искать, исследовать, творить, вносить техническую смекалку.</a:t>
            </a:r>
          </a:p>
        </p:txBody>
      </p:sp>
      <p:pic>
        <p:nvPicPr>
          <p:cNvPr id="4" name="Picture 3" descr="C:\Documents and Settings\Admin\My Documents\Мои рисунки\Новая папка (2)\s153294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72396" y="4643446"/>
            <a:ext cx="1428728" cy="2063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04" y="285728"/>
            <a:ext cx="6715172" cy="30003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</a:t>
            </a:r>
            <a:r>
              <a:rPr lang="ru-RU" sz="5400" b="1" cap="none" spc="0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</a:t>
            </a:r>
            <a:r>
              <a:rPr lang="ru-RU" sz="5400" b="1" cap="none" spc="0" dirty="0" smtClean="0">
                <a:ln w="11430"/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11430"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>
                  <a:solidFill>
                    <a:srgbClr val="7030A0"/>
                  </a:solidFill>
                </a:ln>
                <a:solidFill>
                  <a:srgbClr val="FF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нимание.</a:t>
            </a:r>
            <a:endParaRPr lang="ru-RU" sz="5400" b="1" cap="none" spc="0" dirty="0">
              <a:ln w="11430">
                <a:solidFill>
                  <a:srgbClr val="7030A0"/>
                </a:solidFill>
              </a:ln>
              <a:solidFill>
                <a:srgbClr val="FF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8" name="Picture 2" descr="C:\Documents and Settings\All Users\Документы\Мои рисунки\Новая папка (2)\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735172"/>
            <a:ext cx="3146428" cy="3122828"/>
          </a:xfrm>
          <a:prstGeom prst="roundRect">
            <a:avLst>
              <a:gd name="adj" fmla="val 16667"/>
            </a:avLst>
          </a:prstGeom>
          <a:ln>
            <a:solidFill>
              <a:srgbClr val="66CCFF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357166"/>
            <a:ext cx="8358246" cy="5294312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Интересный урок можно создать за счет следующих условий:  </a:t>
            </a:r>
          </a:p>
          <a:p>
            <a:pPr marL="609600" indent="-609600" eaLnBrk="1" hangingPunct="1">
              <a:buFontTx/>
              <a:buNone/>
            </a:pPr>
            <a:endParaRPr lang="ru-RU" sz="2800" dirty="0" smtClean="0">
              <a:solidFill>
                <a:srgbClr val="0033CC"/>
              </a:solidFill>
            </a:endParaRPr>
          </a:p>
          <a:p>
            <a:pPr marL="450850" indent="-450850" eaLnBrk="1" hangingPunct="1">
              <a:buFont typeface="Wingdings" pitchFamily="2" charset="2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Мотивов и приемов обучения. </a:t>
            </a:r>
          </a:p>
          <a:p>
            <a:pPr marL="450850" indent="-450850" eaLnBrk="1" hangingPunct="1">
              <a:buFont typeface="Wingdings" pitchFamily="2" charset="2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Содержания учебного материала</a:t>
            </a:r>
          </a:p>
          <a:p>
            <a:pPr marL="450850" indent="-450850" eaLnBrk="1" hangingPunct="1">
              <a:spcBef>
                <a:spcPct val="10000"/>
              </a:spcBef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Ученику просто нравится содержание данного предмета и он с интересом занимается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0850" indent="-450850" eaLnBrk="1" hangingPunct="1">
              <a:spcBef>
                <a:spcPct val="10000"/>
              </a:spcBef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Личности учителя.</a:t>
            </a:r>
          </a:p>
        </p:txBody>
      </p:sp>
      <p:pic>
        <p:nvPicPr>
          <p:cNvPr id="3" name="Picture 2" descr="C:\Documents and Settings\Admin\My Documents\Мои рисунки\Новая папка (2)\12.gif"/>
          <p:cNvPicPr>
            <a:picLocks noChangeAspect="1" noChangeArrowheads="1" noCrop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9586" y="5429264"/>
            <a:ext cx="1000132" cy="12409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85728"/>
            <a:ext cx="8229600" cy="45307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вызвать интерес к предмету нужно создать мотив   </a:t>
            </a:r>
            <a:endParaRPr lang="en-US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dirty="0" smtClean="0"/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Психолого-педагогическая наука рассматривает мотив как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побуждение к деятельности.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 учебным мотивом понимается весь комплекс побудителей учебной деятельности.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Процесс реализации мотивов называется мотивацией</a:t>
            </a:r>
            <a:r>
              <a:rPr lang="ru-RU" sz="2400" dirty="0" smtClean="0"/>
              <a:t>.  </a:t>
            </a:r>
          </a:p>
        </p:txBody>
      </p:sp>
      <p:pic>
        <p:nvPicPr>
          <p:cNvPr id="1026" name="Picture 2" descr="C:\Documents and Settings\All Users\Документы\Мои рисунки\Новая папка (2)\;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86710" y="5572140"/>
            <a:ext cx="1109540" cy="1081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14290"/>
            <a:ext cx="6870700" cy="500067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мотивов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928670"/>
            <a:ext cx="8229600" cy="4673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/>
              <a:t>1.</a:t>
            </a:r>
            <a:r>
              <a:rPr lang="ru-RU" sz="2800" dirty="0" smtClean="0"/>
              <a:t>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Познавательные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Широкие познавательные:   </a:t>
            </a:r>
            <a:endParaRPr lang="en-US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ориентация на овладение новыми знаниями, фактами, явлениями, закономерностями. 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Учебно-познавательные: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ориентация на усвоение способов добывания знаний, приемов самостоятельного приобретения знаний.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Самообразование:</a:t>
            </a:r>
          </a:p>
          <a:p>
            <a:pPr marL="609600" indent="-609600" eaLnBrk="1" hangingPunct="1">
              <a:lnSpc>
                <a:spcPct val="90000"/>
              </a:lnSpc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ориентация на приобретение дополнительных знаний и на построение специальной программы самосовершенствования.  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400" dirty="0" smtClean="0"/>
              <a:t>                      </a:t>
            </a:r>
          </a:p>
        </p:txBody>
      </p:sp>
      <p:pic>
        <p:nvPicPr>
          <p:cNvPr id="3074" name="Picture 2" descr="C:\Documents and Settings\All Users\Документы\Мои рисунки\Новая папка (2)\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0"/>
            <a:ext cx="1066800" cy="1000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5363" y="234950"/>
            <a:ext cx="5735637" cy="479406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мотивов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12875"/>
            <a:ext cx="8229600" cy="453072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</a:pPr>
            <a:r>
              <a:rPr lang="ru-RU" sz="2400" b="1" dirty="0" smtClean="0"/>
              <a:t>2.  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Социальные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609600" indent="-609600" eaLnBrk="1" hangingPunct="1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Широкие социальные мотивы. </a:t>
            </a:r>
            <a:endParaRPr lang="en-US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долг и ответственность, понимание социальной значимости учителя.  </a:t>
            </a:r>
          </a:p>
          <a:p>
            <a:pPr marL="609600" indent="-609600" eaLnBrk="1" hangingPunct="1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Узкие социальные мотивы.</a:t>
            </a:r>
            <a:endParaRPr lang="en-US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стремление занять определенную позицию в отношениях с окружающими, получить их одобрение.</a:t>
            </a:r>
          </a:p>
          <a:p>
            <a:pPr marL="609600" indent="-609600" eaLnBrk="1" hangingPunct="1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Мотив социального сотрудничества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sz="24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hangingPunct="1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ориентация на разные способы взаимодействия с другим человеком.   </a:t>
            </a:r>
          </a:p>
          <a:p>
            <a:pPr marL="609600" indent="-609600" eaLnBrk="1" hangingPunct="1">
              <a:buFontTx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52400"/>
            <a:ext cx="8643998" cy="776270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Источники влияющие на становление интереса ребят к учению.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142984"/>
            <a:ext cx="8572560" cy="550072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учебного материала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55600" indent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Новизна материала</a:t>
            </a:r>
          </a:p>
          <a:p>
            <a:pPr marL="355600" indent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Обновление усвоенных знаний </a:t>
            </a:r>
          </a:p>
          <a:p>
            <a:pPr marL="355600" indent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Историзм преподавания</a:t>
            </a:r>
          </a:p>
          <a:p>
            <a:pPr marL="723900" indent="-3683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Ознакомление с современными научно- техническими   достижениями </a:t>
            </a:r>
          </a:p>
          <a:p>
            <a:pPr marL="355600" indent="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Показ практического значения и необходимости знаний </a:t>
            </a:r>
          </a:p>
          <a:p>
            <a:pPr marL="355600" indent="-355600" eaLnBrk="1" hangingPunct="1">
              <a:lnSpc>
                <a:spcPct val="90000"/>
              </a:lnSpc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учебной деятельности</a:t>
            </a:r>
          </a:p>
          <a:p>
            <a:pPr marL="723900" indent="-368300"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различных форм самостоятельных работ. </a:t>
            </a:r>
          </a:p>
          <a:p>
            <a:pPr marL="723900" indent="-368300"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Проблемное обучение.</a:t>
            </a:r>
          </a:p>
          <a:p>
            <a:pPr marL="723900" indent="-368300" eaLnBrk="1" hangingPunct="1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Постановка практических работ (лабораторных, исследовательских, творческих)</a:t>
            </a:r>
          </a:p>
          <a:p>
            <a:pPr marL="1160463" indent="-1160463" eaLnBrk="1" hangingPunct="1">
              <a:lnSpc>
                <a:spcPct val="90000"/>
              </a:lnSpc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643998" cy="738171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 к изучению физики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071546"/>
            <a:ext cx="8572560" cy="15128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i="1" dirty="0" smtClean="0"/>
              <a:t>   </a:t>
            </a: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кроссвордом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кроссвордов 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Кроссворд наоборот (составление вопросов к уже разгаданному кроссворду)</a:t>
            </a:r>
          </a:p>
        </p:txBody>
      </p:sp>
      <p:pic>
        <p:nvPicPr>
          <p:cNvPr id="15364" name="Picture 4" descr="Кроссвор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071810"/>
            <a:ext cx="3071834" cy="3429024"/>
          </a:xfrm>
          <a:prstGeom prst="roundRect">
            <a:avLst>
              <a:gd name="adj" fmla="val 16667"/>
            </a:avLst>
          </a:prstGeom>
          <a:ln>
            <a:solidFill>
              <a:srgbClr val="00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5" name="Picture 5" descr="Кроссворд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071810"/>
            <a:ext cx="3071834" cy="3471366"/>
          </a:xfrm>
          <a:prstGeom prst="roundRect">
            <a:avLst>
              <a:gd name="adj" fmla="val 16667"/>
            </a:avLst>
          </a:prstGeom>
          <a:ln>
            <a:solidFill>
              <a:srgbClr val="00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88913"/>
            <a:ext cx="8429684" cy="882633"/>
          </a:xfrm>
        </p:spPr>
        <p:txBody>
          <a:bodyPr/>
          <a:lstStyle/>
          <a:p>
            <a:pPr eaLnBrk="1" hangingPunct="1"/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Формы занятий и приемы способствующие воспитанию интереса у учащихся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285860"/>
            <a:ext cx="6623050" cy="4476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Составление и разгадывание </a:t>
            </a:r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ребусов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</p:txBody>
      </p:sp>
      <p:pic>
        <p:nvPicPr>
          <p:cNvPr id="6" name="Picture 2" descr="C:\Documents and Settings\Admin\My Documents\Мои рисунки\ребусы физика\энерг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429132"/>
            <a:ext cx="4143404" cy="2214578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C:\Documents and Settings\Admin\My Documents\Мои рисунки\ребусы физика\масса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808" t="5405" r="20732" b="5405"/>
          <a:stretch>
            <a:fillRect/>
          </a:stretch>
        </p:blipFill>
        <p:spPr bwMode="auto">
          <a:xfrm>
            <a:off x="214282" y="1928802"/>
            <a:ext cx="4000528" cy="2214578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2" descr="C:\Documents and Settings\Admin\My Documents\Мои рисунки\ребусы физика\ньюто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928802"/>
            <a:ext cx="4143404" cy="2214578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2" descr="C:\Documents and Settings\Admin\My Documents\Мои рисунки\ребусы физика\дисперс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429132"/>
            <a:ext cx="4071934" cy="2214578"/>
          </a:xfrm>
          <a:prstGeom prst="roundRect">
            <a:avLst>
              <a:gd name="adj" fmla="val 16667"/>
            </a:avLst>
          </a:prstGeom>
          <a:ln>
            <a:solidFill>
              <a:srgbClr val="7030A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1039</TotalTime>
  <Words>870</Words>
  <Application>Microsoft Office PowerPoint</Application>
  <PresentationFormat>Экран (4:3)</PresentationFormat>
  <Paragraphs>184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Специальное оформление</vt:lpstr>
      <vt:lpstr>Пастель</vt:lpstr>
      <vt:lpstr>Океан</vt:lpstr>
      <vt:lpstr>Формирование познавательных интересов  у учащихся  на уроках физики</vt:lpstr>
      <vt:lpstr>Презентация PowerPoint</vt:lpstr>
      <vt:lpstr>Презентация PowerPoint</vt:lpstr>
      <vt:lpstr>Презентация PowerPoint</vt:lpstr>
      <vt:lpstr>Виды мотивов</vt:lpstr>
      <vt:lpstr>Виды мотивов</vt:lpstr>
      <vt:lpstr>Источники влияющие на становление интереса ребят к учению.</vt:lpstr>
      <vt:lpstr>Формы занятий и приемы способствующие воспитанию интереса у учащихся к изучению физики</vt:lpstr>
      <vt:lpstr>Формы занятий и приемы способствующие воспитанию интереса у учащихся</vt:lpstr>
      <vt:lpstr>Презентация PowerPoint</vt:lpstr>
      <vt:lpstr>Презентация PowerPoint</vt:lpstr>
      <vt:lpstr>Формы занятий и приемы способствующие воспитанию интереса у учащихся</vt:lpstr>
      <vt:lpstr>Презентация PowerPoint</vt:lpstr>
      <vt:lpstr>Презентация PowerPoint</vt:lpstr>
      <vt:lpstr>Формы занятий и приемы способствующие воспитанию интереса у учащихся</vt:lpstr>
      <vt:lpstr>Формы занятий и приемы способствующие воспитанию интереса у учащихся</vt:lpstr>
      <vt:lpstr>Формы занятий и приемы способствующие воспитанию интереса у учащихся</vt:lpstr>
      <vt:lpstr>Формы занятий и приемы способствующие воспитанию интереса у учащихся</vt:lpstr>
      <vt:lpstr>Формы занятий и приемы способствующие воспитанию интереса у учащихся</vt:lpstr>
      <vt:lpstr>Формы занятий и приемы способствующие воспитанию интереса у учащихся</vt:lpstr>
      <vt:lpstr>Формы занятий и приемы способствующие воспитанию интереса у учащихся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Цели МО</dc:title>
  <dc:creator>Клинкова Н.В.</dc:creator>
  <dc:description>МБОУ СОШ п. Вахрушев именир И.П. Фархутдинова</dc:description>
  <cp:lastModifiedBy>Димон</cp:lastModifiedBy>
  <cp:revision>1</cp:revision>
  <dcterms:created xsi:type="dcterms:W3CDTF">2008-02-03T10:39:28Z</dcterms:created>
  <dcterms:modified xsi:type="dcterms:W3CDTF">2023-01-25T19:22:45Z</dcterms:modified>
</cp:coreProperties>
</file>