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6" r:id="rId3"/>
    <p:sldId id="277" r:id="rId4"/>
    <p:sldId id="259" r:id="rId5"/>
    <p:sldId id="299" r:id="rId6"/>
    <p:sldId id="307" r:id="rId7"/>
    <p:sldId id="308" r:id="rId8"/>
    <p:sldId id="309" r:id="rId9"/>
    <p:sldId id="310" r:id="rId10"/>
    <p:sldId id="278" r:id="rId11"/>
    <p:sldId id="312" r:id="rId12"/>
    <p:sldId id="298" r:id="rId13"/>
    <p:sldId id="293" r:id="rId14"/>
    <p:sldId id="294" r:id="rId15"/>
    <p:sldId id="295" r:id="rId16"/>
    <p:sldId id="296" r:id="rId17"/>
    <p:sldId id="281" r:id="rId18"/>
    <p:sldId id="301" r:id="rId19"/>
    <p:sldId id="288" r:id="rId20"/>
    <p:sldId id="302" r:id="rId21"/>
    <p:sldId id="303" r:id="rId22"/>
    <p:sldId id="304" r:id="rId23"/>
    <p:sldId id="292" r:id="rId24"/>
    <p:sldId id="313" r:id="rId25"/>
    <p:sldId id="28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7BF7-4B8C-4C8F-AADE-EA49B013E47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9786-B515-428F-AED9-2F75E45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7BF7-4B8C-4C8F-AADE-EA49B013E47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9786-B515-428F-AED9-2F75E45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7BF7-4B8C-4C8F-AADE-EA49B013E47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9786-B515-428F-AED9-2F75E45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7BF7-4B8C-4C8F-AADE-EA49B013E47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9786-B515-428F-AED9-2F75E45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7BF7-4B8C-4C8F-AADE-EA49B013E47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9786-B515-428F-AED9-2F75E45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7BF7-4B8C-4C8F-AADE-EA49B013E47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9786-B515-428F-AED9-2F75E45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7BF7-4B8C-4C8F-AADE-EA49B013E47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9786-B515-428F-AED9-2F75E45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7BF7-4B8C-4C8F-AADE-EA49B013E47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9786-B515-428F-AED9-2F75E45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7BF7-4B8C-4C8F-AADE-EA49B013E47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9786-B515-428F-AED9-2F75E45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7BF7-4B8C-4C8F-AADE-EA49B013E47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9786-B515-428F-AED9-2F75E45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F7BF7-4B8C-4C8F-AADE-EA49B013E47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59786-B515-428F-AED9-2F75E45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F7BF7-4B8C-4C8F-AADE-EA49B013E470}" type="datetimeFigureOut">
              <a:rPr lang="ru-RU" smtClean="0"/>
              <a:pPr/>
              <a:t>02.12.2022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59786-B515-428F-AED9-2F75E4557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hyperlink" Target="http://tda-ok.narod.ru/pct/flowerss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l.ru/pics/news/2006/04/28/18525_43607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hyperlink" Target="http://www.nts-tv.ru/images/2004_vsjd2.jpg" TargetMode="Externa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10/evelina-kriss.0/0_7618_5f21633c_XL" TargetMode="External"/><Relationship Id="rId5" Type="http://schemas.openxmlformats.org/officeDocument/2006/relationships/image" Target="../media/image21.jpeg"/><Relationship Id="rId4" Type="http://schemas.openxmlformats.org/officeDocument/2006/relationships/hyperlink" Target="http://galerimy.ru/albums/ludi/professii/46099.JP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love-mother.ru/wp-content/uploads/2015/03/professii-posle-9-klassa-kuda-postupit-spisok-2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thumbs.dreamstime.com/z/%D0%BF%D1%83%D1%81%D1%82%D0%B0%D1%8F-%D1%81%D1%82%D1%80%D0%B0%D0%BD%D0%B8%D1%86%D0%B0-%D0%BA%D0%BD%D0%B8%D0%B3%D0%B8-11052161.jpg"/>
          <p:cNvPicPr/>
          <p:nvPr/>
        </p:nvPicPr>
        <p:blipFill>
          <a:blip r:embed="rId2" cstate="print"/>
          <a:srcRect l="6400" t="9375" r="10400" b="20833"/>
          <a:stretch>
            <a:fillRect/>
          </a:stretch>
        </p:blipFill>
        <p:spPr bwMode="auto">
          <a:xfrm>
            <a:off x="214282" y="785794"/>
            <a:ext cx="878687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14414" y="1214422"/>
            <a:ext cx="67151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ВЫБОР ПРОФЕССИИ – ДЕЛО СЕРЬЕЗНОЕ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http://tutknow.ru/uploads/posts/2017-06/1497170484_vybor-professii-kak-reshayuschiy-momen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14290"/>
            <a:ext cx="457200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ÑÑÑÐ¾Ð¹ Ð¾ÑÐºÑÑÑÑÐ¹ Ð¶ÑÑÐ½Ð°Ð» ÑÐ°Ð±Ð»Ð¾Ð½, ÐºÐ²Ð°Ð´ÑÐ°ÑÐ½ÑÐ¹ ÑÐ¾ÑÐ¼Ð°Ñ â ÐÐµÐºÑÐ¾ÑÐ½Ð°Ñ ÐºÐ°ÑÑÐ¸Ð½ÐºÐ°"/>
          <p:cNvPicPr>
            <a:picLocks noGrp="1"/>
          </p:cNvPicPr>
          <p:nvPr>
            <p:ph idx="1"/>
          </p:nvPr>
        </p:nvPicPr>
        <p:blipFill>
          <a:blip r:embed="rId2" cstate="print"/>
          <a:srcRect l="8461" t="9195" r="9230" b="12644"/>
          <a:stretch>
            <a:fillRect/>
          </a:stretch>
        </p:blipFill>
        <p:spPr bwMode="auto">
          <a:xfrm>
            <a:off x="285720" y="357166"/>
            <a:ext cx="871543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71670" y="1428736"/>
            <a:ext cx="64294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Ярмарка профессий будущего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929718" cy="657227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Инженерные специальности </a:t>
            </a:r>
            <a:r>
              <a:rPr lang="ru-RU" dirty="0" smtClean="0"/>
              <a:t>(возрастет спрос на инженерные кадры, способные управлять производством и обслуживать более совершенную технику)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Разработчики компьютерного обеспечения </a:t>
            </a:r>
            <a:r>
              <a:rPr lang="ru-RU" dirty="0" smtClean="0"/>
              <a:t>(возрастет спрос на профессиональных программистов, поскольку еще актуальней станет проблема хранения данных)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Маркетинг и продажи </a:t>
            </a:r>
            <a:r>
              <a:rPr lang="ru-RU" dirty="0" smtClean="0"/>
              <a:t>(возрастет спрос на специалистов по  продаже и маркетингу, станет  очень востребованной профессия «продавец»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Робототехника;</a:t>
            </a:r>
            <a:r>
              <a:rPr lang="ru-RU" dirty="0" smtClean="0"/>
              <a:t> беспилотные , летательные, подводные, наземные и др. аппараты.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Биология, сельское хозяйство, генетика</a:t>
            </a:r>
            <a:r>
              <a:rPr lang="ru-RU" dirty="0" smtClean="0"/>
              <a:t>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Эколог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(начнет повышаться спрос эту профессию, так как все большее место будут занимать проблемы сохранения окружающей среды)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Медицинские  специальности </a:t>
            </a:r>
            <a:r>
              <a:rPr lang="ru-RU" dirty="0" smtClean="0"/>
              <a:t>(медсестра, врач)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Рабочие  профессии</a:t>
            </a:r>
            <a:r>
              <a:rPr lang="ru-RU" dirty="0" smtClean="0"/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слесарь,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электрогазосварщик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электромонтер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ÑÑÑÐ¾Ð¹ Ð¾ÑÐºÑÑÑÑÐ¹ Ð¶ÑÑÐ½Ð°Ð» ÑÐ°Ð±Ð»Ð¾Ð½, ÐºÐ²Ð°Ð´ÑÐ°ÑÐ½ÑÐ¹ ÑÐ¾ÑÐ¼Ð°Ñ â ÐÐµÐºÑÐ¾ÑÐ½Ð°Ñ ÐºÐ°ÑÑÐ¸Ð½ÐºÐ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28"/>
            <a:ext cx="9001156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28860" y="1643050"/>
            <a:ext cx="54292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Люди, добившиеся высоких достижений в профессиональной деятельности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58138" cy="116205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Юрий Сергеевич Ландышев</a:t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  <p:pic>
        <p:nvPicPr>
          <p:cNvPr id="7" name="Содержимое 6" descr="Ð ÐÐ»Ð°Ð³Ð¾Ð²ÐµÑÐµÐ½ÑÐºÐµ ÑÐºÐ¾Ð½ÑÐ°Ð»ÑÑ Ð¸Ð·Ð²ÐµÑÑÐ½ÑÐ¹ Ð²ÑÐ°Ñ Ð®ÑÐ¸Ð¹ ÐÐ°Ð½Ð´ÑÑÐµÐ²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857620" y="1643050"/>
            <a:ext cx="5111750" cy="34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1142984"/>
            <a:ext cx="3008313" cy="4983179"/>
          </a:xfrm>
        </p:spPr>
        <p:txBody>
          <a:bodyPr>
            <a:noAutofit/>
          </a:bodyPr>
          <a:lstStyle/>
          <a:p>
            <a:r>
              <a:rPr lang="ru-RU" sz="2000" dirty="0" smtClean="0"/>
              <a:t>Заслуженный деятель науки РФ, </a:t>
            </a:r>
            <a:r>
              <a:rPr lang="ru-RU" sz="2000" b="1" i="1" dirty="0" smtClean="0"/>
              <a:t>заслуженный врач России</a:t>
            </a:r>
            <a:r>
              <a:rPr lang="ru-RU" sz="2000" dirty="0" smtClean="0"/>
              <a:t>.  Отличник </a:t>
            </a:r>
          </a:p>
          <a:p>
            <a:r>
              <a:rPr lang="ru-RU" sz="2000" dirty="0" smtClean="0"/>
              <a:t>здравоохранения, талантливый ученый, Юрий Сергеевич вложил много сил и идей в развитие отечественной медицинской науки.</a:t>
            </a:r>
          </a:p>
          <a:p>
            <a:r>
              <a:rPr lang="ru-RU" sz="2000" dirty="0" smtClean="0"/>
              <a:t>«Врач от бога, более 30 лет возглавлял областное научно-практическое общество терапевтов»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Вячеслав Васильевич Белоглазов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142844" y="1214422"/>
            <a:ext cx="4354544" cy="135732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Основатель и первый руководитель всемирно известного танцевального ансамбля «Ровесники». </a:t>
            </a:r>
          </a:p>
          <a:p>
            <a:endParaRPr lang="ru-RU" dirty="0"/>
          </a:p>
        </p:txBody>
      </p:sp>
      <p:pic>
        <p:nvPicPr>
          <p:cNvPr id="9" name="Содержимое 8" descr="https://i.mycdn.me/image?id=865114175607&amp;t=3&amp;plc=WEB&amp;tkn=*O5-RgeOo-2W-PJsymroh4IuWzOw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2844" y="2143116"/>
            <a:ext cx="4040188" cy="3377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4645025" y="1214422"/>
            <a:ext cx="4284693" cy="960453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Памятник основателю легендарного ансамбля «Ровесники» Вячеславу Белоглазову.</a:t>
            </a:r>
            <a:endParaRPr lang="ru-RU" sz="2000" dirty="0"/>
          </a:p>
        </p:txBody>
      </p:sp>
      <p:pic>
        <p:nvPicPr>
          <p:cNvPr id="10" name="Рисунок 9" descr="https://rutraveller.ru/icache/u_m/a/master2017/al876888/1545710_890x56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68" y="2214554"/>
            <a:ext cx="4429188" cy="2914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Содержимое 14" descr="В 2014 году создателю «Ровесников» Вячеславу Белоглазову исполнилось бы 85 лет"/>
          <p:cNvPicPr>
            <a:picLocks noGrp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5143512"/>
            <a:ext cx="2643206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Петр Александрович </a:t>
            </a:r>
            <a:r>
              <a:rPr lang="ru-RU" b="1" dirty="0" err="1" smtClean="0">
                <a:solidFill>
                  <a:srgbClr val="FF0000"/>
                </a:solidFill>
              </a:rPr>
              <a:t>Козец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428736"/>
            <a:ext cx="4283106" cy="92869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Заслуженный артист РФ, главный режиссер  Амурского  областного театра актера и куклы.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Амурский  областной театр актера и куклы.</a:t>
            </a:r>
            <a:endParaRPr lang="ru-RU" dirty="0"/>
          </a:p>
        </p:txBody>
      </p:sp>
      <p:pic>
        <p:nvPicPr>
          <p:cNvPr id="11" name="Содержимое 6" descr="pic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571745"/>
            <a:ext cx="450059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13" descr="pic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643182"/>
            <a:ext cx="42148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Виктор Иосифович Гора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1357298"/>
            <a:ext cx="4354544" cy="81757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Заслуженный работник культуры России ,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2174875"/>
            <a:ext cx="4283106" cy="3951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артист Амурской областной филармонии, руководитель квартета «Карусель» </a:t>
            </a:r>
          </a:p>
          <a:p>
            <a:r>
              <a:rPr lang="ru-RU" dirty="0" smtClean="0"/>
              <a:t>Всю жизнь  успешно совмещал работу преподавателя музыки и руководителя коллективов народных инструментов.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xn--b1acd3balk.xn--p1ai/media/k2/items/cache/7af11f0818f11069c36aea151a232d38_XL.jpg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7" y="2071678"/>
            <a:ext cx="4572032" cy="3509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ÐÑÑÑÐ¾Ð¹ Ð¾ÑÐºÑÑÑÑÐ¹ Ð¶ÑÑÐ½Ð°Ð» ÑÐ°Ð±Ð»Ð¾Ð½, ÐºÐ²Ð°Ð´ÑÐ°ÑÐ½ÑÐ¹ ÑÐ¾ÑÐ¼Ð°Ñ â ÐÐµÐºÑÐ¾ÑÐ½Ð°Ñ ÐºÐ°ÑÑÐ¸Ð½ÐºÐ°"/>
          <p:cNvPicPr>
            <a:picLocks noGrp="1"/>
          </p:cNvPicPr>
          <p:nvPr>
            <p:ph idx="1"/>
          </p:nvPr>
        </p:nvPicPr>
        <p:blipFill>
          <a:blip r:embed="rId2" cstate="print"/>
          <a:srcRect l="8871" t="8989" r="11290" b="14607"/>
          <a:stretch>
            <a:fillRect/>
          </a:stretch>
        </p:blipFill>
        <p:spPr bwMode="auto">
          <a:xfrm>
            <a:off x="214282" y="428604"/>
            <a:ext cx="871543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28860" y="1643050"/>
            <a:ext cx="51435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Типы профессий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  <a:solidFill>
            <a:srgbClr val="FFFF00"/>
          </a:solidFill>
        </p:spPr>
        <p:txBody>
          <a:bodyPr/>
          <a:lstStyle/>
          <a:p>
            <a:pPr marL="514350" indent="-514350" algn="l"/>
            <a:r>
              <a:rPr lang="ru-RU" sz="4800" b="1" dirty="0" smtClean="0">
                <a:solidFill>
                  <a:srgbClr val="FF0000"/>
                </a:solidFill>
              </a:rPr>
              <a:t>1.«Человек – природа»</a:t>
            </a:r>
          </a:p>
        </p:txBody>
      </p:sp>
      <p:sp>
        <p:nvSpPr>
          <p:cNvPr id="3584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447800"/>
            <a:ext cx="8786874" cy="5267348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>
            <a:normAutofit fontScale="70000" lnSpcReduction="20000"/>
          </a:bodyPr>
          <a:lstStyle/>
          <a:p>
            <a:pPr marL="514350" indent="-514350"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Профессии, труд в которых направлен на </a:t>
            </a:r>
          </a:p>
          <a:p>
            <a:pPr marL="514350" indent="-514350"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объекты живой 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и неживой природы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(предмет труда – земля, вода, растения и животные). </a:t>
            </a:r>
          </a:p>
          <a:p>
            <a:pPr marL="514350" indent="-514350" eaLnBrk="1" hangingPunct="1">
              <a:buFont typeface="Wingdings 2" pitchFamily="18" charset="2"/>
              <a:buNone/>
            </a:pPr>
            <a:r>
              <a:rPr lang="ru-RU" b="1" u="sng" dirty="0" smtClean="0"/>
              <a:t>Примеры профессий:</a:t>
            </a:r>
          </a:p>
          <a:p>
            <a:pPr marL="514350" indent="-514350" eaLnBrk="1" hangingPunct="1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агроном</a:t>
            </a:r>
          </a:p>
          <a:p>
            <a:pPr marL="514350" indent="-514350" eaLnBrk="1" hangingPunct="1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зоотехник</a:t>
            </a:r>
          </a:p>
          <a:p>
            <a:pPr marL="514350" indent="-514350" eaLnBrk="1" hangingPunct="1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ветврач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эколог   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дрессировщик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овощевод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почвовед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работник зоопарка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мастер-животновод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кинолог 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лаборант химико-бактериологического анализа и др. </a:t>
            </a:r>
          </a:p>
          <a:p>
            <a:pPr marL="514350" indent="-514350" eaLnBrk="1" hangingPunct="1">
              <a:buFont typeface="Wingdings" pitchFamily="2" charset="2"/>
              <a:buChar char="ü"/>
            </a:pPr>
            <a:endParaRPr lang="ru-RU" sz="3200" i="1" dirty="0" smtClean="0"/>
          </a:p>
          <a:p>
            <a:pPr marL="514350" indent="-514350" eaLnBrk="1" hangingPunct="1">
              <a:buFont typeface="Wingdings" pitchFamily="2" charset="2"/>
              <a:buChar char="ü"/>
            </a:pPr>
            <a:endParaRPr lang="ru-RU" b="1" i="1" dirty="0" smtClean="0"/>
          </a:p>
        </p:txBody>
      </p:sp>
      <p:pic>
        <p:nvPicPr>
          <p:cNvPr id="4" name="Picture 5" descr="RIVER5-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5287" y="142852"/>
            <a:ext cx="2398713" cy="176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97 из 10992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2428868"/>
            <a:ext cx="2590800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everpost.ru/docs/upload/1449153294.jpg"/>
          <p:cNvPicPr/>
          <p:nvPr/>
        </p:nvPicPr>
        <p:blipFill>
          <a:blip r:embed="rId6" cstate="print"/>
          <a:srcRect l="7333" r="6000"/>
          <a:stretch>
            <a:fillRect/>
          </a:stretch>
        </p:blipFill>
        <p:spPr bwMode="auto">
          <a:xfrm>
            <a:off x="5857884" y="3857628"/>
            <a:ext cx="3143272" cy="2262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2 «Человек - техника"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86874" cy="5114948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Профессии , труд в которых направлен на технические объекты (машины, механизмы, материалы)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профессии, связанные с обслуживанием техники, ее ремонтом, установкой , наладкой, управлением.</a:t>
            </a:r>
            <a:endParaRPr lang="ru-RU" sz="3400" b="1" i="1" dirty="0" smtClean="0"/>
          </a:p>
          <a:p>
            <a:pPr>
              <a:buNone/>
            </a:pPr>
            <a:r>
              <a:rPr lang="ru-RU" b="1" u="sng" dirty="0" smtClean="0"/>
              <a:t>Примеры профессий: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оператор пульта управления;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водитель;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инженер; инженер-механик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слесарь-ремонтник,     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монтажник , электромонтажник,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токарь;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техник-металлург;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архитектор;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строитель;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сборщик компьютеров;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специалист по телекоммуникациям и др.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-main-pic" descr="Картинка 11 из 10992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500306"/>
            <a:ext cx="2438400" cy="18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43 из 109929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4643446"/>
            <a:ext cx="242889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получить представление о путях получения профессии;</a:t>
            </a:r>
          </a:p>
          <a:p>
            <a:pPr lvl="0"/>
            <a:r>
              <a:rPr lang="ru-RU" dirty="0" smtClean="0"/>
              <a:t>узнать о составляющих правильного выбора профессии;</a:t>
            </a:r>
          </a:p>
          <a:p>
            <a:pPr lvl="0"/>
            <a:r>
              <a:rPr lang="ru-RU" dirty="0" smtClean="0"/>
              <a:t>узнаем, кто такие   профессионалы;</a:t>
            </a:r>
          </a:p>
          <a:p>
            <a:pPr lvl="0"/>
            <a:r>
              <a:rPr lang="ru-RU" dirty="0" smtClean="0"/>
              <a:t>познакомимся с профессиями будущего.</a:t>
            </a:r>
          </a:p>
          <a:p>
            <a:pPr lvl="0"/>
            <a:r>
              <a:rPr lang="ru-RU" dirty="0" smtClean="0"/>
              <a:t> узнаем о типах профессий.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6429420" cy="1143000"/>
          </a:xfrm>
          <a:solidFill>
            <a:srgbClr val="FFFF00"/>
          </a:solidFill>
        </p:spPr>
        <p:txBody>
          <a:bodyPr/>
          <a:lstStyle/>
          <a:p>
            <a:pPr algn="ctr" eaLnBrk="1" hangingPunct="1"/>
            <a:r>
              <a:rPr lang="ru-RU" sz="4800" dirty="0" smtClean="0">
                <a:solidFill>
                  <a:srgbClr val="FF0000"/>
                </a:solidFill>
              </a:rPr>
              <a:t>3.«Человек- человек»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28750"/>
            <a:ext cx="9001156" cy="521496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Труд направлен на человека.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Профессии , связаны с обучением, воспитанием, обслуживанием, лечением, защитой, руководством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людьми.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Круг таких профессий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многоаспектен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педагогические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учитель, воспитатель, психолог, соц.педагог;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медицинские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врач, медсестра ,судебно-медицинский эксперт;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юридические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следователь, судья, адвокат, юрист;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сфера обслуживания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продавец, проводник поезда,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парикмахер; официант, менеджер по продажам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информационное обслуживание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журналист, социолог, экскурсовод</a:t>
            </a:r>
          </a:p>
        </p:txBody>
      </p:sp>
      <p:pic>
        <p:nvPicPr>
          <p:cNvPr id="4" name="Picture 5" descr="точечный рисун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14291"/>
            <a:ext cx="265271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Картинка 292 из 10992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6710" y="4643446"/>
            <a:ext cx="135729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32 из 109929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8148" y="1928802"/>
            <a:ext cx="128585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543956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l" eaLnBrk="1" hangingPunct="1"/>
            <a:r>
              <a:rPr lang="ru-RU" sz="4000" dirty="0" smtClean="0">
                <a:solidFill>
                  <a:srgbClr val="FF0000"/>
                </a:solidFill>
              </a:rPr>
              <a:t>4.« Человек –знаковая система»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929718" cy="525780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>
            <a:normAutofit fontScale="62500" lnSpcReduction="20000"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Труд направлен на обработку информации </a:t>
            </a:r>
          </a:p>
          <a:p>
            <a:pPr>
              <a:buNone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(сведений), представленной в виде условных знаков, цифр, формул, таблиц, текстов). </a:t>
            </a:r>
            <a:r>
              <a:rPr lang="ru-RU" sz="3800" dirty="0" smtClean="0"/>
              <a:t>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Представители этих профессий создают, обрабатывают, размножают, анализируют, хранят и передают различные виды информации.</a:t>
            </a:r>
            <a:endParaRPr lang="ru-RU" sz="3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Примеры профессий: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программист;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оператор ЭВМ;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бухгалтер;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нотариус;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архивариус;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секретарь- референт;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чертежник;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корректор;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переводчик;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паспортистка;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экономист и др.</a:t>
            </a:r>
          </a:p>
          <a:p>
            <a:pPr eaLnBrk="1" hangingPunct="1">
              <a:buFont typeface="Wingdings" pitchFamily="2" charset="2"/>
              <a:buChar char="ü"/>
            </a:pPr>
            <a:endParaRPr lang="ru-RU" sz="2800" i="1" dirty="0" smtClean="0"/>
          </a:p>
        </p:txBody>
      </p:sp>
      <p:pic>
        <p:nvPicPr>
          <p:cNvPr id="4" name="Picture 4" descr="j01953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48537" y="0"/>
            <a:ext cx="1795463" cy="183356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0.wp.com/pravo-v-dele.ru/wp-content/uploads/2016/07/2016-07-13_184607.jpg"/>
          <p:cNvPicPr/>
          <p:nvPr/>
        </p:nvPicPr>
        <p:blipFill>
          <a:blip r:embed="rId4" cstate="print"/>
          <a:srcRect l="7500" t="5769"/>
          <a:stretch>
            <a:fillRect/>
          </a:stretch>
        </p:blipFill>
        <p:spPr bwMode="auto">
          <a:xfrm>
            <a:off x="3357554" y="3214686"/>
            <a:ext cx="266699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ages.aif.ru/005/692/16316174238a2788de2dfe78fabb8c6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4572008"/>
            <a:ext cx="289880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6715172" cy="11430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5. «Человек- художественный образ»</a:t>
            </a:r>
          </a:p>
        </p:txBody>
      </p:sp>
      <p:sp>
        <p:nvSpPr>
          <p:cNvPr id="44035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600200"/>
            <a:ext cx="8858312" cy="504351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Профессии типа "человек –художественный образ"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включают: </a:t>
            </a:r>
          </a:p>
          <a:p>
            <a:pPr>
              <a:lnSpc>
                <a:spcPct val="8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профессии, связанные с изобразительной , музыкальной, литературно-художественной, актерско-сценической деятельностью,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3200" b="1" i="1" u="sng" dirty="0" smtClean="0"/>
              <a:t>Профессии этого типа: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писатель;         живописец;        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актер;               художник;          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музыкант;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дизайнер;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артист;             скульптор;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режиссер,        ювелир;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фотограф         композитор и др.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go1.imgsmail.ru/imgpreview?key=64cb96d2f4680d6d&amp;mb=imgdb_preview_147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0"/>
            <a:ext cx="219075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go1.imgsmail.ru/imgpreview?key=289c08a8bee848df&amp;mb=imgdb_preview_48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3214686"/>
            <a:ext cx="24003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www.ampravda.ru/files/articles/32915/ya5kbr1v4c4a-64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4786322"/>
            <a:ext cx="3214678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  <a:solidFill>
            <a:srgbClr val="FFFF00"/>
          </a:solidFill>
        </p:spPr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6.«Сам человек</a:t>
            </a:r>
            <a:r>
              <a:rPr lang="ru-RU" dirty="0" smtClean="0">
                <a:solidFill>
                  <a:srgbClr val="FF0000"/>
                </a:solidFill>
              </a:rPr>
              <a:t>"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Деятельность в этой области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предполагает совершенствование своей внешности, тренировку различных спортивных навыков, а также осуществление психологической и физической подготовки к соревнованиям, турнирам, выступлениям. К данному направлению деятельности относятся: тренеры, спортсмены, модели.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rian.com.ua/images/101173/91/1011739181.jpg"/>
          <p:cNvPicPr/>
          <p:nvPr/>
        </p:nvPicPr>
        <p:blipFill>
          <a:blip r:embed="rId2" cstate="print"/>
          <a:srcRect l="5000" r="3750"/>
          <a:stretch>
            <a:fillRect/>
          </a:stretch>
        </p:blipFill>
        <p:spPr bwMode="auto">
          <a:xfrm>
            <a:off x="6000760" y="4857760"/>
            <a:ext cx="2857520" cy="183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go2.imgsmail.ru/imgpreview?key=5c2fc953286971b7&amp;mb=imgdb_preview_159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5143512"/>
            <a:ext cx="23241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opis.pro/wp-content/uploads/2017/09/sportsman.jpg"/>
          <p:cNvPicPr/>
          <p:nvPr/>
        </p:nvPicPr>
        <p:blipFill>
          <a:blip r:embed="rId4" cstate="print"/>
          <a:srcRect l="8338" r="12293"/>
          <a:stretch>
            <a:fillRect/>
          </a:stretch>
        </p:blipFill>
        <p:spPr bwMode="auto">
          <a:xfrm>
            <a:off x="5857869" y="0"/>
            <a:ext cx="3286131" cy="2214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Рефлексия с использованием фраз- помощников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504351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сегодня я узнал (а)…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было интересно…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понял(а), что…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теперь я могу…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почувствовал(а), что…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приобрел(а)…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попробую…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меня удивило…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классный час  дал мне для жизни…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мне захотелось…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85786" y="571480"/>
            <a:ext cx="77153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Aharoni" pitchFamily="2" charset="-79"/>
              </a:rPr>
              <a:t>«Если Вы правильно выберите труд и вложите в него душу, то счастье само Вас отыщет».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 smtClean="0">
                <a:solidFill>
                  <a:schemeClr val="tx2"/>
                </a:solidFill>
                <a:latin typeface="Times New Roman" pitchFamily="18" charset="0"/>
                <a:cs typeface="Aharoni" pitchFamily="2" charset="-79"/>
              </a:rPr>
              <a:t>                             </a:t>
            </a:r>
            <a:r>
              <a:rPr lang="ru-RU" sz="3200" b="1" dirty="0" smtClean="0">
                <a:latin typeface="Times New Roman" pitchFamily="18" charset="0"/>
                <a:cs typeface="Aharoni" pitchFamily="2" charset="-79"/>
              </a:rPr>
              <a:t>К.Д.Ушинский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haroni" pitchFamily="2" charset="-79"/>
            </a:endParaRPr>
          </a:p>
        </p:txBody>
      </p:sp>
      <p:pic>
        <p:nvPicPr>
          <p:cNvPr id="5" name="Содержимое 3" descr="Профессии после 9 класса (куда поступить, список)-2">
            <a:hlinkClick r:id="rId2"/>
          </p:cNvPr>
          <p:cNvPicPr>
            <a:picLocks/>
          </p:cNvPicPr>
          <p:nvPr/>
        </p:nvPicPr>
        <p:blipFill>
          <a:blip r:embed="rId3" cstate="print"/>
          <a:srcRect l="14643" t="1798" r="7143"/>
          <a:stretch>
            <a:fillRect/>
          </a:stretch>
        </p:blipFill>
        <p:spPr bwMode="auto">
          <a:xfrm>
            <a:off x="0" y="3786190"/>
            <a:ext cx="3857652" cy="2805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2844" y="214291"/>
            <a:ext cx="8572560" cy="1428759"/>
          </a:xfrm>
        </p:spPr>
        <p:txBody>
          <a:bodyPr>
            <a:normAutofit fontScale="40000" lnSpcReduction="20000"/>
          </a:bodyPr>
          <a:lstStyle/>
          <a:p>
            <a:pPr eaLnBrk="1" hangingPunct="1">
              <a:defRPr/>
            </a:pPr>
            <a:r>
              <a:rPr lang="ru-RU" sz="4400" dirty="0" smtClean="0"/>
              <a:t>  </a:t>
            </a: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возможностей,</a:t>
            </a:r>
          </a:p>
          <a:p>
            <a:pPr eaLnBrk="1" hangingPunct="1">
              <a:defRPr/>
            </a:pPr>
            <a:r>
              <a:rPr lang="ru-RU" sz="7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столько вариантов предлагает жизнь!</a:t>
            </a:r>
            <a:endParaRPr lang="ru-RU" sz="7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7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понять КАКАЯ именно профессия ТВОЯ?</a:t>
            </a:r>
          </a:p>
        </p:txBody>
      </p:sp>
      <p:pic>
        <p:nvPicPr>
          <p:cNvPr id="4" name="Рисунок 3" descr="https://go4.imgsmail.ru/imgpreview?key=19e66fde3e8717a5&amp;mb=imgdb_preview_102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643158"/>
            <a:ext cx="814393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543" r="2543"/>
          <a:stretch>
            <a:fillRect/>
          </a:stretch>
        </p:blipFill>
        <p:spPr>
          <a:xfrm>
            <a:off x="1785918" y="1428736"/>
            <a:ext cx="5143536" cy="250033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 способа выбора профессии: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rabicPeriod"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Метод «проб и ошибок».</a:t>
            </a:r>
          </a:p>
          <a:p>
            <a:pPr marL="514350" indent="-514350">
              <a:buFontTx/>
              <a:buAutoNum type="arabicPeriod"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Метод изучения самого себя </a:t>
            </a:r>
          </a:p>
          <a:p>
            <a:pPr marL="514350" indent="-514350">
              <a:buFontTx/>
              <a:buAutoNum type="arabicPeriod"/>
            </a:pPr>
            <a:endParaRPr lang="ru-R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 rot="1033553">
            <a:off x="4999607" y="91990"/>
            <a:ext cx="4013821" cy="2462973"/>
          </a:xfrm>
          <a:prstGeom prst="cloudCallou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МОГУ</a:t>
            </a:r>
          </a:p>
        </p:txBody>
      </p:sp>
      <p:sp>
        <p:nvSpPr>
          <p:cNvPr id="6" name="Выноска-облако 5"/>
          <p:cNvSpPr/>
          <p:nvPr/>
        </p:nvSpPr>
        <p:spPr>
          <a:xfrm rot="20154981" flipH="1">
            <a:off x="1169" y="198794"/>
            <a:ext cx="3738249" cy="2316470"/>
          </a:xfrm>
          <a:prstGeom prst="cloudCallou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2050" name="AutoShape 2" descr="Картинки по запросу картинки про школу и ученик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Картинки по запросу картинки про школу и ученик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20324029">
            <a:off x="427565" y="778523"/>
            <a:ext cx="293087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" pitchFamily="18" charset="0"/>
              </a:rPr>
              <a:t>Хочу</a:t>
            </a:r>
          </a:p>
        </p:txBody>
      </p:sp>
      <p:pic>
        <p:nvPicPr>
          <p:cNvPr id="16" name="Рисунок 15" descr="09481937.jpg"/>
          <p:cNvPicPr>
            <a:picLocks noChangeAspect="1"/>
          </p:cNvPicPr>
          <p:nvPr/>
        </p:nvPicPr>
        <p:blipFill>
          <a:blip r:embed="rId2" cstate="print"/>
          <a:srcRect l="74546" t="35372" b="34042"/>
          <a:stretch>
            <a:fillRect/>
          </a:stretch>
        </p:blipFill>
        <p:spPr>
          <a:xfrm>
            <a:off x="2071670" y="2571744"/>
            <a:ext cx="1547805" cy="192882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7" name="Рисунок 16" descr="09481937.jpg"/>
          <p:cNvPicPr>
            <a:picLocks noChangeAspect="1"/>
          </p:cNvPicPr>
          <p:nvPr/>
        </p:nvPicPr>
        <p:blipFill>
          <a:blip r:embed="rId2" cstate="print"/>
          <a:srcRect l="75909" t="65957" r="909" b="2128"/>
          <a:stretch>
            <a:fillRect/>
          </a:stretch>
        </p:blipFill>
        <p:spPr>
          <a:xfrm>
            <a:off x="5286380" y="2483497"/>
            <a:ext cx="1428760" cy="201707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8" name="Рисунок 17" descr="09481937.jpg"/>
          <p:cNvPicPr>
            <a:picLocks noChangeAspect="1"/>
          </p:cNvPicPr>
          <p:nvPr/>
        </p:nvPicPr>
        <p:blipFill>
          <a:blip r:embed="rId2" cstate="print"/>
          <a:srcRect l="11818" t="51330" r="70455" b="31383"/>
          <a:stretch>
            <a:fillRect/>
          </a:stretch>
        </p:blipFill>
        <p:spPr>
          <a:xfrm>
            <a:off x="4714876" y="3643314"/>
            <a:ext cx="928694" cy="92869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9" name="Рисунок 18" descr="09481937.jpg"/>
          <p:cNvPicPr>
            <a:picLocks noChangeAspect="1"/>
          </p:cNvPicPr>
          <p:nvPr/>
        </p:nvPicPr>
        <p:blipFill>
          <a:blip r:embed="rId2" cstate="print"/>
          <a:srcRect l="53182" t="798" r="22272" b="77925"/>
          <a:stretch>
            <a:fillRect/>
          </a:stretch>
        </p:blipFill>
        <p:spPr>
          <a:xfrm>
            <a:off x="3357554" y="3357562"/>
            <a:ext cx="1285884" cy="114300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4" name="Облако 13"/>
          <p:cNvSpPr/>
          <p:nvPr/>
        </p:nvSpPr>
        <p:spPr>
          <a:xfrm>
            <a:off x="2214546" y="4500570"/>
            <a:ext cx="4929222" cy="215266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НАДО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 rot="20154981" flipH="1">
            <a:off x="1169" y="198794"/>
            <a:ext cx="3738249" cy="2316470"/>
          </a:xfrm>
          <a:prstGeom prst="cloudCallou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rot="20091483">
            <a:off x="712630" y="667983"/>
            <a:ext cx="269868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bg1"/>
                </a:solidFill>
              </a:rPr>
              <a:t>хочу</a:t>
            </a:r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2857496"/>
            <a:ext cx="807249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профессия должна приносить радость и доход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 rot="1033553">
            <a:off x="4231288" y="337646"/>
            <a:ext cx="4632691" cy="2841978"/>
          </a:xfrm>
          <a:prstGeom prst="cloudCallou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МОГУ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472" y="3357562"/>
            <a:ext cx="771530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6000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Arial" pitchFamily="34" charset="0"/>
              </a:rPr>
              <a:t>у человека должны быть способности и возможности</a:t>
            </a:r>
            <a:endParaRPr lang="ru-RU" sz="60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1571604" y="3929066"/>
            <a:ext cx="5572164" cy="257176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НАДО</a:t>
            </a:r>
          </a:p>
        </p:txBody>
      </p:sp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500034" y="0"/>
            <a:ext cx="864396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профессия должна быть нужна обществу, т. е. востребована на рынке труда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3116"/>
            <a:ext cx="24288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cap="all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mbria" pitchFamily="18" charset="0"/>
              </a:rPr>
              <a:t>Хочу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2143117"/>
            <a:ext cx="26432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itchFamily="18" charset="0"/>
              </a:rPr>
              <a:t>МОГУ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215074" y="2214554"/>
            <a:ext cx="25003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latin typeface="Cambria" pitchFamily="18" charset="0"/>
              </a:rPr>
              <a:t>НАДО</a:t>
            </a:r>
          </a:p>
        </p:txBody>
      </p:sp>
      <p:sp>
        <p:nvSpPr>
          <p:cNvPr id="6" name="Плюс 5"/>
          <p:cNvSpPr/>
          <p:nvPr/>
        </p:nvSpPr>
        <p:spPr>
          <a:xfrm>
            <a:off x="2357422" y="2071678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люс 6"/>
          <p:cNvSpPr/>
          <p:nvPr/>
        </p:nvSpPr>
        <p:spPr>
          <a:xfrm>
            <a:off x="5500694" y="2214554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Левая фигурная скобка 7"/>
          <p:cNvSpPr/>
          <p:nvPr/>
        </p:nvSpPr>
        <p:spPr>
          <a:xfrm rot="16200000">
            <a:off x="3243967" y="-886569"/>
            <a:ext cx="2441752" cy="8358246"/>
          </a:xfrm>
          <a:prstGeom prst="leftBrace">
            <a:avLst>
              <a:gd name="adj1" fmla="val 8333"/>
              <a:gd name="adj2" fmla="val 511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4786322"/>
            <a:ext cx="8001056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Формула правильного выбора профессии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749</Words>
  <Application>Microsoft Office PowerPoint</Application>
  <PresentationFormat>Экран (4:3)</PresentationFormat>
  <Paragraphs>134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 </vt:lpstr>
      <vt:lpstr>Задачи:</vt:lpstr>
      <vt:lpstr>Слайд 3</vt:lpstr>
      <vt:lpstr>2 способа выбора профессии: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Юрий Сергеевич Ландышев </vt:lpstr>
      <vt:lpstr>Вячеслав Васильевич Белоглазов </vt:lpstr>
      <vt:lpstr>Петр Александрович Козец</vt:lpstr>
      <vt:lpstr>Виктор Иосифович Гора </vt:lpstr>
      <vt:lpstr>Слайд 17</vt:lpstr>
      <vt:lpstr>1.«Человек – природа»</vt:lpstr>
      <vt:lpstr>2 «Человек - техника"</vt:lpstr>
      <vt:lpstr>3.«Человек- человек»</vt:lpstr>
      <vt:lpstr>4.« Человек –знаковая система»</vt:lpstr>
      <vt:lpstr>5. «Человек- художественный образ»</vt:lpstr>
      <vt:lpstr>6.«Сам человек"</vt:lpstr>
      <vt:lpstr>Рефлексия с использованием фраз- помощников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Семейка</dc:creator>
  <cp:lastModifiedBy>Кристина</cp:lastModifiedBy>
  <cp:revision>69</cp:revision>
  <dcterms:created xsi:type="dcterms:W3CDTF">2019-01-04T16:26:24Z</dcterms:created>
  <dcterms:modified xsi:type="dcterms:W3CDTF">2022-12-02T10:42:03Z</dcterms:modified>
</cp:coreProperties>
</file>