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custDataLst>
    <p:tags r:id="rId1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99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79" d="100"/>
          <a:sy n="79" d="100"/>
        </p:scale>
        <p:origin x="-84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tags" Target="tags/tag1.xml" /><Relationship Id="rId11" Type="http://schemas.openxmlformats.org/officeDocument/2006/relationships/presProps" Target="presProps.xml" /><Relationship Id="rId12" Type="http://schemas.openxmlformats.org/officeDocument/2006/relationships/viewProps" Target="viewProps.xml" /><Relationship Id="rId13" Type="http://schemas.openxmlformats.org/officeDocument/2006/relationships/theme" Target="theme/theme1.xml" /><Relationship Id="rId14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7C69A-E9CE-4E4E-9DC7-52E8858FBC7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86999D-E2EA-4E84-AA25-C95ECB8FC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66423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2.png" /><Relationship Id="rId4" Type="http://schemas.openxmlformats.org/officeDocument/2006/relationships/image" Target="../media/image3.png" /><Relationship Id="rId5" Type="http://schemas.openxmlformats.org/officeDocument/2006/relationships/image" Target="../media/image4.png" /><Relationship Id="rId6" Type="http://schemas.openxmlformats.org/officeDocument/2006/relationships/image" Target="../media/image5.jpeg" /><Relationship Id="rId7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1">
          <a:blip r:embed="rId6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>
            <a:fillRect/>
          </a:stretch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>
            <a:fillRect/>
          </a:stretch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>
            <a:fillRect/>
          </a:stretch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>
            <a:fillRect/>
          </a:stretch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/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DBD7C69A-E9CE-4E4E-9DC7-52E8858FBC72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86999D-E2EA-4E84-AA25-C95ECB8FC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0467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</p:sldLayoutIdLst>
  <p:transition/>
  <p:timing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ct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Relationship Id="rId3" Type="http://schemas.openxmlformats.org/officeDocument/2006/relationships/image" Target="../media/image12.png" /><Relationship Id="rId4" Type="http://schemas.openxmlformats.org/officeDocument/2006/relationships/image" Target="../media/image13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jpeg" /><Relationship Id="rId3" Type="http://schemas.openxmlformats.org/officeDocument/2006/relationships/image" Target="../media/image1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8545" y="0"/>
            <a:ext cx="11851925" cy="2761536"/>
          </a:xfrm>
        </p:spPr>
        <p:txBody>
          <a:bodyPr/>
          <a:lstStyle/>
          <a:p>
            <a:pPr algn="ctr"/>
            <a:br>
              <a:rPr lang="ru-RU" sz="6000" b="1" i="1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ea typeface="Batang" panose="02030600000101010101" pitchFamily="18" charset="-127"/>
              </a:rPr>
            </a:br>
            <a:r>
              <a:rPr lang="ru-RU" sz="6000" b="1" i="1" smtClean="0">
                <a:solidFill>
                  <a:schemeClr val="accent1">
                    <a:lumMod val="50000"/>
                  </a:schemeClr>
                </a:solidFill>
                <a:latin typeface="Book Antiqua" panose="02040602050305030304" pitchFamily="18" charset="0"/>
                <a:ea typeface="Batang" panose="02030600000101010101" pitchFamily="18" charset="-127"/>
              </a:rPr>
              <a:t>Воспитываем книгой</a:t>
            </a:r>
            <a:endParaRPr lang="ru-RU" sz="6000" b="1" i="1">
              <a:solidFill>
                <a:schemeClr val="accent1">
                  <a:lumMod val="50000"/>
                </a:schemeClr>
              </a:solidFill>
              <a:latin typeface="Book Antiqua" panose="02040602050305030304" pitchFamily="18" charset="0"/>
              <a:ea typeface="Batang" panose="02030600000101010101" pitchFamily="18" charset="-127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212" y="2761536"/>
            <a:ext cx="7802788" cy="4096464"/>
          </a:xfrm>
          <a:prstGeom prst="rect">
            <a:avLst/>
          </a:prstGeom>
          <a:effectLst>
            <a:softEdge rad="3302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40894" y="3537609"/>
            <a:ext cx="37257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 </a:t>
            </a:r>
          </a:p>
          <a:p>
            <a:pPr algn="ctr"/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</a:p>
          <a:p>
            <a:pPr algn="ctr"/>
            <a:r>
              <a:rPr lang="ru-RU" sz="200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Воробьева Ольга Викторовна</a:t>
            </a:r>
            <a:endParaRPr lang="ru-RU" sz="200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952615"/>
      </p:ext>
    </p:extLst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82" y="0"/>
            <a:ext cx="12095018" cy="5624945"/>
          </a:xfrm>
        </p:spPr>
        <p:txBody>
          <a:bodyPr/>
          <a:lstStyle/>
          <a:p>
            <a:br>
              <a:rPr lang="ru-RU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Удовлетворение потребности ребёнка в безопасности</a:t>
            </a: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во время чтения книги, у него создается ощущение близости, защищенности и безопасности.</a:t>
            </a:r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Чувство ценности и значимости своего «Я»: </a:t>
            </a:r>
            <a:b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ребенка формируется представление о себе как о значимой личности, чьи потребности и интересы важны .</a:t>
            </a:r>
          </a:p>
        </p:txBody>
      </p:sp>
    </p:spTree>
    <p:extLst>
      <p:ext uri="{BB962C8B-B14F-4D97-AF65-F5344CB8AC3E}">
        <p14:creationId xmlns:p14="http://schemas.microsoft.com/office/powerpoint/2010/main" val="1339397420"/>
      </p:ext>
    </p:extLst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-1"/>
            <a:ext cx="12039599" cy="5514109"/>
          </a:xfrm>
        </p:spPr>
        <p:txBody>
          <a:bodyPr/>
          <a:lstStyle/>
          <a:p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ценностей: </a:t>
            </a: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учится понимать, что такое добро и зло, дружба и предательство, сочувствие, долг, честь.</a:t>
            </a:r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Освобождение от страхов: </a:t>
            </a: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ребёнок совместно с героем переживает его неудачи и победы, преодолевает страхи и трудности, освобождаясь от своих собственных страхов и негативных переживаний. </a:t>
            </a:r>
          </a:p>
        </p:txBody>
      </p:sp>
    </p:spTree>
    <p:extLst>
      <p:ext uri="{BB962C8B-B14F-4D97-AF65-F5344CB8AC3E}">
        <p14:creationId xmlns:p14="http://schemas.microsoft.com/office/powerpoint/2010/main" val="3078286095"/>
      </p:ext>
    </p:extLst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655" y="0"/>
            <a:ext cx="11776362" cy="4502727"/>
          </a:xfrm>
        </p:spPr>
        <p:txBody>
          <a:bodyPr/>
          <a:lstStyle/>
          <a:p>
            <a:b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Обучение новым моделям поведения: </a:t>
            </a:r>
            <a:r>
              <a:rPr lang="ru-RU" sz="360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через книгу ребенок воспринимает различные модели поведения (как дружить, как добиваться цели, как решать конфликты), которые могут быть эффективны в различных жизненных ситуациях.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794000"/>
            <a:ext cx="6096000" cy="4064000"/>
          </a:xfrm>
          <a:prstGeom prst="rect">
            <a:avLst/>
          </a:prstGeom>
          <a:effectLst>
            <a:softEdge rad="254000"/>
          </a:effectLst>
        </p:spPr>
      </p:pic>
    </p:spTree>
    <p:extLst>
      <p:ext uri="{BB962C8B-B14F-4D97-AF65-F5344CB8AC3E}">
        <p14:creationId xmlns:p14="http://schemas.microsoft.com/office/powerpoint/2010/main" val="811589690"/>
      </p:ext>
    </p:extLst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-1"/>
            <a:ext cx="10908580" cy="1205346"/>
          </a:xfrm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 по приобретению литературы: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07818" y="1334474"/>
            <a:ext cx="3491346" cy="5544448"/>
          </a:xfrm>
          <a:prstGeom prst="roundRect">
            <a:avLst/>
          </a:prstGeom>
          <a:solidFill>
            <a:srgbClr val="C4996C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34474" y="1366332"/>
            <a:ext cx="3511600" cy="55125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1384" y="1366332"/>
            <a:ext cx="3511600" cy="54916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30384" y="730925"/>
            <a:ext cx="24661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2-3 года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155092" y="720001"/>
            <a:ext cx="18703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4-5 лет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319365" y="720001"/>
            <a:ext cx="1835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6-7 лет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83982" y="1420039"/>
            <a:ext cx="331518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Дети любят книги с крупными картинками, любят их рассматривать. На помощь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придут русские народные сказки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«Репка», «Колобок», «Курочка Ряба», «Теремок».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Рассказывайте сказки своими словами и одновременно рассматривайте картинки к книжке.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третьем году жизни ребенку можно уже читать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стихотворения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Познакомьте с творчеством А. Барто, З. Александровой.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85855" y="1453261"/>
            <a:ext cx="3412619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Происходит активизация словарного запаса, идет развитие связной речи. 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этом возрасте можно знакомить ребенка со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сказками зарубежных авторов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богатырскими народными сказками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рассказами о природе и животных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 творчеством 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К. Чуковского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учить пересказывать короткие тексты русских народных сказок и приступать к заучиванию стихотворений.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730766" y="1420040"/>
            <a:ext cx="33592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Среди всех жанров художественной литературы на первом месте всё еще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сказки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только к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народным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добавляются и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авторские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Детей следует познакомить с творчеством </a:t>
            </a:r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Э. Успенского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со смешными рассказами </a:t>
            </a:r>
          </a:p>
          <a:p>
            <a:r>
              <a:rPr lang="ru-RU" sz="20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Н. Носова</a:t>
            </a:r>
            <a:r>
              <a:rPr lang="ru-RU" sz="2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Детям этого возраста следует покупать яркие книги с крупным шрифтом и множеством красивых картинок, сюжет книги должен быть интересным, чтобы ребенку захотелось дочитать до конца. </a:t>
            </a:r>
          </a:p>
        </p:txBody>
      </p:sp>
    </p:spTree>
    <p:extLst>
      <p:ext uri="{BB962C8B-B14F-4D97-AF65-F5344CB8AC3E}">
        <p14:creationId xmlns:p14="http://schemas.microsoft.com/office/powerpoint/2010/main" val="2534754776"/>
      </p:ext>
    </p:extLst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311" y="3002856"/>
            <a:ext cx="5839689" cy="3893127"/>
          </a:xfrm>
          <a:prstGeom prst="rect">
            <a:avLst/>
          </a:prstGeom>
          <a:effectLst>
            <a:softEdge rad="2667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47999" y="1330036"/>
            <a:ext cx="7250328" cy="5527964"/>
          </a:xfrm>
          <a:prstGeom prst="roundRect">
            <a:avLst/>
          </a:prstGeom>
          <a:solidFill>
            <a:srgbClr val="C4996C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1"/>
            <a:ext cx="10936289" cy="1330035"/>
          </a:xfrm>
        </p:spPr>
        <p:txBody>
          <a:bodyPr/>
          <a:lstStyle/>
          <a:p>
            <a:pPr algn="ctr"/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Советы для родителей, </a:t>
            </a:r>
            <a:b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привить ребёнку любовь к книге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71055" y="1330036"/>
            <a:ext cx="6927272" cy="5565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Чаще говорите о ценности книги;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Воспитывайте бережное отношение к книге, демонстрируя книжные реликвии своей семьи;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 главный пример для ребенка, и если хотите, чтобы ваш ребенок читал, значит, стоит тоже некоторое время проводить с книгой;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Посещайте вместе библиотеку, книжные магазины;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Покупайте книги яркие по оформлению и интересные по содержанию;</a:t>
            </a:r>
          </a:p>
        </p:txBody>
      </p:sp>
    </p:spTree>
    <p:extLst>
      <p:ext uri="{BB962C8B-B14F-4D97-AF65-F5344CB8AC3E}">
        <p14:creationId xmlns:p14="http://schemas.microsoft.com/office/powerpoint/2010/main" val="2767629829"/>
      </p:ext>
    </p:extLst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3982" y="2785748"/>
            <a:ext cx="5838018" cy="38893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256" y="1399310"/>
            <a:ext cx="6719454" cy="54532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122" y="-337305"/>
            <a:ext cx="10567060" cy="17366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9853" y="1619961"/>
            <a:ext cx="6452259" cy="50119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Радуйтесь успехам ребенка, а на ошибки не заостряйте внимание;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Обсуждайте прочитанную книгу среди членов семьи;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Рассказывайте ребенку об авторе прочитанной книги;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Чаще устраивайте семейные чтения.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ru-RU" sz="24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Чтение для детей должно стать ежедневной привычкой, стать необходимостью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60797671"/>
      </p:ext>
    </p:extLst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DFA7526-23DD-8706-4E2E-597F1BA05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019" y="764445"/>
            <a:ext cx="9404723" cy="3301864"/>
          </a:xfrm>
        </p:spPr>
        <p:txBody>
          <a:bodyPr/>
          <a:lstStyle/>
          <a:p>
            <a:pPr algn="ctr"/>
            <a:br>
              <a:rPr lang="ru-RU" b="1" i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4400" b="1" i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400" b="1" i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Приятного чтения!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E053C05-8EEA-523C-32A3-C267034AD4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64528"/>
            <a:ext cx="4855588" cy="3235036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8EF33CC-94DD-A2C7-C675-ACA220F56A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517" y="-27710"/>
            <a:ext cx="4402483" cy="3301863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660703948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_rels/theme1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6.jpeg" /></Relationships>
</file>

<file path=ppt/theme/theme1.xml><?xml version="1.0" encoding="utf-8"?>
<a:theme xmlns:r="http://schemas.openxmlformats.org/officeDocument/2006/relationships"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Arial"/>
        <a:cs typeface="Arial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>
            <a:fillRect/>
          </a:stretch>
        </a:blipFill>
      </a:bgFillStyleLst>
    </a:fmtScheme>
  </a:themeElements>
  <a:objectDefaults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:vt="http://schemas.openxmlformats.org/officeDocument/2006/docPropsVTypes" xmlns="http://schemas.openxmlformats.org/officeDocument/2006/extended-properties">
  <Template>Ion</Template>
  <Company>SPecialiST RePack</Company>
  <PresentationFormat>Произвольный</PresentationFormat>
  <Paragraphs>32</Paragraphs>
  <Slides>8</Slides>
  <Notes>0</Notes>
  <TotalTime>102</TotalTime>
  <HiddenSlides>0</HiddenSlides>
  <MMClips>0</MMClips>
  <ScaleCrop>0</ScaleCrop>
  <HeadingPairs>
    <vt:vector baseType="variant" size="6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baseType="lpstr" size="16">
      <vt:lpstr>Arial</vt:lpstr>
      <vt:lpstr>Century Gothic</vt:lpstr>
      <vt:lpstr>Wingdings 3</vt:lpstr>
      <vt:lpstr>Book Antiqua</vt:lpstr>
      <vt:lpstr>Batang</vt:lpstr>
      <vt:lpstr>Times New Roman</vt:lpstr>
      <vt:lpstr>Wingdings</vt:lpstr>
      <vt:lpstr>Ион</vt:lpstr>
      <vt:lpstr>Воспитываем книгой</vt:lpstr>
      <vt:lpstr> Удовлетворение потребности ребёнка в безопасности: во время чтения книги, у него создается ощущение близости, защищенности и безопасности. Чувство ценности и значимости своего «Я»: у ребенка формируется представление о себе как о значимой личности, чьи потребности и интересы важны .</vt:lpstr>
      <vt:lpstr> Формирование ценностей: ребенок учится понимать, что такое добро и зло, дружба и предательство, сочувствие, долг, честь. Освобождение от страхов: ребёнок совместно с героем переживает его неудачи и победы, преодолевает страхи и трудности, освобождаясь от своих собственных страхов и негативных переживаний. </vt:lpstr>
      <vt:lpstr> Обучение новым моделям поведения: через книгу ребенок воспринимает различные модели поведения (как дружить, как добиваться цели, как решать конфликты), которые могут быть эффективны в различных жизненных ситуациях. </vt:lpstr>
      <vt:lpstr>Рекомендации по приобретению литературы:</vt:lpstr>
      <vt:lpstr>Советы для родителей, как привить ребёнку любовь к книге</vt:lpstr>
      <vt:lpstr>PowerPoint Presentation</vt:lpstr>
      <vt:lpstr>Спасибо за внимание!Приятного чтения!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Значение книги  в воспитании дошкольника</dc:title>
  <dc:creator>Доим</dc:creator>
  <cp:lastModifiedBy>user</cp:lastModifiedBy>
  <cp:revision>13</cp:revision>
  <dcterms:created xsi:type="dcterms:W3CDTF">2022-11-25T21:15:24Z</dcterms:created>
  <dcterms:modified xsi:type="dcterms:W3CDTF">2023-02-01T09:35:33Z</dcterms:modified>
</cp:coreProperties>
</file>