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1FAF111-268B-4268-B884-FDBE7C9C2DE9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52EA885-7192-4E07-9EF7-F8516832B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1988841"/>
            <a:ext cx="5637010" cy="394582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</a:t>
            </a:r>
            <a:r>
              <a:rPr lang="ru-RU" sz="4400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400" spc="-3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spc="-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</a:p>
          <a:p>
            <a:pPr algn="ctr"/>
            <a:r>
              <a:rPr lang="ru-RU" sz="2400" b="1" i="1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«Сохраним себя для себя. Мыло</a:t>
            </a:r>
            <a:r>
              <a:rPr lang="ru-RU" sz="2400" b="1" i="1" spc="7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8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</a:t>
            </a:r>
            <a:r>
              <a:rPr lang="ru-RU" sz="2400" b="1" i="1" spc="7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6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</a:t>
            </a:r>
            <a:r>
              <a:rPr lang="ru-RU" sz="2400" b="1" i="1" spc="8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i="1" spc="-60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красоты</a:t>
            </a:r>
            <a:r>
              <a:rPr lang="ru-RU" sz="2400" b="1" i="1" spc="9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8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spc="75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60" dirty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r>
              <a:rPr lang="ru-RU" sz="2400" b="1" i="1" spc="-60" dirty="0" smtClean="0">
                <a:solidFill>
                  <a:srgbClr val="001F5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r"/>
            <a:endParaRPr lang="ru-RU" sz="2400" b="1" i="1" spc="-60" dirty="0">
              <a:solidFill>
                <a:srgbClr val="001F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b="1" i="1" spc="-60" dirty="0" smtClean="0">
              <a:solidFill>
                <a:srgbClr val="001F5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00000"/>
              </a:lnSpc>
              <a:spcBef>
                <a:spcPts val="105"/>
              </a:spcBef>
            </a:pPr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00000"/>
              </a:lnSpc>
              <a:spcBef>
                <a:spcPts val="35"/>
              </a:spcBef>
            </a:pPr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О.В. Малышева  </a:t>
            </a:r>
            <a:endParaRPr lang="ru-RU" sz="2400" b="1" spc="-5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00000"/>
              </a:lnSpc>
              <a:spcBef>
                <a:spcPts val="35"/>
              </a:spcBef>
            </a:pPr>
            <a:r>
              <a:rPr lang="ru-RU" sz="2400" b="1" spc="-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endParaRPr lang="ru-RU" sz="2400" b="1" spc="-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00000"/>
              </a:lnSpc>
              <a:spcBef>
                <a:spcPts val="35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Глазунова </a:t>
            </a:r>
          </a:p>
          <a:p>
            <a:pPr marL="12700" algn="r">
              <a:lnSpc>
                <a:spcPct val="100000"/>
              </a:lnSpc>
              <a:spcBef>
                <a:spcPts val="35"/>
              </a:spcBef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algn="r">
              <a:lnSpc>
                <a:spcPct val="100000"/>
              </a:lnSpc>
              <a:spcBef>
                <a:spcPts val="35"/>
              </a:spcBef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обществознания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3"/>
            <a:ext cx="7175351" cy="1224136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КОУ РА «Коррекционная школа-интернат»</a:t>
            </a:r>
            <a:endParaRPr lang="ru-RU" sz="4000" dirty="0"/>
          </a:p>
        </p:txBody>
      </p:sp>
      <p:pic>
        <p:nvPicPr>
          <p:cNvPr id="1026" name="Picture 2" descr="C:\Users\Acer\Downloads\WhatsApp Image 2022-11-22 at 09.33.1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5" y="260648"/>
            <a:ext cx="1299617" cy="1225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491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2000250" algn="just">
              <a:lnSpc>
                <a:spcPct val="100000"/>
              </a:lnSpc>
              <a:spcBef>
                <a:spcPts val="100"/>
              </a:spcBef>
            </a:pPr>
            <a:r>
              <a:rPr lang="ru-RU" sz="5600" b="1" dirty="0">
                <a:latin typeface="Times New Roman"/>
                <a:cs typeface="Times New Roman"/>
              </a:rPr>
              <a:t>Конспект</a:t>
            </a:r>
            <a:r>
              <a:rPr lang="ru-RU" sz="5600" b="1" spc="-35" dirty="0"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latin typeface="Times New Roman"/>
                <a:cs typeface="Times New Roman"/>
              </a:rPr>
              <a:t>мастер-класса</a:t>
            </a:r>
            <a:endParaRPr lang="ru-RU" sz="5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ru-RU" sz="5600" dirty="0">
              <a:latin typeface="Times New Roman"/>
              <a:cs typeface="Times New Roman"/>
            </a:endParaRPr>
          </a:p>
          <a:p>
            <a:pPr marL="2027555" algn="just">
              <a:lnSpc>
                <a:spcPts val="1645"/>
              </a:lnSpc>
            </a:pPr>
            <a:r>
              <a:rPr lang="ru-RU" sz="5600" b="1" spc="-5" dirty="0">
                <a:latin typeface="Times New Roman"/>
                <a:cs typeface="Times New Roman"/>
              </a:rPr>
              <a:t>Организационный</a:t>
            </a:r>
            <a:r>
              <a:rPr lang="ru-RU" sz="5600" b="1" spc="-20" dirty="0"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latin typeface="Times New Roman"/>
                <a:cs typeface="Times New Roman"/>
              </a:rPr>
              <a:t>этап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algn="just">
              <a:lnSpc>
                <a:spcPts val="1595"/>
              </a:lnSpc>
            </a:pPr>
            <a:r>
              <a:rPr lang="ru-RU" sz="5600" b="1" dirty="0">
                <a:latin typeface="Times New Roman"/>
                <a:cs typeface="Times New Roman"/>
              </a:rPr>
              <a:t>Введение</a:t>
            </a:r>
            <a:r>
              <a:rPr lang="ru-RU" sz="5600" b="1" spc="-25" dirty="0">
                <a:latin typeface="Times New Roman"/>
                <a:cs typeface="Times New Roman"/>
              </a:rPr>
              <a:t> </a:t>
            </a:r>
            <a:r>
              <a:rPr lang="ru-RU" sz="5600" b="1" dirty="0">
                <a:latin typeface="Times New Roman"/>
                <a:cs typeface="Times New Roman"/>
              </a:rPr>
              <a:t>в</a:t>
            </a:r>
            <a:r>
              <a:rPr lang="ru-RU" sz="5600" b="1" spc="-30" dirty="0"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latin typeface="Times New Roman"/>
                <a:cs typeface="Times New Roman"/>
              </a:rPr>
              <a:t>тему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marR="8255" algn="just">
              <a:lnSpc>
                <a:spcPts val="1610"/>
              </a:lnSpc>
              <a:spcBef>
                <a:spcPts val="65"/>
              </a:spcBef>
            </a:pPr>
            <a:r>
              <a:rPr lang="ru-RU" sz="5600" b="1" dirty="0">
                <a:latin typeface="Times New Roman"/>
                <a:cs typeface="Times New Roman"/>
              </a:rPr>
              <a:t>Педагог:</a:t>
            </a:r>
            <a:r>
              <a:rPr lang="ru-RU" sz="5600" b="1" spc="35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Сегодня </a:t>
            </a:r>
            <a:r>
              <a:rPr lang="ru-RU" sz="5600" dirty="0">
                <a:latin typeface="Times New Roman"/>
                <a:cs typeface="Times New Roman"/>
              </a:rPr>
              <a:t>чаще </a:t>
            </a:r>
            <a:r>
              <a:rPr lang="ru-RU" sz="5600" spc="-5" dirty="0">
                <a:latin typeface="Times New Roman"/>
                <a:cs typeface="Times New Roman"/>
              </a:rPr>
              <a:t>всего </a:t>
            </a:r>
            <a:r>
              <a:rPr lang="ru-RU" sz="5600" dirty="0">
                <a:latin typeface="Times New Roman"/>
                <a:cs typeface="Times New Roman"/>
              </a:rPr>
              <a:t>мы </a:t>
            </a:r>
            <a:r>
              <a:rPr lang="ru-RU" sz="5600" spc="-5" dirty="0">
                <a:latin typeface="Times New Roman"/>
                <a:cs typeface="Times New Roman"/>
              </a:rPr>
              <a:t>покупаем </a:t>
            </a:r>
            <a:r>
              <a:rPr lang="ru-RU" sz="5600" dirty="0">
                <a:latin typeface="Times New Roman"/>
                <a:cs typeface="Times New Roman"/>
              </a:rPr>
              <a:t>мыло в магазине.</a:t>
            </a:r>
            <a:r>
              <a:rPr lang="ru-RU" sz="5600" spc="350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В </a:t>
            </a:r>
            <a:r>
              <a:rPr lang="ru-RU" sz="5600" spc="-5" dirty="0">
                <a:latin typeface="Times New Roman"/>
                <a:cs typeface="Times New Roman"/>
              </a:rPr>
              <a:t>его </a:t>
            </a:r>
            <a:r>
              <a:rPr lang="ru-RU" sz="5600" dirty="0">
                <a:latin typeface="Times New Roman"/>
                <a:cs typeface="Times New Roman"/>
              </a:rPr>
              <a:t>состав 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для </a:t>
            </a:r>
            <a:r>
              <a:rPr lang="ru-RU" sz="5600" spc="-5" dirty="0">
                <a:latin typeface="Times New Roman"/>
                <a:cs typeface="Times New Roman"/>
              </a:rPr>
              <a:t>удешевления добавляется много химических веществ, которые служат 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гигиеническим целям,</a:t>
            </a:r>
            <a:r>
              <a:rPr lang="ru-RU" sz="5600" spc="-10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но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не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полезны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для</a:t>
            </a:r>
            <a:r>
              <a:rPr lang="ru-RU" sz="5600" dirty="0">
                <a:latin typeface="Times New Roman"/>
                <a:cs typeface="Times New Roman"/>
              </a:rPr>
              <a:t> кожи.</a:t>
            </a:r>
          </a:p>
          <a:p>
            <a:pPr marL="12700" marR="5080" indent="493395" algn="just">
              <a:lnSpc>
                <a:spcPts val="1610"/>
              </a:lnSpc>
              <a:spcBef>
                <a:spcPts val="5"/>
              </a:spcBef>
            </a:pPr>
            <a:r>
              <a:rPr lang="ru-RU" sz="5600" spc="-5" dirty="0">
                <a:latin typeface="Times New Roman"/>
                <a:cs typeface="Times New Roman"/>
              </a:rPr>
              <a:t>На этом основании </a:t>
            </a:r>
            <a:r>
              <a:rPr lang="ru-RU" sz="5600" dirty="0">
                <a:latin typeface="Times New Roman"/>
                <a:cs typeface="Times New Roman"/>
              </a:rPr>
              <a:t>у нас, </a:t>
            </a:r>
            <a:r>
              <a:rPr lang="ru-RU" sz="5600" spc="-5" dirty="0">
                <a:latin typeface="Times New Roman"/>
                <a:cs typeface="Times New Roman"/>
              </a:rPr>
              <a:t>учащихся кружка «Мир </a:t>
            </a:r>
            <a:r>
              <a:rPr lang="ru-RU" sz="5600" dirty="0">
                <a:latin typeface="Times New Roman"/>
                <a:cs typeface="Times New Roman"/>
              </a:rPr>
              <a:t>родной </a:t>
            </a:r>
            <a:r>
              <a:rPr lang="ru-RU" sz="5600" spc="-5" dirty="0">
                <a:latin typeface="Times New Roman"/>
                <a:cs typeface="Times New Roman"/>
              </a:rPr>
              <a:t>природы», 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возникла идея</a:t>
            </a:r>
            <a:r>
              <a:rPr lang="ru-RU" sz="5600" spc="-1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создания</a:t>
            </a:r>
            <a:r>
              <a:rPr lang="ru-RU" sz="5600" spc="-1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красивого</a:t>
            </a:r>
            <a:r>
              <a:rPr lang="ru-RU" sz="5600" spc="10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и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полезного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мыла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своими</a:t>
            </a:r>
            <a:r>
              <a:rPr lang="ru-RU" sz="5600" spc="-1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руками.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algn="just">
              <a:lnSpc>
                <a:spcPts val="1530"/>
              </a:lnSpc>
            </a:pPr>
            <a:r>
              <a:rPr lang="ru-RU" sz="5600" spc="-5" dirty="0">
                <a:latin typeface="Times New Roman"/>
                <a:cs typeface="Times New Roman"/>
              </a:rPr>
              <a:t>Детское</a:t>
            </a:r>
            <a:r>
              <a:rPr lang="ru-RU" sz="5600" spc="595" dirty="0">
                <a:latin typeface="Times New Roman"/>
                <a:cs typeface="Times New Roman"/>
              </a:rPr>
              <a:t>  </a:t>
            </a:r>
            <a:r>
              <a:rPr lang="ru-RU" sz="5600" spc="-5" dirty="0">
                <a:latin typeface="Times New Roman"/>
                <a:cs typeface="Times New Roman"/>
              </a:rPr>
              <a:t>мыло</a:t>
            </a:r>
            <a:r>
              <a:rPr lang="ru-RU" sz="5600" spc="600" dirty="0">
                <a:latin typeface="Times New Roman"/>
                <a:cs typeface="Times New Roman"/>
              </a:rPr>
              <a:t>  </a:t>
            </a:r>
            <a:r>
              <a:rPr lang="ru-RU" sz="5600" dirty="0">
                <a:latin typeface="Times New Roman"/>
                <a:cs typeface="Times New Roman"/>
              </a:rPr>
              <a:t>–    </a:t>
            </a:r>
            <a:r>
              <a:rPr lang="ru-RU" sz="5600" spc="16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оптимальная</a:t>
            </a:r>
            <a:r>
              <a:rPr lang="ru-RU" sz="5600" spc="590" dirty="0">
                <a:latin typeface="Times New Roman"/>
                <a:cs typeface="Times New Roman"/>
              </a:rPr>
              <a:t> </a:t>
            </a:r>
            <a:r>
              <a:rPr lang="ru-RU" sz="5600" spc="59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замена</a:t>
            </a:r>
            <a:r>
              <a:rPr lang="ru-RU" sz="5600" spc="600" dirty="0">
                <a:latin typeface="Times New Roman"/>
                <a:cs typeface="Times New Roman"/>
              </a:rPr>
              <a:t>  </a:t>
            </a:r>
            <a:r>
              <a:rPr lang="ru-RU" sz="5600" spc="-5" dirty="0">
                <a:latin typeface="Times New Roman"/>
                <a:cs typeface="Times New Roman"/>
              </a:rPr>
              <a:t>мыльной</a:t>
            </a:r>
            <a:r>
              <a:rPr lang="ru-RU" sz="5600" spc="590" dirty="0">
                <a:latin typeface="Times New Roman"/>
                <a:cs typeface="Times New Roman"/>
              </a:rPr>
              <a:t>  </a:t>
            </a:r>
            <a:r>
              <a:rPr lang="ru-RU" sz="5600" spc="-5" dirty="0">
                <a:latin typeface="Times New Roman"/>
                <a:cs typeface="Times New Roman"/>
              </a:rPr>
              <a:t>основе.</a:t>
            </a:r>
            <a:r>
              <a:rPr lang="ru-RU" sz="5600" spc="595" dirty="0">
                <a:latin typeface="Times New Roman"/>
                <a:cs typeface="Times New Roman"/>
              </a:rPr>
              <a:t> </a:t>
            </a:r>
            <a:r>
              <a:rPr lang="ru-RU" sz="5600" spc="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Ведь,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marR="6350" algn="just">
              <a:lnSpc>
                <a:spcPct val="96000"/>
              </a:lnSpc>
              <a:spcBef>
                <a:spcPts val="30"/>
              </a:spcBef>
            </a:pPr>
            <a:r>
              <a:rPr lang="ru-RU" sz="5600" spc="-5" dirty="0">
                <a:latin typeface="Times New Roman"/>
                <a:cs typeface="Times New Roman"/>
              </a:rPr>
              <a:t>предназначенное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для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нежной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кожи</a:t>
            </a:r>
            <a:r>
              <a:rPr lang="ru-RU" sz="5600" spc="34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малышей,</a:t>
            </a:r>
            <a:r>
              <a:rPr lang="ru-RU" sz="5600" spc="34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оно</a:t>
            </a:r>
            <a:r>
              <a:rPr lang="ru-RU" sz="5600" spc="34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нейтрально</a:t>
            </a:r>
            <a:r>
              <a:rPr lang="ru-RU" sz="5600" spc="345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и</a:t>
            </a:r>
            <a:r>
              <a:rPr lang="ru-RU" sz="5600" spc="35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не </a:t>
            </a:r>
            <a:r>
              <a:rPr lang="ru-RU" sz="5600" dirty="0">
                <a:latin typeface="Times New Roman"/>
                <a:cs typeface="Times New Roman"/>
              </a:rPr>
              <a:t> содержит </a:t>
            </a:r>
            <a:r>
              <a:rPr lang="ru-RU" sz="5600" spc="-5" dirty="0">
                <a:latin typeface="Times New Roman"/>
                <a:cs typeface="Times New Roman"/>
              </a:rPr>
              <a:t>вредных добавок. Обогатив его </a:t>
            </a:r>
            <a:r>
              <a:rPr lang="ru-RU" sz="5600" dirty="0">
                <a:latin typeface="Times New Roman"/>
                <a:cs typeface="Times New Roman"/>
              </a:rPr>
              <a:t>маслами и </a:t>
            </a:r>
            <a:r>
              <a:rPr lang="ru-RU" sz="5600" spc="-5" dirty="0">
                <a:latin typeface="Times New Roman"/>
                <a:cs typeface="Times New Roman"/>
              </a:rPr>
              <a:t>другими компонентами, 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вы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сможете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изготовить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не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только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красивое,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но</a:t>
            </a:r>
            <a:r>
              <a:rPr lang="ru-RU" sz="5600" dirty="0">
                <a:latin typeface="Times New Roman"/>
                <a:cs typeface="Times New Roman"/>
              </a:rPr>
              <a:t> и</a:t>
            </a:r>
            <a:r>
              <a:rPr lang="ru-RU" sz="5600" spc="35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максимально</a:t>
            </a:r>
            <a:r>
              <a:rPr lang="ru-RU" sz="5600" spc="34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полезное </a:t>
            </a:r>
            <a:r>
              <a:rPr lang="ru-RU" sz="5600" spc="-335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мыло.</a:t>
            </a:r>
          </a:p>
          <a:p>
            <a:pPr marL="411480" algn="just">
              <a:lnSpc>
                <a:spcPts val="1610"/>
              </a:lnSpc>
            </a:pPr>
            <a:r>
              <a:rPr lang="ru-RU" sz="5600" i="1" dirty="0">
                <a:latin typeface="Times New Roman"/>
                <a:cs typeface="Times New Roman"/>
              </a:rPr>
              <a:t>Педагог</a:t>
            </a:r>
            <a:r>
              <a:rPr lang="ru-RU" sz="5600" i="1" spc="10" dirty="0">
                <a:latin typeface="Times New Roman"/>
                <a:cs typeface="Times New Roman"/>
              </a:rPr>
              <a:t> </a:t>
            </a:r>
            <a:r>
              <a:rPr lang="ru-RU" sz="5600" i="1" spc="-5" dirty="0">
                <a:latin typeface="Times New Roman"/>
                <a:cs typeface="Times New Roman"/>
              </a:rPr>
              <a:t>демонстрирует</a:t>
            </a:r>
            <a:r>
              <a:rPr lang="ru-RU" sz="5600" i="1" dirty="0">
                <a:latin typeface="Times New Roman"/>
                <a:cs typeface="Times New Roman"/>
              </a:rPr>
              <a:t> </a:t>
            </a:r>
            <a:r>
              <a:rPr lang="ru-RU" sz="5600" i="1" dirty="0" smtClean="0">
                <a:latin typeface="Times New Roman"/>
                <a:cs typeface="Times New Roman"/>
              </a:rPr>
              <a:t> </a:t>
            </a:r>
            <a:r>
              <a:rPr lang="ru-RU" sz="5600" i="1" spc="-5" dirty="0">
                <a:latin typeface="Times New Roman"/>
                <a:cs typeface="Times New Roman"/>
              </a:rPr>
              <a:t>мультимедийную презентацию</a:t>
            </a:r>
            <a:r>
              <a:rPr lang="ru-RU" sz="5600" spc="-5" dirty="0">
                <a:latin typeface="Times New Roman"/>
                <a:cs typeface="Times New Roman"/>
              </a:rPr>
              <a:t>.</a:t>
            </a:r>
            <a:endParaRPr lang="ru-RU" sz="5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5600" dirty="0">
              <a:latin typeface="Times New Roman"/>
              <a:cs typeface="Times New Roman"/>
            </a:endParaRPr>
          </a:p>
          <a:p>
            <a:pPr marL="12700" algn="just">
              <a:lnSpc>
                <a:spcPts val="1630"/>
              </a:lnSpc>
            </a:pPr>
            <a:r>
              <a:rPr lang="ru-RU" sz="5600" b="1" spc="-5" dirty="0">
                <a:latin typeface="Times New Roman"/>
                <a:cs typeface="Times New Roman"/>
              </a:rPr>
              <a:t>Проверка</a:t>
            </a:r>
            <a:r>
              <a:rPr lang="ru-RU" sz="5600" b="1" dirty="0"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latin typeface="Times New Roman"/>
                <a:cs typeface="Times New Roman"/>
              </a:rPr>
              <a:t>материалов</a:t>
            </a:r>
            <a:r>
              <a:rPr lang="ru-RU" sz="5600" b="1" spc="-10" dirty="0">
                <a:latin typeface="Times New Roman"/>
                <a:cs typeface="Times New Roman"/>
              </a:rPr>
              <a:t> </a:t>
            </a:r>
            <a:r>
              <a:rPr lang="ru-RU" sz="5600" b="1" dirty="0">
                <a:latin typeface="Times New Roman"/>
                <a:cs typeface="Times New Roman"/>
              </a:rPr>
              <a:t>и</a:t>
            </a:r>
            <a:r>
              <a:rPr lang="ru-RU" sz="5600" b="1" spc="-5" dirty="0">
                <a:latin typeface="Times New Roman"/>
                <a:cs typeface="Times New Roman"/>
              </a:rPr>
              <a:t> инструментов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algn="just">
              <a:lnSpc>
                <a:spcPts val="1630"/>
              </a:lnSpc>
            </a:pPr>
            <a:r>
              <a:rPr lang="ru-RU" sz="5600" i="1" dirty="0">
                <a:solidFill>
                  <a:srgbClr val="333333"/>
                </a:solidFill>
                <a:latin typeface="Times New Roman"/>
                <a:cs typeface="Times New Roman"/>
              </a:rPr>
              <a:t>Педагог</a:t>
            </a:r>
            <a:r>
              <a:rPr lang="ru-RU" sz="5600" i="1" spc="-1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i="1" spc="-5" dirty="0">
                <a:solidFill>
                  <a:srgbClr val="333333"/>
                </a:solidFill>
                <a:latin typeface="Times New Roman"/>
                <a:cs typeface="Times New Roman"/>
              </a:rPr>
              <a:t>называет</a:t>
            </a:r>
            <a:r>
              <a:rPr lang="ru-RU" sz="5600" i="1" spc="-15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i="1" dirty="0">
                <a:solidFill>
                  <a:srgbClr val="333333"/>
                </a:solidFill>
                <a:latin typeface="Times New Roman"/>
                <a:cs typeface="Times New Roman"/>
              </a:rPr>
              <a:t>и</a:t>
            </a:r>
            <a:r>
              <a:rPr lang="ru-RU" sz="5600" i="1" spc="-1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i="1" dirty="0">
                <a:solidFill>
                  <a:srgbClr val="333333"/>
                </a:solidFill>
                <a:latin typeface="Times New Roman"/>
                <a:cs typeface="Times New Roman"/>
              </a:rPr>
              <a:t>показывает</a:t>
            </a:r>
            <a:r>
              <a:rPr lang="ru-RU" sz="5600" i="1" spc="-1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i="1" spc="-5" dirty="0">
                <a:solidFill>
                  <a:srgbClr val="333333"/>
                </a:solidFill>
                <a:latin typeface="Times New Roman"/>
                <a:cs typeface="Times New Roman"/>
              </a:rPr>
              <a:t>материалы</a:t>
            </a:r>
            <a:r>
              <a:rPr lang="ru-RU" sz="5600" i="1" spc="-3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i="1" dirty="0">
                <a:solidFill>
                  <a:srgbClr val="333333"/>
                </a:solidFill>
                <a:latin typeface="Times New Roman"/>
                <a:cs typeface="Times New Roman"/>
              </a:rPr>
              <a:t>и </a:t>
            </a:r>
            <a:r>
              <a:rPr lang="ru-RU" sz="5600" i="1" spc="-5" dirty="0">
                <a:solidFill>
                  <a:srgbClr val="333333"/>
                </a:solidFill>
                <a:latin typeface="Times New Roman"/>
                <a:cs typeface="Times New Roman"/>
              </a:rPr>
              <a:t>инструменты.</a:t>
            </a:r>
            <a:endParaRPr lang="ru-RU" sz="56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lang="ru-RU" sz="5600" dirty="0">
              <a:latin typeface="Times New Roman"/>
              <a:cs typeface="Times New Roman"/>
            </a:endParaRPr>
          </a:p>
          <a:p>
            <a:pPr marL="12700" algn="just">
              <a:lnSpc>
                <a:spcPts val="1639"/>
              </a:lnSpc>
            </a:pPr>
            <a:r>
              <a:rPr lang="ru-RU" sz="5600" b="1" spc="-5" dirty="0">
                <a:solidFill>
                  <a:srgbClr val="333333"/>
                </a:solidFill>
                <a:latin typeface="Times New Roman"/>
                <a:cs typeface="Times New Roman"/>
              </a:rPr>
              <a:t>Повторение</a:t>
            </a:r>
            <a:r>
              <a:rPr lang="ru-RU" sz="5600" b="1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solidFill>
                  <a:srgbClr val="333333"/>
                </a:solidFill>
                <a:latin typeface="Times New Roman"/>
                <a:cs typeface="Times New Roman"/>
              </a:rPr>
              <a:t>правил</a:t>
            </a:r>
            <a:r>
              <a:rPr lang="ru-RU" sz="5600" b="1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solidFill>
                  <a:srgbClr val="333333"/>
                </a:solidFill>
                <a:latin typeface="Times New Roman"/>
                <a:cs typeface="Times New Roman"/>
              </a:rPr>
              <a:t>техники</a:t>
            </a:r>
            <a:r>
              <a:rPr lang="ru-RU" sz="5600" b="1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5600" b="1" spc="-5" dirty="0">
                <a:solidFill>
                  <a:srgbClr val="333333"/>
                </a:solidFill>
                <a:latin typeface="Times New Roman"/>
                <a:cs typeface="Times New Roman"/>
              </a:rPr>
              <a:t>безопасности</a:t>
            </a:r>
            <a:endParaRPr lang="ru-RU" sz="5600" dirty="0">
              <a:latin typeface="Times New Roman"/>
              <a:cs typeface="Times New Roman"/>
            </a:endParaRPr>
          </a:p>
          <a:p>
            <a:pPr marL="12700" marR="8890" algn="just">
              <a:lnSpc>
                <a:spcPts val="1610"/>
              </a:lnSpc>
              <a:spcBef>
                <a:spcPts val="70"/>
              </a:spcBef>
            </a:pPr>
            <a:r>
              <a:rPr lang="ru-RU" sz="5600" b="1" dirty="0">
                <a:latin typeface="Times New Roman"/>
                <a:cs typeface="Times New Roman"/>
              </a:rPr>
              <a:t>Педагог: </a:t>
            </a:r>
            <a:r>
              <a:rPr lang="ru-RU" sz="5600" spc="-5" dirty="0">
                <a:latin typeface="Times New Roman"/>
                <a:cs typeface="Times New Roman"/>
              </a:rPr>
              <a:t>При работе следует помнить </a:t>
            </a:r>
            <a:r>
              <a:rPr lang="ru-RU" sz="5600" dirty="0">
                <a:latin typeface="Times New Roman"/>
                <a:cs typeface="Times New Roman"/>
              </a:rPr>
              <a:t>о </a:t>
            </a:r>
            <a:r>
              <a:rPr lang="ru-RU" sz="5600" spc="-5" dirty="0">
                <a:latin typeface="Times New Roman"/>
                <a:cs typeface="Times New Roman"/>
              </a:rPr>
              <a:t>технике безопасности при работе </a:t>
            </a:r>
            <a:r>
              <a:rPr lang="ru-RU" sz="5600" dirty="0">
                <a:latin typeface="Times New Roman"/>
                <a:cs typeface="Times New Roman"/>
              </a:rPr>
              <a:t>с 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электронагревательными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приборами,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горячей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водой,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базовым</a:t>
            </a:r>
            <a:r>
              <a:rPr lang="ru-RU" sz="5600" dirty="0">
                <a:latin typeface="Times New Roman"/>
                <a:cs typeface="Times New Roman"/>
              </a:rPr>
              <a:t> и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эфирным </a:t>
            </a:r>
            <a:r>
              <a:rPr lang="ru-RU" sz="5600" dirty="0">
                <a:latin typeface="Times New Roman"/>
                <a:cs typeface="Times New Roman"/>
              </a:rPr>
              <a:t> маслами,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красителями;</a:t>
            </a:r>
            <a:r>
              <a:rPr lang="ru-RU" sz="5600" dirty="0">
                <a:latin typeface="Times New Roman"/>
                <a:cs typeface="Times New Roman"/>
              </a:rPr>
              <a:t> в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процессе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работы</a:t>
            </a:r>
            <a:r>
              <a:rPr lang="ru-RU" sz="5600" dirty="0">
                <a:latin typeface="Times New Roman"/>
                <a:cs typeface="Times New Roman"/>
              </a:rPr>
              <a:t> не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размахивать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руками,</a:t>
            </a:r>
            <a:r>
              <a:rPr lang="ru-RU" sz="560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чтобы </a:t>
            </a:r>
            <a:r>
              <a:rPr lang="ru-RU" sz="5600" dirty="0">
                <a:latin typeface="Times New Roman"/>
                <a:cs typeface="Times New Roman"/>
              </a:rPr>
              <a:t> капли </a:t>
            </a:r>
            <a:r>
              <a:rPr lang="ru-RU" sz="5600" spc="-5" dirty="0">
                <a:latin typeface="Times New Roman"/>
                <a:cs typeface="Times New Roman"/>
              </a:rPr>
              <a:t>(масел,</a:t>
            </a:r>
            <a:r>
              <a:rPr lang="ru-RU" sz="5600" spc="-10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красителя,</a:t>
            </a:r>
            <a:r>
              <a:rPr lang="ru-RU" sz="5600" spc="5" dirty="0">
                <a:latin typeface="Times New Roman"/>
                <a:cs typeface="Times New Roman"/>
              </a:rPr>
              <a:t> </a:t>
            </a:r>
            <a:r>
              <a:rPr lang="ru-RU" sz="5600" spc="-5" dirty="0">
                <a:latin typeface="Times New Roman"/>
                <a:cs typeface="Times New Roman"/>
              </a:rPr>
              <a:t>различных</a:t>
            </a:r>
            <a:r>
              <a:rPr lang="ru-RU" sz="5600" spc="-15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наполнителей)</a:t>
            </a:r>
            <a:r>
              <a:rPr lang="ru-RU" sz="5600" spc="-10" dirty="0">
                <a:latin typeface="Times New Roman"/>
                <a:cs typeface="Times New Roman"/>
              </a:rPr>
              <a:t> </a:t>
            </a:r>
            <a:r>
              <a:rPr lang="ru-RU" sz="5600" dirty="0">
                <a:latin typeface="Times New Roman"/>
                <a:cs typeface="Times New Roman"/>
              </a:rPr>
              <a:t>не </a:t>
            </a:r>
            <a:r>
              <a:rPr lang="ru-RU" sz="5600" spc="-5" dirty="0">
                <a:latin typeface="Times New Roman"/>
                <a:cs typeface="Times New Roman"/>
              </a:rPr>
              <a:t>попали</a:t>
            </a:r>
            <a:r>
              <a:rPr lang="ru-RU" sz="5600" dirty="0">
                <a:latin typeface="Times New Roman"/>
                <a:cs typeface="Times New Roman"/>
              </a:rPr>
              <a:t> в </a:t>
            </a:r>
            <a:r>
              <a:rPr lang="ru-RU" sz="5600" spc="-5" dirty="0">
                <a:latin typeface="Times New Roman"/>
                <a:cs typeface="Times New Roman"/>
              </a:rPr>
              <a:t>глаза.</a:t>
            </a:r>
            <a:endParaRPr lang="ru-RU" sz="56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702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2384425">
              <a:lnSpc>
                <a:spcPts val="1650"/>
              </a:lnSpc>
            </a:pPr>
            <a:r>
              <a:rPr lang="ru-RU" sz="1600" b="1" spc="-5" dirty="0">
                <a:latin typeface="Times New Roman"/>
                <a:cs typeface="Times New Roman"/>
              </a:rPr>
              <a:t>Основной</a:t>
            </a:r>
            <a:r>
              <a:rPr lang="ru-RU" sz="1600" b="1" spc="-4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этап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614"/>
              </a:lnSpc>
            </a:pPr>
            <a:r>
              <a:rPr lang="ru-RU" sz="1600" b="1" spc="-5" dirty="0">
                <a:latin typeface="Times New Roman"/>
                <a:cs typeface="Times New Roman"/>
              </a:rPr>
              <a:t>Педагог: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595"/>
              </a:lnSpc>
            </a:pPr>
            <a:r>
              <a:rPr lang="ru-RU" sz="1600" b="1" dirty="0">
                <a:latin typeface="Times New Roman"/>
                <a:cs typeface="Times New Roman"/>
              </a:rPr>
              <a:t>Процесс</a:t>
            </a:r>
            <a:r>
              <a:rPr lang="ru-RU" sz="1600" b="1" spc="-5" dirty="0">
                <a:latin typeface="Times New Roman"/>
                <a:cs typeface="Times New Roman"/>
              </a:rPr>
              <a:t> создания</a:t>
            </a:r>
            <a:r>
              <a:rPr lang="ru-RU" sz="1600" b="1" spc="-1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мыла</a:t>
            </a:r>
            <a:r>
              <a:rPr lang="ru-RU" sz="1600" b="1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из</a:t>
            </a:r>
            <a:r>
              <a:rPr lang="ru-RU" sz="1600" b="1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детского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мыла:</a:t>
            </a:r>
            <a:endParaRPr lang="ru-RU" sz="1600" dirty="0">
              <a:latin typeface="Times New Roman"/>
              <a:cs typeface="Times New Roman"/>
            </a:endParaRPr>
          </a:p>
          <a:p>
            <a:pPr marL="469265" marR="77470" indent="-228600">
              <a:lnSpc>
                <a:spcPts val="1610"/>
              </a:lnSpc>
              <a:spcBef>
                <a:spcPts val="65"/>
              </a:spcBef>
              <a:buAutoNum type="arabicPeriod"/>
              <a:tabLst>
                <a:tab pos="469900" algn="l"/>
              </a:tabLst>
            </a:pPr>
            <a:r>
              <a:rPr lang="ru-RU" sz="1600" dirty="0">
                <a:latin typeface="Times New Roman"/>
                <a:cs typeface="Times New Roman"/>
              </a:rPr>
              <a:t>Выбираем</a:t>
            </a:r>
            <a:r>
              <a:rPr lang="ru-RU" sz="1600" spc="-5" dirty="0">
                <a:latin typeface="Times New Roman"/>
                <a:cs typeface="Times New Roman"/>
              </a:rPr>
              <a:t> ингредиенты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(детское</a:t>
            </a:r>
            <a:r>
              <a:rPr lang="ru-RU" sz="1600" spc="1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мыло,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базовые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масла,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spc="-5" dirty="0" err="1">
                <a:latin typeface="Times New Roman"/>
                <a:cs typeface="Times New Roman"/>
              </a:rPr>
              <a:t>ароматизаторы</a:t>
            </a:r>
            <a:r>
              <a:rPr lang="ru-RU" sz="1600" spc="-5" dirty="0">
                <a:latin typeface="Times New Roman"/>
                <a:cs typeface="Times New Roman"/>
              </a:rPr>
              <a:t>, </a:t>
            </a:r>
            <a:r>
              <a:rPr lang="ru-RU" sz="1600" spc="-33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красители).</a:t>
            </a:r>
            <a:endParaRPr lang="ru-RU" sz="16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530"/>
              </a:lnSpc>
              <a:buAutoNum type="arabicPeriod"/>
              <a:tabLst>
                <a:tab pos="469900" algn="l"/>
              </a:tabLst>
            </a:pPr>
            <a:r>
              <a:rPr lang="ru-RU" sz="1600" spc="-5" dirty="0">
                <a:latin typeface="Times New Roman"/>
                <a:cs typeface="Times New Roman"/>
              </a:rPr>
              <a:t>Делаем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стружку</a:t>
            </a:r>
            <a:r>
              <a:rPr lang="ru-RU" sz="1600" spc="-2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и</a:t>
            </a:r>
            <a:r>
              <a:rPr lang="ru-RU" sz="1600" spc="-5" dirty="0">
                <a:latin typeface="Times New Roman"/>
                <a:cs typeface="Times New Roman"/>
              </a:rPr>
              <a:t> водяную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баню.</a:t>
            </a:r>
          </a:p>
          <a:p>
            <a:pPr marL="469265" marR="3647440" indent="-228600">
              <a:lnSpc>
                <a:spcPts val="1610"/>
              </a:lnSpc>
              <a:spcBef>
                <a:spcPts val="75"/>
              </a:spcBef>
              <a:buAutoNum type="arabicPeriod"/>
              <a:tabLst>
                <a:tab pos="469900" algn="l"/>
              </a:tabLst>
            </a:pPr>
            <a:r>
              <a:rPr lang="ru-RU" sz="1600" spc="-5" dirty="0">
                <a:latin typeface="Times New Roman"/>
                <a:cs typeface="Times New Roman"/>
              </a:rPr>
              <a:t>Добавляем натуральные </a:t>
            </a:r>
            <a:r>
              <a:rPr lang="ru-RU" sz="1600" spc="-33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добавки.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550"/>
              </a:lnSpc>
            </a:pPr>
            <a:r>
              <a:rPr lang="ru-RU" sz="1600" b="1" spc="-5" dirty="0">
                <a:latin typeface="Times New Roman"/>
                <a:cs typeface="Times New Roman"/>
              </a:rPr>
              <a:t>Добавлять на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100</a:t>
            </a:r>
            <a:r>
              <a:rPr lang="ru-RU" sz="1600" b="1" spc="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грамм детского</a:t>
            </a:r>
            <a:r>
              <a:rPr lang="ru-RU" sz="1600" b="1" spc="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мыла: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595"/>
              </a:lnSpc>
            </a:pPr>
            <a:r>
              <a:rPr lang="ru-RU" sz="1600" dirty="0">
                <a:latin typeface="Times New Roman"/>
                <a:cs typeface="Times New Roman"/>
              </a:rPr>
              <a:t>1</a:t>
            </a:r>
            <a:r>
              <a:rPr lang="ru-RU" sz="1600" spc="-5" dirty="0">
                <a:latin typeface="Times New Roman"/>
                <a:cs typeface="Times New Roman"/>
              </a:rPr>
              <a:t> столовую</a:t>
            </a:r>
            <a:r>
              <a:rPr lang="ru-RU" sz="1600" spc="-15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ложку</a:t>
            </a:r>
            <a:r>
              <a:rPr lang="ru-RU" sz="1600" spc="-25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базовых </a:t>
            </a:r>
            <a:r>
              <a:rPr lang="ru-RU" sz="1600" spc="-5" dirty="0">
                <a:latin typeface="Times New Roman"/>
                <a:cs typeface="Times New Roman"/>
              </a:rPr>
              <a:t>масел;</a:t>
            </a:r>
            <a:endParaRPr lang="ru-RU" sz="1600" dirty="0">
              <a:latin typeface="Times New Roman"/>
              <a:cs typeface="Times New Roman"/>
            </a:endParaRPr>
          </a:p>
          <a:p>
            <a:pPr marL="12700" marR="2227580">
              <a:lnSpc>
                <a:spcPts val="1610"/>
              </a:lnSpc>
              <a:spcBef>
                <a:spcPts val="75"/>
              </a:spcBef>
              <a:tabLst>
                <a:tab pos="744855" algn="l"/>
              </a:tabLst>
            </a:pPr>
            <a:r>
              <a:rPr lang="ru-RU" sz="1600" spc="-5" dirty="0">
                <a:latin typeface="Times New Roman"/>
                <a:cs typeface="Times New Roman"/>
              </a:rPr>
              <a:t>100-200	грамм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жидкости,</a:t>
            </a:r>
            <a:r>
              <a:rPr lang="ru-RU" sz="1600" dirty="0">
                <a:latin typeface="Times New Roman"/>
                <a:cs typeface="Times New Roman"/>
              </a:rPr>
              <a:t> в </a:t>
            </a:r>
            <a:r>
              <a:rPr lang="ru-RU" sz="1600" spc="-5" dirty="0">
                <a:latin typeface="Times New Roman"/>
                <a:cs typeface="Times New Roman"/>
              </a:rPr>
              <a:t>том числе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молоко, </a:t>
            </a:r>
            <a:r>
              <a:rPr lang="ru-RU" sz="1600" spc="-33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отвары </a:t>
            </a:r>
            <a:r>
              <a:rPr lang="ru-RU" sz="1600" dirty="0">
                <a:latin typeface="Times New Roman"/>
                <a:cs typeface="Times New Roman"/>
              </a:rPr>
              <a:t>и </a:t>
            </a:r>
            <a:r>
              <a:rPr lang="ru-RU" sz="1600" spc="-5" dirty="0">
                <a:latin typeface="Times New Roman"/>
                <a:cs typeface="Times New Roman"/>
              </a:rPr>
              <a:t>так</a:t>
            </a:r>
            <a:r>
              <a:rPr lang="ru-RU" sz="1600" dirty="0">
                <a:latin typeface="Times New Roman"/>
                <a:cs typeface="Times New Roman"/>
              </a:rPr>
              <a:t> далее;</a:t>
            </a:r>
          </a:p>
          <a:p>
            <a:pPr marL="12700">
              <a:lnSpc>
                <a:spcPts val="1565"/>
              </a:lnSpc>
            </a:pPr>
            <a:r>
              <a:rPr lang="ru-RU" sz="1600" dirty="0">
                <a:latin typeface="Times New Roman"/>
                <a:cs typeface="Times New Roman"/>
              </a:rPr>
              <a:t>6-7</a:t>
            </a:r>
            <a:r>
              <a:rPr lang="ru-RU" sz="1600" spc="-35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капель</a:t>
            </a:r>
            <a:r>
              <a:rPr lang="ru-RU" sz="1600" spc="-2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эфирного</a:t>
            </a:r>
            <a:r>
              <a:rPr lang="ru-RU" sz="1600" spc="-2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масла;</a:t>
            </a:r>
          </a:p>
          <a:p>
            <a:pPr marL="12700">
              <a:lnSpc>
                <a:spcPts val="1645"/>
              </a:lnSpc>
              <a:spcBef>
                <a:spcPts val="180"/>
              </a:spcBef>
            </a:pPr>
            <a:r>
              <a:rPr lang="ru-RU" sz="1600" dirty="0">
                <a:latin typeface="Times New Roman"/>
                <a:cs typeface="Times New Roman"/>
              </a:rPr>
              <a:t>4-5</a:t>
            </a:r>
            <a:r>
              <a:rPr lang="ru-RU" sz="1600" spc="-2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капель</a:t>
            </a:r>
            <a:r>
              <a:rPr lang="ru-RU" sz="1600" spc="-1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пищевого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красителя;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620"/>
              </a:lnSpc>
            </a:pPr>
            <a:r>
              <a:rPr lang="ru-RU" sz="1600" spc="-5" dirty="0">
                <a:latin typeface="Times New Roman"/>
                <a:cs typeface="Times New Roman"/>
              </a:rPr>
              <a:t>другие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добавки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(шоколад,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сахар, </a:t>
            </a:r>
            <a:r>
              <a:rPr lang="ru-RU" sz="1600" spc="-5" dirty="0">
                <a:latin typeface="Times New Roman"/>
                <a:cs typeface="Times New Roman"/>
              </a:rPr>
              <a:t>мед,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кофе,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овсянка </a:t>
            </a:r>
            <a:r>
              <a:rPr lang="ru-RU" sz="1600" dirty="0">
                <a:latin typeface="Times New Roman"/>
                <a:cs typeface="Times New Roman"/>
              </a:rPr>
              <a:t>и</a:t>
            </a:r>
            <a:r>
              <a:rPr lang="ru-RU" sz="1600" spc="3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др.)</a:t>
            </a:r>
            <a:r>
              <a:rPr lang="ru-RU" sz="1600" spc="36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не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более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50</a:t>
            </a:r>
            <a:r>
              <a:rPr lang="ru-RU" sz="1600" spc="1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грамм.</a:t>
            </a:r>
            <a:endParaRPr lang="ru-RU" sz="1600" dirty="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lang="ru-RU" sz="1600" b="1" dirty="0">
                <a:latin typeface="Times New Roman"/>
                <a:cs typeface="Times New Roman"/>
              </a:rPr>
              <a:t>Все</a:t>
            </a:r>
            <a:r>
              <a:rPr lang="ru-RU" sz="1600" b="1" spc="-4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просто:</a:t>
            </a:r>
            <a:endParaRPr lang="ru-RU" sz="1600" dirty="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</a:pPr>
            <a:r>
              <a:rPr lang="ru-RU" sz="1600" spc="-5" dirty="0">
                <a:latin typeface="Times New Roman"/>
                <a:cs typeface="Times New Roman"/>
              </a:rPr>
              <a:t>Натираем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мыло на</a:t>
            </a:r>
            <a:r>
              <a:rPr lang="ru-RU" sz="1600" spc="-10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терке.</a:t>
            </a:r>
          </a:p>
          <a:p>
            <a:pPr marL="469265">
              <a:lnSpc>
                <a:spcPct val="100000"/>
              </a:lnSpc>
              <a:spcBef>
                <a:spcPts val="35"/>
              </a:spcBef>
            </a:pPr>
            <a:r>
              <a:rPr lang="ru-RU" sz="1600" spc="-5" dirty="0">
                <a:latin typeface="Times New Roman"/>
                <a:cs typeface="Times New Roman"/>
              </a:rPr>
              <a:t>Растапливаем</a:t>
            </a:r>
            <a:r>
              <a:rPr lang="ru-RU" sz="1600" spc="-15" dirty="0">
                <a:latin typeface="Times New Roman"/>
                <a:cs typeface="Times New Roman"/>
              </a:rPr>
              <a:t> </a:t>
            </a:r>
            <a:r>
              <a:rPr lang="ru-RU" sz="1600" dirty="0">
                <a:latin typeface="Times New Roman"/>
                <a:cs typeface="Times New Roman"/>
              </a:rPr>
              <a:t>на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водяной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бане,</a:t>
            </a:r>
            <a:r>
              <a:rPr lang="ru-RU" sz="1600" spc="-1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добавляем</a:t>
            </a:r>
            <a:r>
              <a:rPr lang="ru-RU" sz="1600" spc="5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все</a:t>
            </a:r>
            <a:r>
              <a:rPr lang="ru-RU" sz="1600" spc="10" dirty="0">
                <a:latin typeface="Times New Roman"/>
                <a:cs typeface="Times New Roman"/>
              </a:rPr>
              <a:t> </a:t>
            </a:r>
            <a:r>
              <a:rPr lang="ru-RU" sz="1600" spc="-5" dirty="0">
                <a:latin typeface="Times New Roman"/>
                <a:cs typeface="Times New Roman"/>
              </a:rPr>
              <a:t>необходимые </a:t>
            </a:r>
            <a:r>
              <a:rPr lang="ru-RU" sz="1600" dirty="0">
                <a:latin typeface="Times New Roman"/>
                <a:cs typeface="Times New Roman"/>
              </a:rPr>
              <a:t>добавки.</a:t>
            </a:r>
          </a:p>
          <a:p>
            <a:endParaRPr lang="ru-RU" sz="1600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1916832"/>
            <a:ext cx="3401047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75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15616" y="764704"/>
            <a:ext cx="6400800" cy="3474720"/>
          </a:xfrm>
        </p:spPr>
        <p:txBody>
          <a:bodyPr>
            <a:normAutofit fontScale="25000" lnSpcReduction="20000"/>
          </a:bodyPr>
          <a:lstStyle/>
          <a:p>
            <a:r>
              <a:rPr lang="ru-RU" sz="7200" spc="-5" dirty="0">
                <a:latin typeface="Times New Roman"/>
                <a:cs typeface="Times New Roman"/>
              </a:rPr>
              <a:t>Разливаем по формам </a:t>
            </a:r>
            <a:r>
              <a:rPr lang="ru-RU" sz="7200" dirty="0">
                <a:latin typeface="Times New Roman"/>
                <a:cs typeface="Times New Roman"/>
              </a:rPr>
              <a:t>и </a:t>
            </a:r>
            <a:r>
              <a:rPr lang="ru-RU" sz="7200" spc="-5" dirty="0">
                <a:latin typeface="Times New Roman"/>
                <a:cs typeface="Times New Roman"/>
              </a:rPr>
              <a:t>даем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остыть</a:t>
            </a:r>
            <a:r>
              <a:rPr lang="ru-RU" sz="7200" spc="-5" dirty="0" smtClean="0">
                <a:latin typeface="Times New Roman"/>
                <a:cs typeface="Times New Roman"/>
              </a:rPr>
              <a:t>. </a:t>
            </a:r>
          </a:p>
          <a:p>
            <a:endParaRPr lang="ru-RU" sz="7200" dirty="0">
              <a:latin typeface="Times New Roman"/>
              <a:cs typeface="Times New Roman"/>
            </a:endParaRPr>
          </a:p>
          <a:p>
            <a:pPr marL="2446655" algn="just">
              <a:lnSpc>
                <a:spcPts val="1645"/>
              </a:lnSpc>
              <a:spcBef>
                <a:spcPts val="105"/>
              </a:spcBef>
            </a:pPr>
            <a:r>
              <a:rPr lang="ru-RU" sz="7200" b="1" spc="-5" dirty="0">
                <a:latin typeface="Times New Roman"/>
                <a:cs typeface="Times New Roman"/>
              </a:rPr>
              <a:t>Полезные</a:t>
            </a:r>
            <a:r>
              <a:rPr lang="ru-RU" sz="7200" b="1" spc="-15" dirty="0">
                <a:latin typeface="Times New Roman"/>
                <a:cs typeface="Times New Roman"/>
              </a:rPr>
              <a:t> </a:t>
            </a:r>
            <a:r>
              <a:rPr lang="ru-RU" sz="7200" b="1" spc="-5" dirty="0">
                <a:latin typeface="Times New Roman"/>
                <a:cs typeface="Times New Roman"/>
              </a:rPr>
              <a:t>рецепты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algn="just">
              <a:lnSpc>
                <a:spcPts val="1595"/>
              </a:lnSpc>
            </a:pPr>
            <a:r>
              <a:rPr lang="ru-RU" sz="7200" b="1" spc="-5" dirty="0">
                <a:latin typeface="Times New Roman"/>
                <a:cs typeface="Times New Roman"/>
              </a:rPr>
              <a:t>Мыло-</a:t>
            </a:r>
            <a:r>
              <a:rPr lang="ru-RU" sz="7200" b="1" spc="-5" dirty="0" err="1">
                <a:latin typeface="Times New Roman"/>
                <a:cs typeface="Times New Roman"/>
              </a:rPr>
              <a:t>скраб</a:t>
            </a:r>
            <a:r>
              <a:rPr lang="ru-RU" sz="7200" b="1" spc="-15" dirty="0">
                <a:latin typeface="Times New Roman"/>
                <a:cs typeface="Times New Roman"/>
              </a:rPr>
              <a:t> </a:t>
            </a:r>
            <a:r>
              <a:rPr lang="ru-RU" sz="7200" b="1" spc="-5" dirty="0">
                <a:latin typeface="Times New Roman"/>
                <a:cs typeface="Times New Roman"/>
              </a:rPr>
              <a:t>«Шоколадка»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ts val="1610"/>
              </a:lnSpc>
              <a:spcBef>
                <a:spcPts val="60"/>
              </a:spcBef>
            </a:pPr>
            <a:r>
              <a:rPr lang="ru-RU" sz="7200" b="1" spc="-5" dirty="0">
                <a:latin typeface="Times New Roman"/>
                <a:cs typeface="Times New Roman"/>
              </a:rPr>
              <a:t>Состав: </a:t>
            </a:r>
            <a:r>
              <a:rPr lang="ru-RU" sz="7200" spc="-5" dirty="0">
                <a:latin typeface="Times New Roman"/>
                <a:cs typeface="Times New Roman"/>
              </a:rPr>
              <a:t>брусок детского мыла (100 гр.), </a:t>
            </a:r>
            <a:r>
              <a:rPr lang="ru-RU" sz="7200" dirty="0">
                <a:latin typeface="Times New Roman"/>
                <a:cs typeface="Times New Roman"/>
              </a:rPr>
              <a:t>шоколад </a:t>
            </a:r>
            <a:r>
              <a:rPr lang="ru-RU" sz="7200" spc="-5" dirty="0">
                <a:latin typeface="Times New Roman"/>
                <a:cs typeface="Times New Roman"/>
              </a:rPr>
              <a:t>(корица) </a:t>
            </a:r>
            <a:r>
              <a:rPr lang="ru-RU" sz="7200" dirty="0">
                <a:latin typeface="Times New Roman"/>
                <a:cs typeface="Times New Roman"/>
              </a:rPr>
              <a:t>или </a:t>
            </a:r>
            <a:r>
              <a:rPr lang="ru-RU" sz="7200" spc="-5" dirty="0">
                <a:latin typeface="Times New Roman"/>
                <a:cs typeface="Times New Roman"/>
              </a:rPr>
              <a:t>ванильный </a:t>
            </a:r>
            <a:r>
              <a:rPr lang="ru-RU" sz="7200" dirty="0">
                <a:latin typeface="Times New Roman"/>
                <a:cs typeface="Times New Roman"/>
              </a:rPr>
              <a:t> сахар, </a:t>
            </a:r>
            <a:r>
              <a:rPr lang="ru-RU" sz="7200" spc="-5" dirty="0">
                <a:latin typeface="Times New Roman"/>
                <a:cs typeface="Times New Roman"/>
              </a:rPr>
              <a:t>кофе </a:t>
            </a:r>
            <a:r>
              <a:rPr lang="ru-RU" sz="7200" dirty="0">
                <a:latin typeface="Times New Roman"/>
                <a:cs typeface="Times New Roman"/>
              </a:rPr>
              <a:t>– 2 </a:t>
            </a:r>
            <a:r>
              <a:rPr lang="ru-RU" sz="7200" spc="-5" dirty="0" err="1">
                <a:latin typeface="Times New Roman"/>
                <a:cs typeface="Times New Roman"/>
              </a:rPr>
              <a:t>ч.л</a:t>
            </a:r>
            <a:r>
              <a:rPr lang="ru-RU" sz="7200" spc="-5" dirty="0">
                <a:latin typeface="Times New Roman"/>
                <a:cs typeface="Times New Roman"/>
              </a:rPr>
              <a:t>.,</a:t>
            </a:r>
            <a:r>
              <a:rPr lang="ru-RU" sz="7200" dirty="0">
                <a:latin typeface="Times New Roman"/>
                <a:cs typeface="Times New Roman"/>
              </a:rPr>
              <a:t> мак – 1.ч.л., </a:t>
            </a:r>
            <a:r>
              <a:rPr lang="ru-RU" sz="7200" spc="-5" dirty="0">
                <a:latin typeface="Times New Roman"/>
                <a:cs typeface="Times New Roman"/>
              </a:rPr>
              <a:t>масло </a:t>
            </a:r>
            <a:r>
              <a:rPr lang="ru-RU" sz="7200" dirty="0" err="1">
                <a:latin typeface="Times New Roman"/>
                <a:cs typeface="Times New Roman"/>
              </a:rPr>
              <a:t>жожоба</a:t>
            </a:r>
            <a:r>
              <a:rPr lang="ru-RU" sz="7200" dirty="0">
                <a:latin typeface="Times New Roman"/>
                <a:cs typeface="Times New Roman"/>
              </a:rPr>
              <a:t> – 1 ст. </a:t>
            </a:r>
            <a:r>
              <a:rPr lang="ru-RU" sz="7200" spc="-5" dirty="0">
                <a:latin typeface="Times New Roman"/>
                <a:cs typeface="Times New Roman"/>
              </a:rPr>
              <a:t>л., эфирное масло 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мандарина</a:t>
            </a:r>
            <a:r>
              <a:rPr lang="ru-RU" sz="7200" dirty="0">
                <a:latin typeface="Times New Roman"/>
                <a:cs typeface="Times New Roman"/>
              </a:rPr>
              <a:t> –</a:t>
            </a:r>
            <a:r>
              <a:rPr lang="ru-RU" sz="7200" spc="-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7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капель, глицерин</a:t>
            </a:r>
            <a:r>
              <a:rPr lang="ru-RU" sz="7200" dirty="0">
                <a:latin typeface="Times New Roman"/>
                <a:cs typeface="Times New Roman"/>
              </a:rPr>
              <a:t> – 1</a:t>
            </a:r>
            <a:r>
              <a:rPr lang="ru-RU" sz="7200" spc="-15" dirty="0">
                <a:latin typeface="Times New Roman"/>
                <a:cs typeface="Times New Roman"/>
              </a:rPr>
              <a:t> </a:t>
            </a:r>
            <a:r>
              <a:rPr lang="ru-RU" sz="7200" spc="-5" dirty="0" err="1">
                <a:latin typeface="Times New Roman"/>
                <a:cs typeface="Times New Roman"/>
              </a:rPr>
              <a:t>ч.л</a:t>
            </a:r>
            <a:r>
              <a:rPr lang="ru-RU" sz="7200" spc="-5" dirty="0">
                <a:latin typeface="Times New Roman"/>
                <a:cs typeface="Times New Roman"/>
              </a:rPr>
              <a:t>.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algn="just">
              <a:lnSpc>
                <a:spcPts val="1535"/>
              </a:lnSpc>
            </a:pPr>
            <a:r>
              <a:rPr lang="ru-RU" sz="7200" b="1" spc="-5" dirty="0">
                <a:latin typeface="Times New Roman"/>
                <a:cs typeface="Times New Roman"/>
              </a:rPr>
              <a:t>Приготовление:</a:t>
            </a:r>
            <a:r>
              <a:rPr lang="ru-RU" sz="7200" b="1" spc="605" dirty="0">
                <a:latin typeface="Times New Roman"/>
                <a:cs typeface="Times New Roman"/>
              </a:rPr>
              <a:t> </a:t>
            </a:r>
            <a:r>
              <a:rPr lang="ru-RU" sz="7200" b="1" spc="6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Растопить</a:t>
            </a:r>
            <a:r>
              <a:rPr lang="ru-RU" sz="7200" spc="400" dirty="0">
                <a:latin typeface="Times New Roman"/>
                <a:cs typeface="Times New Roman"/>
              </a:rPr>
              <a:t>   </a:t>
            </a:r>
            <a:r>
              <a:rPr lang="ru-RU" sz="7200" spc="-5" dirty="0">
                <a:latin typeface="Times New Roman"/>
                <a:cs typeface="Times New Roman"/>
              </a:rPr>
              <a:t>мыльную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marR="2570480" algn="just">
              <a:lnSpc>
                <a:spcPct val="95800"/>
              </a:lnSpc>
              <a:spcBef>
                <a:spcPts val="45"/>
              </a:spcBef>
            </a:pPr>
            <a:r>
              <a:rPr lang="ru-RU" sz="7200" spc="-5" dirty="0">
                <a:latin typeface="Times New Roman"/>
                <a:cs typeface="Times New Roman"/>
              </a:rPr>
              <a:t>стружку.</a:t>
            </a:r>
            <a:r>
              <a:rPr lang="ru-RU" sz="7200" dirty="0">
                <a:latin typeface="Times New Roman"/>
                <a:cs typeface="Times New Roman"/>
              </a:rPr>
              <a:t> Добавить </a:t>
            </a:r>
            <a:r>
              <a:rPr lang="ru-RU" sz="7200" dirty="0" err="1">
                <a:latin typeface="Times New Roman"/>
                <a:cs typeface="Times New Roman"/>
              </a:rPr>
              <a:t>плавитель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шоколад </a:t>
            </a:r>
            <a:r>
              <a:rPr lang="ru-RU" sz="7200" dirty="0">
                <a:latin typeface="Times New Roman"/>
                <a:cs typeface="Times New Roman"/>
              </a:rPr>
              <a:t>или 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ванильный </a:t>
            </a:r>
            <a:r>
              <a:rPr lang="ru-RU" sz="7200" dirty="0">
                <a:latin typeface="Times New Roman"/>
                <a:cs typeface="Times New Roman"/>
              </a:rPr>
              <a:t>сахар, </a:t>
            </a:r>
            <a:r>
              <a:rPr lang="ru-RU" sz="7200" spc="-5" dirty="0">
                <a:latin typeface="Times New Roman"/>
                <a:cs typeface="Times New Roman"/>
              </a:rPr>
              <a:t>кофе (постепенно), масло,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глицерин, хорошенько перемешать. Форму </a:t>
            </a:r>
            <a:r>
              <a:rPr lang="ru-RU" sz="7200" dirty="0">
                <a:latin typeface="Times New Roman"/>
                <a:cs typeface="Times New Roman"/>
              </a:rPr>
              <a:t> смазываем </a:t>
            </a:r>
            <a:r>
              <a:rPr lang="ru-RU" sz="7200" spc="-5" dirty="0">
                <a:latin typeface="Times New Roman"/>
                <a:cs typeface="Times New Roman"/>
              </a:rPr>
              <a:t>маслом. </a:t>
            </a:r>
            <a:r>
              <a:rPr lang="ru-RU" sz="7200" dirty="0">
                <a:latin typeface="Times New Roman"/>
                <a:cs typeface="Times New Roman"/>
              </a:rPr>
              <a:t>Снимаем </a:t>
            </a:r>
            <a:r>
              <a:rPr lang="ru-RU" sz="7200" spc="-5" dirty="0">
                <a:latin typeface="Times New Roman"/>
                <a:cs typeface="Times New Roman"/>
              </a:rPr>
              <a:t>мыло </a:t>
            </a:r>
            <a:r>
              <a:rPr lang="ru-RU" sz="7200" dirty="0">
                <a:latin typeface="Times New Roman"/>
                <a:cs typeface="Times New Roman"/>
              </a:rPr>
              <a:t>с </a:t>
            </a:r>
            <a:r>
              <a:rPr lang="ru-RU" sz="7200" spc="-5" dirty="0">
                <a:latin typeface="Times New Roman"/>
                <a:cs typeface="Times New Roman"/>
              </a:rPr>
              <a:t>бани </a:t>
            </a:r>
            <a:r>
              <a:rPr lang="ru-RU" sz="7200" dirty="0">
                <a:latin typeface="Times New Roman"/>
                <a:cs typeface="Times New Roman"/>
              </a:rPr>
              <a:t>и 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добавляем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эфирное</a:t>
            </a:r>
            <a:r>
              <a:rPr lang="ru-RU" sz="7200" dirty="0">
                <a:latin typeface="Times New Roman"/>
                <a:cs typeface="Times New Roman"/>
              </a:rPr>
              <a:t> масло.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Хорошенько 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перемешиваем </a:t>
            </a:r>
            <a:r>
              <a:rPr lang="ru-RU" sz="7200" dirty="0">
                <a:latin typeface="Times New Roman"/>
                <a:cs typeface="Times New Roman"/>
              </a:rPr>
              <a:t>и </a:t>
            </a:r>
            <a:r>
              <a:rPr lang="ru-RU" sz="7200" spc="-5" dirty="0">
                <a:latin typeface="Times New Roman"/>
                <a:cs typeface="Times New Roman"/>
              </a:rPr>
              <a:t>выливаем </a:t>
            </a:r>
            <a:r>
              <a:rPr lang="ru-RU" sz="7200" dirty="0">
                <a:latin typeface="Times New Roman"/>
                <a:cs typeface="Times New Roman"/>
              </a:rPr>
              <a:t>в </a:t>
            </a:r>
            <a:r>
              <a:rPr lang="ru-RU" sz="7200" spc="-5" dirty="0">
                <a:latin typeface="Times New Roman"/>
                <a:cs typeface="Times New Roman"/>
              </a:rPr>
              <a:t>форму. </a:t>
            </a:r>
            <a:r>
              <a:rPr lang="ru-RU" sz="7200" dirty="0">
                <a:latin typeface="Times New Roman"/>
                <a:cs typeface="Times New Roman"/>
              </a:rPr>
              <a:t>Ставим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на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пару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часов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застыть,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лучше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всего</a:t>
            </a:r>
            <a:r>
              <a:rPr lang="ru-RU" sz="7200" dirty="0">
                <a:latin typeface="Times New Roman"/>
                <a:cs typeface="Times New Roman"/>
              </a:rPr>
              <a:t> на 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подоконнике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при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комнатной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температуре, </a:t>
            </a:r>
            <a:r>
              <a:rPr lang="ru-RU" sz="7200" dirty="0">
                <a:latin typeface="Times New Roman"/>
                <a:cs typeface="Times New Roman"/>
              </a:rPr>
              <a:t> после</a:t>
            </a:r>
            <a:r>
              <a:rPr lang="ru-RU" sz="7200" spc="-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вынимаем</a:t>
            </a:r>
            <a:r>
              <a:rPr lang="ru-RU" sz="7200" dirty="0">
                <a:latin typeface="Times New Roman"/>
                <a:cs typeface="Times New Roman"/>
              </a:rPr>
              <a:t> и</a:t>
            </a:r>
            <a:r>
              <a:rPr lang="ru-RU" sz="7200" spc="-5" dirty="0">
                <a:latin typeface="Times New Roman"/>
                <a:cs typeface="Times New Roman"/>
              </a:rPr>
              <a:t> убираем</a:t>
            </a:r>
            <a:r>
              <a:rPr lang="ru-RU" sz="7200" spc="-1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на пару</a:t>
            </a:r>
            <a:r>
              <a:rPr lang="ru-RU" sz="7200" spc="-2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дней.</a:t>
            </a:r>
            <a:endParaRPr lang="ru-RU" sz="72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6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0032" y="2996952"/>
            <a:ext cx="3456384" cy="2592288"/>
          </a:xfrm>
          <a:prstGeom prst="rect">
            <a:avLst/>
          </a:prstGeom>
        </p:spPr>
      </p:pic>
      <p:pic>
        <p:nvPicPr>
          <p:cNvPr id="7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36096" y="404664"/>
            <a:ext cx="3267327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089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56992"/>
            <a:ext cx="7920880" cy="28083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476672"/>
            <a:ext cx="6400800" cy="3474720"/>
          </a:xfrm>
        </p:spPr>
        <p:txBody>
          <a:bodyPr>
            <a:normAutofit fontScale="92500" lnSpcReduction="10000"/>
          </a:bodyPr>
          <a:lstStyle/>
          <a:p>
            <a:pPr marL="12700"/>
            <a:r>
              <a:rPr lang="ru-RU" sz="2400" b="1" spc="-5" dirty="0">
                <a:latin typeface="Times New Roman"/>
                <a:cs typeface="Times New Roman"/>
              </a:rPr>
              <a:t>Мыло</a:t>
            </a:r>
            <a:r>
              <a:rPr lang="ru-RU" sz="2400" b="1" dirty="0">
                <a:latin typeface="Times New Roman"/>
                <a:cs typeface="Times New Roman"/>
              </a:rPr>
              <a:t> с</a:t>
            </a:r>
            <a:r>
              <a:rPr lang="ru-RU" sz="2400" b="1" spc="-5" dirty="0">
                <a:latin typeface="Times New Roman"/>
                <a:cs typeface="Times New Roman"/>
              </a:rPr>
              <a:t> медом,</a:t>
            </a:r>
            <a:r>
              <a:rPr lang="ru-RU" sz="2400" b="1" dirty="0">
                <a:latin typeface="Times New Roman"/>
                <a:cs typeface="Times New Roman"/>
              </a:rPr>
              <a:t> </a:t>
            </a:r>
            <a:r>
              <a:rPr lang="ru-RU" sz="2400" b="1" spc="-5" dirty="0">
                <a:latin typeface="Times New Roman"/>
                <a:cs typeface="Times New Roman"/>
              </a:rPr>
              <a:t>овсянкой </a:t>
            </a:r>
            <a:r>
              <a:rPr lang="ru-RU" sz="2400" b="1" dirty="0">
                <a:latin typeface="Times New Roman"/>
                <a:cs typeface="Times New Roman"/>
              </a:rPr>
              <a:t>и</a:t>
            </a:r>
            <a:r>
              <a:rPr lang="ru-RU" sz="2400" b="1" spc="-10" dirty="0">
                <a:latin typeface="Times New Roman"/>
                <a:cs typeface="Times New Roman"/>
              </a:rPr>
              <a:t> </a:t>
            </a:r>
            <a:r>
              <a:rPr lang="ru-RU" sz="2400" b="1" spc="-5" dirty="0">
                <a:latin typeface="Times New Roman"/>
                <a:cs typeface="Times New Roman"/>
              </a:rPr>
              <a:t>молоком</a:t>
            </a:r>
            <a:endParaRPr lang="ru-RU" sz="2400" dirty="0">
              <a:latin typeface="Times New Roman"/>
              <a:cs typeface="Times New Roman"/>
            </a:endParaRPr>
          </a:p>
          <a:p>
            <a:pPr marL="12700" marR="358775">
              <a:spcBef>
                <a:spcPts val="65"/>
              </a:spcBef>
            </a:pPr>
            <a:r>
              <a:rPr lang="ru-RU" sz="2400" b="1" i="1" spc="-5" dirty="0">
                <a:latin typeface="Times New Roman"/>
                <a:cs typeface="Times New Roman"/>
              </a:rPr>
              <a:t>Понадобится:</a:t>
            </a:r>
            <a:r>
              <a:rPr lang="ru-RU" sz="2400" b="1" i="1" spc="2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100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г</a:t>
            </a:r>
            <a:r>
              <a:rPr lang="ru-RU" sz="2400" spc="-5" dirty="0">
                <a:latin typeface="Times New Roman"/>
                <a:cs typeface="Times New Roman"/>
              </a:rPr>
              <a:t> детского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мыла,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около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3/4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стакана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горячей</a:t>
            </a:r>
            <a:r>
              <a:rPr lang="ru-RU" sz="2400" spc="1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воды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или </a:t>
            </a:r>
            <a:r>
              <a:rPr lang="ru-RU" sz="2400" spc="-33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молока,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чайная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ложка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меда, </a:t>
            </a:r>
            <a:r>
              <a:rPr lang="ru-RU" sz="2400" dirty="0">
                <a:latin typeface="Times New Roman"/>
                <a:cs typeface="Times New Roman"/>
              </a:rPr>
              <a:t>1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ст.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ложка</a:t>
            </a:r>
            <a:endParaRPr lang="ru-RU" sz="2400" dirty="0">
              <a:latin typeface="Times New Roman"/>
              <a:cs typeface="Times New Roman"/>
            </a:endParaRPr>
          </a:p>
          <a:p>
            <a:pPr marL="12700"/>
            <a:r>
              <a:rPr lang="ru-RU" sz="2400" spc="-5" dirty="0">
                <a:latin typeface="Times New Roman"/>
                <a:cs typeface="Times New Roman"/>
              </a:rPr>
              <a:t>оливкового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масла,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пищевой краситель, </a:t>
            </a:r>
            <a:r>
              <a:rPr lang="ru-RU" sz="2400" dirty="0">
                <a:latin typeface="Times New Roman"/>
                <a:cs typeface="Times New Roman"/>
              </a:rPr>
              <a:t>2</a:t>
            </a:r>
          </a:p>
          <a:p>
            <a:pPr marL="12700" marR="2621915" algn="just">
              <a:spcBef>
                <a:spcPts val="75"/>
              </a:spcBef>
            </a:pPr>
            <a:r>
              <a:rPr lang="ru-RU" sz="2400" spc="-5" dirty="0">
                <a:latin typeface="Times New Roman"/>
                <a:cs typeface="Times New Roman"/>
              </a:rPr>
              <a:t>столовых ложки крупных овсяных хлопьев, </a:t>
            </a:r>
            <a:r>
              <a:rPr lang="ru-RU" sz="2400" spc="-33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эфирное масло лаванды </a:t>
            </a:r>
            <a:r>
              <a:rPr lang="ru-RU" sz="2400" dirty="0">
                <a:latin typeface="Times New Roman"/>
                <a:cs typeface="Times New Roman"/>
              </a:rPr>
              <a:t>– </a:t>
            </a:r>
            <a:r>
              <a:rPr lang="ru-RU" sz="2400" spc="-5" dirty="0">
                <a:latin typeface="Times New Roman"/>
                <a:cs typeface="Times New Roman"/>
              </a:rPr>
              <a:t>половина чайной 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ложки (или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10-15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капель).</a:t>
            </a:r>
            <a:endParaRPr lang="ru-RU" sz="24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Acer\Desktop\cat_so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3456384" cy="423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299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endParaRPr lang="ru-RU" sz="2400" dirty="0">
              <a:latin typeface="Times New Roman"/>
              <a:cs typeface="Times New Roman"/>
            </a:endParaRPr>
          </a:p>
          <a:p>
            <a:pPr marL="469265" marR="5080" algn="just">
              <a:lnSpc>
                <a:spcPct val="96100"/>
              </a:lnSpc>
              <a:spcBef>
                <a:spcPts val="305"/>
              </a:spcBef>
            </a:pPr>
            <a:r>
              <a:rPr lang="ru-RU" sz="2400" dirty="0">
                <a:latin typeface="Times New Roman"/>
                <a:cs typeface="Times New Roman"/>
              </a:rPr>
              <a:t>У </a:t>
            </a:r>
            <a:r>
              <a:rPr lang="ru-RU" sz="2400" spc="-5" dirty="0">
                <a:latin typeface="Times New Roman"/>
                <a:cs typeface="Times New Roman"/>
              </a:rPr>
              <a:t>нас получилось обогащённое полезными добавками </a:t>
            </a:r>
            <a:r>
              <a:rPr lang="ru-RU" sz="2400" dirty="0">
                <a:latin typeface="Times New Roman"/>
                <a:cs typeface="Times New Roman"/>
              </a:rPr>
              <a:t>детское </a:t>
            </a:r>
            <a:r>
              <a:rPr lang="ru-RU" sz="2400" spc="-5" dirty="0">
                <a:latin typeface="Times New Roman"/>
                <a:cs typeface="Times New Roman"/>
              </a:rPr>
              <a:t>мыло. </a:t>
            </a:r>
            <a:r>
              <a:rPr lang="ru-RU" sz="2400" dirty="0">
                <a:latin typeface="Times New Roman"/>
                <a:cs typeface="Times New Roman"/>
              </a:rPr>
              <a:t> Конечно, </a:t>
            </a:r>
            <a:r>
              <a:rPr lang="ru-RU" sz="2400" spc="-5" dirty="0">
                <a:latin typeface="Times New Roman"/>
                <a:cs typeface="Times New Roman"/>
              </a:rPr>
              <a:t>оно </a:t>
            </a:r>
            <a:r>
              <a:rPr lang="ru-RU" sz="2400" dirty="0">
                <a:latin typeface="Times New Roman"/>
                <a:cs typeface="Times New Roman"/>
              </a:rPr>
              <a:t>не </a:t>
            </a:r>
            <a:r>
              <a:rPr lang="ru-RU" sz="2400" spc="-5" dirty="0">
                <a:latin typeface="Times New Roman"/>
                <a:cs typeface="Times New Roman"/>
              </a:rPr>
              <a:t>будет </a:t>
            </a:r>
            <a:r>
              <a:rPr lang="ru-RU" sz="2400" dirty="0">
                <a:latin typeface="Times New Roman"/>
                <a:cs typeface="Times New Roman"/>
              </a:rPr>
              <a:t>100% </a:t>
            </a:r>
            <a:r>
              <a:rPr lang="ru-RU" sz="2400" spc="-5" dirty="0">
                <a:latin typeface="Times New Roman"/>
                <a:cs typeface="Times New Roman"/>
              </a:rPr>
              <a:t>натуральным, но намного лучше всего </a:t>
            </a:r>
            <a:r>
              <a:rPr lang="ru-RU" sz="2400" dirty="0">
                <a:latin typeface="Times New Roman"/>
                <a:cs typeface="Times New Roman"/>
              </a:rPr>
              <a:t> того,</a:t>
            </a:r>
            <a:r>
              <a:rPr lang="ru-RU" sz="2400" spc="-5" dirty="0">
                <a:latin typeface="Times New Roman"/>
                <a:cs typeface="Times New Roman"/>
              </a:rPr>
              <a:t> что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нам </a:t>
            </a:r>
            <a:r>
              <a:rPr lang="ru-RU" sz="2400" spc="-5" dirty="0">
                <a:latin typeface="Times New Roman"/>
                <a:cs typeface="Times New Roman"/>
              </a:rPr>
              <a:t>приходится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видеть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на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прилавках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магазинов.</a:t>
            </a:r>
            <a:endParaRPr lang="ru-RU" sz="2400" dirty="0">
              <a:latin typeface="Times New Roman"/>
              <a:cs typeface="Times New Roman"/>
            </a:endParaRPr>
          </a:p>
          <a:p>
            <a:pPr marL="469265" marR="20320">
              <a:lnSpc>
                <a:spcPts val="1610"/>
              </a:lnSpc>
              <a:spcBef>
                <a:spcPts val="140"/>
              </a:spcBef>
            </a:pPr>
            <a:r>
              <a:rPr lang="ru-RU" sz="2400" spc="-5" dirty="0">
                <a:latin typeface="Times New Roman"/>
                <a:cs typeface="Times New Roman"/>
              </a:rPr>
              <a:t>Наше</a:t>
            </a:r>
            <a:r>
              <a:rPr lang="ru-RU" sz="2400" dirty="0">
                <a:latin typeface="Times New Roman"/>
                <a:cs typeface="Times New Roman"/>
              </a:rPr>
              <a:t> мыло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необычной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формы,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яркого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цвета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и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обогащенное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целебными </a:t>
            </a:r>
            <a:r>
              <a:rPr lang="ru-RU" sz="2400" spc="-33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свойствами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благодаря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натуральным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наполнителям.</a:t>
            </a:r>
            <a:endParaRPr lang="ru-RU" sz="2400" dirty="0">
              <a:latin typeface="Times New Roman"/>
              <a:cs typeface="Times New Roman"/>
            </a:endParaRPr>
          </a:p>
          <a:p>
            <a:pPr marL="469265" marR="93345">
              <a:lnSpc>
                <a:spcPts val="1620"/>
              </a:lnSpc>
              <a:spcBef>
                <a:spcPts val="80"/>
              </a:spcBef>
            </a:pPr>
            <a:r>
              <a:rPr lang="ru-RU" sz="2400" dirty="0">
                <a:latin typeface="Times New Roman"/>
                <a:cs typeface="Times New Roman"/>
              </a:rPr>
              <a:t>В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ходе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мастер-класса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мы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убедились,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что </a:t>
            </a:r>
            <a:r>
              <a:rPr lang="ru-RU" sz="2400" spc="-5" dirty="0">
                <a:latin typeface="Times New Roman"/>
                <a:cs typeface="Times New Roman"/>
              </a:rPr>
              <a:t>мыловарение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–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это настоящее </a:t>
            </a:r>
            <a:r>
              <a:rPr lang="ru-RU" sz="2400" spc="-33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искусство,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где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есть простор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для </a:t>
            </a:r>
            <a:r>
              <a:rPr lang="ru-RU" sz="2400" spc="-5" dirty="0">
                <a:latin typeface="Times New Roman"/>
                <a:cs typeface="Times New Roman"/>
              </a:rPr>
              <a:t>творчества.</a:t>
            </a:r>
            <a:endParaRPr lang="ru-RU" sz="2400" dirty="0">
              <a:latin typeface="Times New Roman"/>
              <a:cs typeface="Times New Roman"/>
            </a:endParaRPr>
          </a:p>
          <a:p>
            <a:pPr marL="469265" marR="29209">
              <a:lnSpc>
                <a:spcPts val="1620"/>
              </a:lnSpc>
              <a:spcBef>
                <a:spcPts val="85"/>
              </a:spcBef>
            </a:pPr>
            <a:r>
              <a:rPr lang="ru-RU" sz="2400" dirty="0">
                <a:latin typeface="Times New Roman"/>
                <a:cs typeface="Times New Roman"/>
              </a:rPr>
              <a:t>Ваши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близкие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будут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в</a:t>
            </a:r>
            <a:r>
              <a:rPr lang="ru-RU" sz="2400" spc="-5" dirty="0">
                <a:latin typeface="Times New Roman"/>
                <a:cs typeface="Times New Roman"/>
              </a:rPr>
              <a:t> восторге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от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такого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подарка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и</a:t>
            </a:r>
            <a:r>
              <a:rPr lang="ru-RU" sz="2400" spc="5" dirty="0">
                <a:latin typeface="Times New Roman"/>
                <a:cs typeface="Times New Roman"/>
              </a:rPr>
              <a:t> </a:t>
            </a:r>
            <a:r>
              <a:rPr lang="ru-RU" sz="2400" spc="-10" dirty="0">
                <a:latin typeface="Times New Roman"/>
                <a:cs typeface="Times New Roman"/>
              </a:rPr>
              <a:t>могут</a:t>
            </a:r>
            <a:r>
              <a:rPr lang="ru-RU" sz="2400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пользоваться </a:t>
            </a:r>
            <a:r>
              <a:rPr lang="ru-RU" sz="2400" spc="-335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мылом</a:t>
            </a:r>
            <a:r>
              <a:rPr lang="ru-RU" sz="2400" spc="34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с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большим</a:t>
            </a:r>
            <a:r>
              <a:rPr lang="ru-RU" sz="2400" spc="-15" dirty="0">
                <a:latin typeface="Times New Roman"/>
                <a:cs typeface="Times New Roman"/>
              </a:rPr>
              <a:t> </a:t>
            </a:r>
            <a:r>
              <a:rPr lang="ru-RU" sz="2400" spc="-5" dirty="0">
                <a:latin typeface="Times New Roman"/>
                <a:cs typeface="Times New Roman"/>
              </a:rPr>
              <a:t>удовольствием.</a:t>
            </a:r>
            <a:endParaRPr lang="ru-RU" sz="24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Acer\Desktop\d659d35b394585edb6dfa13e54wm--kosmetika-ruchnoj-raboty-kastilskoe-olivkovoe-mylo-s-nulya-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77072"/>
            <a:ext cx="67687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290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568952" cy="6408712"/>
          </a:xfrm>
        </p:spPr>
        <p:txBody>
          <a:bodyPr/>
          <a:lstStyle/>
          <a:p>
            <a:r>
              <a:rPr lang="ru-RU" dirty="0"/>
              <a:t>Упражнение «Все равно ты молодец, потому что…»</a:t>
            </a:r>
          </a:p>
          <a:p>
            <a:r>
              <a:rPr lang="ru-RU" dirty="0"/>
              <a:t>Участникам по кругу необходимо продолжить фразу, обращаясь к коллеге справа (так называемое «психологическое поглаживание»).</a:t>
            </a:r>
          </a:p>
          <a:p>
            <a:r>
              <a:rPr lang="ru-RU" dirty="0"/>
              <a:t> Рефлексия</a:t>
            </a:r>
          </a:p>
          <a:p>
            <a:r>
              <a:rPr lang="ru-RU" dirty="0"/>
              <a:t>Оценка своего настроения до и после работы в режиме тренинга всеми участниками. Что понравилось – не понравилось, что хочется сказать коллегам, ведущему.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360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88640"/>
            <a:ext cx="7749480" cy="6081856"/>
          </a:xfrm>
        </p:spPr>
        <p:txBody>
          <a:bodyPr/>
          <a:lstStyle/>
          <a:p>
            <a:r>
              <a:rPr lang="ru-RU" dirty="0"/>
              <a:t>Литература</a:t>
            </a:r>
          </a:p>
          <a:p>
            <a:r>
              <a:rPr lang="ru-RU" dirty="0"/>
              <a:t>1.	</a:t>
            </a:r>
            <a:r>
              <a:rPr lang="ru-RU" dirty="0" err="1"/>
              <a:t>Макшанов</a:t>
            </a:r>
            <a:r>
              <a:rPr lang="ru-RU" dirty="0"/>
              <a:t> С.И. Психология тренинга. – СПб., 1997.</a:t>
            </a:r>
          </a:p>
          <a:p>
            <a:r>
              <a:rPr lang="ru-RU" dirty="0"/>
              <a:t>2.	Петровская Л.А. Теоретические и методические вопросы социально-психологического тренинга. – М., 1982.</a:t>
            </a:r>
          </a:p>
          <a:p>
            <a:r>
              <a:rPr lang="ru-RU" dirty="0"/>
              <a:t>3.	Прохоров А.О. Психология самоуправления. – Казань, 1997.</a:t>
            </a:r>
          </a:p>
          <a:p>
            <a:r>
              <a:rPr lang="ru-RU" dirty="0"/>
              <a:t>4.	</a:t>
            </a:r>
            <a:r>
              <a:rPr lang="ru-RU" dirty="0" err="1"/>
              <a:t>Форманюк</a:t>
            </a:r>
            <a:r>
              <a:rPr lang="ru-RU" dirty="0"/>
              <a:t> Т.В. Синдром «эмоционального сгорания» как показатель профессиональной </a:t>
            </a:r>
            <a:r>
              <a:rPr lang="ru-RU" dirty="0" err="1"/>
              <a:t>дезадаптации</a:t>
            </a:r>
            <a:r>
              <a:rPr lang="ru-RU" dirty="0"/>
              <a:t> учителя // Вопросы психологии, 1994, №6.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129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208912" cy="6120680"/>
          </a:xfrm>
        </p:spPr>
        <p:txBody>
          <a:bodyPr>
            <a:normAutofit fontScale="25000" lnSpcReduction="20000"/>
          </a:bodyPr>
          <a:lstStyle/>
          <a:p>
            <a:pPr marL="12700" marR="5080">
              <a:lnSpc>
                <a:spcPct val="120000"/>
              </a:lnSpc>
              <a:spcBef>
                <a:spcPts val="204"/>
              </a:spcBef>
            </a:pPr>
            <a:r>
              <a:rPr lang="ru-RU" sz="7200" b="1" dirty="0" smtClean="0">
                <a:latin typeface="Times New Roman"/>
                <a:cs typeface="Times New Roman"/>
              </a:rPr>
              <a:t>Цель</a:t>
            </a:r>
            <a:r>
              <a:rPr lang="ru-RU" sz="7200" b="1" spc="45" dirty="0" smtClean="0">
                <a:latin typeface="Times New Roman"/>
                <a:cs typeface="Times New Roman"/>
              </a:rPr>
              <a:t> </a:t>
            </a:r>
            <a:r>
              <a:rPr lang="ru-RU" sz="7200" b="1" spc="-5" dirty="0" smtClean="0">
                <a:latin typeface="Times New Roman"/>
                <a:cs typeface="Times New Roman"/>
              </a:rPr>
              <a:t>мастер-класса: </a:t>
            </a:r>
            <a:r>
              <a:rPr lang="ru-RU" sz="7200" spc="-5" dirty="0" smtClean="0">
                <a:latin typeface="Times New Roman"/>
                <a:cs typeface="Times New Roman"/>
              </a:rPr>
              <a:t>создать </a:t>
            </a:r>
            <a:r>
              <a:rPr lang="ru-RU" sz="7200" spc="-5" dirty="0">
                <a:latin typeface="Times New Roman"/>
                <a:cs typeface="Times New Roman"/>
              </a:rPr>
              <a:t>условия способствующие  развитию коммуникативной компетентности, эмоциональной устойчивости, уверенности в себе, доброжелательного отношения друг к другу. Выполняя упражнения, участники тренинга познают причины и особенности своего поведения, учатся понимать других людей. М</a:t>
            </a:r>
            <a:r>
              <a:rPr lang="ru-RU" sz="7200" spc="-5" dirty="0" smtClean="0">
                <a:latin typeface="Times New Roman"/>
                <a:cs typeface="Times New Roman"/>
              </a:rPr>
              <a:t>астер -класс </a:t>
            </a:r>
            <a:r>
              <a:rPr lang="ru-RU" sz="7200" spc="-5" dirty="0">
                <a:latin typeface="Times New Roman"/>
                <a:cs typeface="Times New Roman"/>
              </a:rPr>
              <a:t>мотивирует педагогов к самосовершенствованию, овладению знаниями, приемами, механизмами коммуникативной компетентности. </a:t>
            </a:r>
            <a:endParaRPr lang="ru-RU" sz="7200" dirty="0" smtClean="0">
              <a:latin typeface="Times New Roman"/>
              <a:cs typeface="Times New Roman"/>
            </a:endParaRPr>
          </a:p>
          <a:p>
            <a:pPr marL="12700">
              <a:lnSpc>
                <a:spcPct val="120000"/>
              </a:lnSpc>
            </a:pPr>
            <a:r>
              <a:rPr lang="ru-RU" sz="7200" b="1" spc="-5" dirty="0" smtClean="0">
                <a:latin typeface="Times New Roman"/>
                <a:cs typeface="Times New Roman"/>
              </a:rPr>
              <a:t>Задачи</a:t>
            </a:r>
            <a:r>
              <a:rPr lang="ru-RU" sz="7200" b="1" spc="-5" dirty="0">
                <a:latin typeface="Times New Roman"/>
                <a:cs typeface="Times New Roman"/>
              </a:rPr>
              <a:t>: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ct val="1200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Познакомить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с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технологией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мыловарения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в </a:t>
            </a:r>
            <a:r>
              <a:rPr lang="ru-RU" sz="7200" spc="-5" dirty="0">
                <a:latin typeface="Times New Roman"/>
                <a:cs typeface="Times New Roman"/>
              </a:rPr>
              <a:t>домашних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условиях.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ct val="1200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Научить</a:t>
            </a:r>
            <a:r>
              <a:rPr lang="ru-RU" sz="7200" spc="-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поэтапному</a:t>
            </a:r>
            <a:r>
              <a:rPr lang="ru-RU" sz="7200" spc="-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изготовлению мыла.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ct val="1200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Формировать</a:t>
            </a:r>
            <a:r>
              <a:rPr lang="ru-RU" sz="7200" spc="-2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интерес</a:t>
            </a:r>
            <a:r>
              <a:rPr lang="ru-RU" sz="7200" spc="1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к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эстетическому</a:t>
            </a:r>
            <a:r>
              <a:rPr lang="ru-RU" sz="7200" spc="-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оформлению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изделия.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marR="449580" indent="-228600">
              <a:lnSpc>
                <a:spcPct val="120000"/>
              </a:lnSpc>
              <a:spcBef>
                <a:spcPts val="3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Формировать навыки бережного отношения </a:t>
            </a:r>
            <a:r>
              <a:rPr lang="ru-RU" sz="7200" dirty="0">
                <a:latin typeface="Times New Roman"/>
                <a:cs typeface="Times New Roman"/>
              </a:rPr>
              <a:t>к своему </a:t>
            </a:r>
            <a:r>
              <a:rPr lang="ru-RU" sz="7200" spc="-5" dirty="0">
                <a:latin typeface="Times New Roman"/>
                <a:cs typeface="Times New Roman"/>
              </a:rPr>
              <a:t>здоровью, 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посредством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накопления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знаний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о</a:t>
            </a:r>
            <a:r>
              <a:rPr lang="ru-RU" sz="7200" spc="-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целебных</a:t>
            </a:r>
            <a:r>
              <a:rPr lang="ru-RU" sz="7200" spc="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свойствах</a:t>
            </a:r>
            <a:r>
              <a:rPr lang="ru-RU" sz="7200" spc="2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различных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компонентов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мыла.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marR="220345" indent="-228600">
              <a:lnSpc>
                <a:spcPct val="120000"/>
              </a:lnSpc>
              <a:spcBef>
                <a:spcPts val="3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Демонстрация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брошюр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«Мыло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своими руками»,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«Рецепты</a:t>
            </a:r>
            <a:r>
              <a:rPr lang="ru-RU" sz="7200" spc="-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полезного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мыла».</a:t>
            </a:r>
          </a:p>
          <a:p>
            <a:pPr lvl="1">
              <a:lnSpc>
                <a:spcPct val="120000"/>
              </a:lnSpc>
              <a:spcBef>
                <a:spcPts val="55"/>
              </a:spcBef>
              <a:buFont typeface="Arial MT"/>
              <a:buChar char="•"/>
            </a:pPr>
            <a:r>
              <a:rPr lang="ru-RU" sz="7200" dirty="0" smtClean="0">
                <a:latin typeface="Times New Roman"/>
                <a:cs typeface="Times New Roman"/>
              </a:rPr>
              <a:t>;</a:t>
            </a:r>
            <a:endParaRPr lang="ru-RU" sz="7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Font typeface="Arial MT"/>
              <a:buChar char="•"/>
            </a:pPr>
            <a:endParaRPr lang="ru-RU" sz="72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829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848872" cy="5832648"/>
          </a:xfrm>
        </p:spPr>
        <p:txBody>
          <a:bodyPr>
            <a:noAutofit/>
          </a:bodyPr>
          <a:lstStyle/>
          <a:p>
            <a:pPr lvl="1"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Повышать </a:t>
            </a:r>
            <a:r>
              <a:rPr lang="ru-RU" sz="2400" dirty="0">
                <a:latin typeface="Times New Roman"/>
                <a:cs typeface="Times New Roman"/>
              </a:rPr>
              <a:t>коммуникативные навыки педагогов;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Снять </a:t>
            </a:r>
            <a:r>
              <a:rPr lang="ru-RU" sz="2400" dirty="0">
                <a:latin typeface="Times New Roman"/>
                <a:cs typeface="Times New Roman"/>
              </a:rPr>
              <a:t>эмоциональное и мышечное напряжение;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Развивать эмоциональную устойчивость, уверенность в себе;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Познакомить </a:t>
            </a:r>
            <a:r>
              <a:rPr lang="ru-RU" sz="2400" dirty="0">
                <a:latin typeface="Times New Roman"/>
                <a:cs typeface="Times New Roman"/>
              </a:rPr>
              <a:t>с приемом восстановления эмоционального равновесия;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Повышать </a:t>
            </a:r>
            <a:r>
              <a:rPr lang="ru-RU" sz="2400" dirty="0">
                <a:latin typeface="Times New Roman"/>
                <a:cs typeface="Times New Roman"/>
              </a:rPr>
              <a:t>самооценку педагогов;</a:t>
            </a:r>
          </a:p>
          <a:p>
            <a:pPr>
              <a:lnSpc>
                <a:spcPct val="100000"/>
              </a:lnSpc>
              <a:spcBef>
                <a:spcPts val="55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cs typeface="Times New Roman"/>
              </a:rPr>
              <a:t>Повышать </a:t>
            </a:r>
            <a:r>
              <a:rPr lang="ru-RU" sz="2400" dirty="0">
                <a:latin typeface="Times New Roman"/>
                <a:cs typeface="Times New Roman"/>
              </a:rPr>
              <a:t>настрой на удачу, счастье, добро и успех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31044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476672"/>
            <a:ext cx="7488832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(вводное) «Мои ожидания»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Отправляясь куда-то в поездку, в гости, на концерт, мы подсознательно испытываем определенные ожидания от этого. Если что-то не оправдывается, мы чаще всего расстраиваемся. Мне, как ведущей, не хочется, чтобы вы испытали разочарование, поэтому предлагаю для начала мини-игру «Мои ожидания».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Нравится мне или нет, что сейчас будет проходить это занятие.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Насколько активно я готова работать.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хочу получить в конце.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21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731520"/>
            <a:ext cx="8208912" cy="57938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/>
              <a:t>Упражнение «Салфетки»</a:t>
            </a:r>
          </a:p>
          <a:p>
            <a:r>
              <a:rPr lang="ru-RU" dirty="0"/>
              <a:t>По кругу передается пачка салфеток. Ведущий объявляет, что каждый участник может взять то количество, которое считает нужным для себя. Когда салфетки будут разобраны всеми участниками группы, психолог просит пересчитать их и назвать столько позитивных фактов из своей биографии, сколько салфеток у них в руках.</a:t>
            </a:r>
          </a:p>
          <a:p>
            <a:r>
              <a:rPr lang="ru-RU" b="1" dirty="0" smtClean="0"/>
              <a:t>Упражнение </a:t>
            </a:r>
            <a:r>
              <a:rPr lang="ru-RU" b="1" dirty="0"/>
              <a:t>«Я – дома, я – на работе»</a:t>
            </a:r>
          </a:p>
          <a:p>
            <a:r>
              <a:rPr lang="ru-RU" dirty="0"/>
              <a:t>Разделить лист пополам. Составить 2 списка определений (как можно больше) «Я – дома», «Я – на работе». Как вариант можно предложить составить списки определений «Дома я никогда», «На работе я никогда». Это позволит выйти на имеющиеся стереотипы поведения, мышления.</a:t>
            </a:r>
          </a:p>
          <a:p>
            <a:r>
              <a:rPr lang="ru-RU" dirty="0"/>
              <a:t>Проанализировать:</a:t>
            </a:r>
          </a:p>
          <a:p>
            <a:r>
              <a:rPr lang="ru-RU" dirty="0"/>
              <a:t>•	похожие черты;</a:t>
            </a:r>
          </a:p>
          <a:p>
            <a:r>
              <a:rPr lang="ru-RU" dirty="0"/>
              <a:t>•	противоположные черты;</a:t>
            </a:r>
          </a:p>
          <a:p>
            <a:r>
              <a:rPr lang="ru-RU" dirty="0"/>
              <a:t>•	какой список было составлять легче; какой получился объемнее?</a:t>
            </a:r>
          </a:p>
          <a:p>
            <a:r>
              <a:rPr lang="ru-RU" dirty="0"/>
              <a:t>•	каково ваше отношение к тому, что в характеристиках есть заметные различия и т.д.</a:t>
            </a:r>
          </a:p>
          <a:p>
            <a:r>
              <a:rPr lang="ru-RU" dirty="0"/>
              <a:t>Комментарий: эти упражнения позволяют участникам посмотреть на их взаимоотношения с профессией как бы со стороны, первоначально определить свое отношение к сложившейся ситуации, отметить возможную </a:t>
            </a:r>
            <a:r>
              <a:rPr lang="ru-RU" dirty="0" err="1"/>
              <a:t>проблемность</a:t>
            </a:r>
            <a:r>
              <a:rPr lang="ru-RU" dirty="0"/>
              <a:t>, «перекосы» в распределении психической энергии.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22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8640"/>
            <a:ext cx="8208912" cy="655272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Упражнение «Стратегии самопомощи»</a:t>
            </a:r>
          </a:p>
          <a:p>
            <a:r>
              <a:rPr lang="ru-RU" dirty="0"/>
              <a:t>Ведущий: «Если у тебя есть яблоко и у меня есть яблоко и мы поменялись — у каждого из нас осталось по яблоку. Если у тебя есть интересная идея и у меня есть идея и мы обменялись - у каждого из нас будет уже по две идеи. Представьте себе ситуацию, когда каждый поделится своим опытом, какими при этом мы станем богатыми».</a:t>
            </a:r>
          </a:p>
          <a:p>
            <a:r>
              <a:rPr lang="ru-RU" dirty="0"/>
              <a:t>Подумайте над вопросом: «Что я могу сделать, чтобы снизить свой уровень стресса, доставить себе радость?» Ведущий просит каждого поделиться своим опытом с группой (т.е. способы самовосстановления).</a:t>
            </a:r>
          </a:p>
          <a:p>
            <a:r>
              <a:rPr lang="ru-RU" dirty="0"/>
              <a:t>Комментарии: существует 6-ти-канальный метод самовосстановления (разрядки):</a:t>
            </a:r>
          </a:p>
          <a:p>
            <a:r>
              <a:rPr lang="ru-RU" dirty="0"/>
              <a:t>Ч – чувства, эмоции (музыка, книги, все, что питает наши органы чувств)</a:t>
            </a:r>
          </a:p>
          <a:p>
            <a:r>
              <a:rPr lang="ru-RU" dirty="0"/>
              <a:t>У – ум (рефлексия, анализ, обдумывание, построение стратегии; подходит для рациональных людей)</a:t>
            </a:r>
          </a:p>
          <a:p>
            <a:r>
              <a:rPr lang="ru-RU" dirty="0"/>
              <a:t>В – вера (обращение к богу, совершение определенных манипуляций, обрядов; обращение к к-л философскому учению)</a:t>
            </a:r>
          </a:p>
          <a:p>
            <a:r>
              <a:rPr lang="ru-RU" dirty="0"/>
              <a:t>С – социум (любое взаимодействие, общение)</a:t>
            </a:r>
          </a:p>
          <a:p>
            <a:r>
              <a:rPr lang="ru-RU" dirty="0"/>
              <a:t>Т – тело (СПА, массаж, спорт, прогулки)</a:t>
            </a:r>
          </a:p>
          <a:p>
            <a:r>
              <a:rPr lang="ru-RU" dirty="0"/>
              <a:t>ВО – воображение (творчество, фантазирование, мечтательное планирование)</a:t>
            </a:r>
          </a:p>
          <a:p>
            <a:r>
              <a:rPr lang="ru-RU" dirty="0"/>
              <a:t>Конечно, все эти способы вам известны и вами применяются, но осознанное понимание того, что можно применить в наличной стрессовой ситуации, помогает гораздо быстрее и качественнее восстановиться.</a:t>
            </a:r>
          </a:p>
          <a:p>
            <a:r>
              <a:rPr lang="ru-RU" dirty="0"/>
              <a:t>Комментарий: после выполнения упражнения можно раздать педагогам памятки с профилактическими правилами на каждый день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689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7200" b="1" spc="-5" dirty="0" smtClean="0">
                <a:solidFill>
                  <a:srgbClr val="333333"/>
                </a:solidFill>
                <a:latin typeface="Times New Roman"/>
                <a:cs typeface="Times New Roman"/>
              </a:rPr>
              <a:t>Участники</a:t>
            </a:r>
            <a:r>
              <a:rPr lang="ru-RU" sz="7200" b="1" spc="-5" dirty="0">
                <a:solidFill>
                  <a:srgbClr val="333333"/>
                </a:solidFill>
                <a:latin typeface="Times New Roman"/>
                <a:cs typeface="Times New Roman"/>
              </a:rPr>
              <a:t>:</a:t>
            </a:r>
            <a:r>
              <a:rPr lang="ru-RU" sz="7200" b="1" spc="1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7200" spc="-5" dirty="0" smtClean="0">
                <a:solidFill>
                  <a:srgbClr val="333333"/>
                </a:solidFill>
                <a:latin typeface="Times New Roman"/>
                <a:cs typeface="Times New Roman"/>
              </a:rPr>
              <a:t>педагоги</a:t>
            </a:r>
            <a:endParaRPr lang="ru-RU" sz="7200" dirty="0">
              <a:latin typeface="Times New Roman"/>
              <a:cs typeface="Times New Roman"/>
            </a:endParaRPr>
          </a:p>
          <a:p>
            <a:pPr marL="0" indent="0">
              <a:lnSpc>
                <a:spcPts val="1655"/>
              </a:lnSpc>
              <a:buNone/>
            </a:pPr>
            <a:r>
              <a:rPr lang="ru-RU" sz="7200" b="1" spc="-5" dirty="0" smtClean="0">
                <a:solidFill>
                  <a:srgbClr val="333333"/>
                </a:solidFill>
                <a:latin typeface="Times New Roman"/>
                <a:cs typeface="Times New Roman"/>
              </a:rPr>
              <a:t>Материалы</a:t>
            </a:r>
            <a:r>
              <a:rPr lang="ru-RU" sz="7200" b="1" spc="-30" dirty="0" smtClean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7200" b="1" dirty="0">
                <a:solidFill>
                  <a:srgbClr val="333333"/>
                </a:solidFill>
                <a:latin typeface="Times New Roman"/>
                <a:cs typeface="Times New Roman"/>
              </a:rPr>
              <a:t>и</a:t>
            </a:r>
            <a:r>
              <a:rPr lang="ru-RU" sz="7200" b="1" spc="-30" dirty="0">
                <a:solidFill>
                  <a:srgbClr val="333333"/>
                </a:solidFill>
                <a:latin typeface="Times New Roman"/>
                <a:cs typeface="Times New Roman"/>
              </a:rPr>
              <a:t> </a:t>
            </a:r>
            <a:r>
              <a:rPr lang="ru-RU" sz="7200" b="1" dirty="0">
                <a:solidFill>
                  <a:srgbClr val="333333"/>
                </a:solidFill>
                <a:latin typeface="Times New Roman"/>
                <a:cs typeface="Times New Roman"/>
              </a:rPr>
              <a:t>инструменты</a:t>
            </a:r>
            <a:r>
              <a:rPr lang="ru-RU" sz="7200" dirty="0">
                <a:solidFill>
                  <a:srgbClr val="333333"/>
                </a:solidFill>
                <a:latin typeface="Times New Roman"/>
                <a:cs typeface="Times New Roman"/>
              </a:rPr>
              <a:t>:</a:t>
            </a:r>
            <a:endParaRPr lang="ru-RU" sz="7200" dirty="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lang="ru-RU" sz="7200" b="1" i="1" spc="-5" dirty="0">
                <a:latin typeface="Times New Roman"/>
                <a:cs typeface="Times New Roman"/>
              </a:rPr>
              <a:t>Необходимая</a:t>
            </a:r>
            <a:r>
              <a:rPr lang="ru-RU" sz="7200" b="1" i="1" spc="-20" dirty="0">
                <a:latin typeface="Times New Roman"/>
                <a:cs typeface="Times New Roman"/>
              </a:rPr>
              <a:t> </a:t>
            </a:r>
            <a:r>
              <a:rPr lang="ru-RU" sz="7200" b="1" spc="-5" dirty="0">
                <a:latin typeface="Times New Roman"/>
                <a:cs typeface="Times New Roman"/>
              </a:rPr>
              <a:t>посуда: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6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доска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62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 smtClean="0">
                <a:latin typeface="Times New Roman"/>
                <a:cs typeface="Times New Roman"/>
              </a:rPr>
              <a:t>микроволновка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жаропрочная</a:t>
            </a:r>
            <a:r>
              <a:rPr lang="ru-RU" sz="7200" spc="-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посуда</a:t>
            </a:r>
            <a:r>
              <a:rPr lang="ru-RU" sz="7200" dirty="0">
                <a:latin typeface="Times New Roman"/>
                <a:cs typeface="Times New Roman"/>
              </a:rPr>
              <a:t> (2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кастрюльки)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dirty="0">
                <a:latin typeface="Times New Roman"/>
                <a:cs typeface="Times New Roman"/>
              </a:rPr>
              <a:t>ёмкости</a:t>
            </a:r>
            <a:r>
              <a:rPr lang="ru-RU" sz="7200" spc="-30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для</a:t>
            </a:r>
            <a:r>
              <a:rPr lang="ru-RU" sz="7200" spc="-2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замешивания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indent="-229235">
              <a:lnSpc>
                <a:spcPts val="162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dirty="0">
                <a:latin typeface="Times New Roman"/>
                <a:cs typeface="Times New Roman"/>
              </a:rPr>
              <a:t>тёрка</a:t>
            </a:r>
          </a:p>
          <a:p>
            <a:pPr marL="469265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dirty="0">
                <a:latin typeface="Times New Roman"/>
                <a:cs typeface="Times New Roman"/>
              </a:rPr>
              <a:t>формы</a:t>
            </a:r>
          </a:p>
          <a:p>
            <a:pPr marL="469265" indent="-229235">
              <a:lnSpc>
                <a:spcPts val="1645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нож </a:t>
            </a:r>
            <a:r>
              <a:rPr lang="ru-RU" sz="7200" dirty="0">
                <a:latin typeface="Times New Roman"/>
                <a:cs typeface="Times New Roman"/>
              </a:rPr>
              <a:t>для</a:t>
            </a:r>
            <a:r>
              <a:rPr lang="ru-RU" sz="7200" spc="-2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резки готового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мыла </a:t>
            </a:r>
            <a:r>
              <a:rPr lang="ru-RU" sz="7200" dirty="0">
                <a:latin typeface="Times New Roman"/>
                <a:cs typeface="Times New Roman"/>
              </a:rPr>
              <a:t>и</a:t>
            </a:r>
            <a:r>
              <a:rPr lang="ru-RU" sz="7200" spc="-5" dirty="0">
                <a:latin typeface="Times New Roman"/>
                <a:cs typeface="Times New Roman"/>
              </a:rPr>
              <a:t> </a:t>
            </a:r>
            <a:r>
              <a:rPr lang="ru-RU" sz="7200" spc="-5" dirty="0" smtClean="0">
                <a:latin typeface="Times New Roman"/>
                <a:cs typeface="Times New Roman"/>
              </a:rPr>
              <a:t>ложки </a:t>
            </a:r>
          </a:p>
          <a:p>
            <a:pPr marL="469265" indent="-229235">
              <a:lnSpc>
                <a:spcPts val="1645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 smtClean="0">
                <a:latin typeface="Times New Roman"/>
                <a:cs typeface="Times New Roman"/>
              </a:rPr>
              <a:t>Стеклянные стаканы</a:t>
            </a:r>
            <a:endParaRPr lang="ru-RU" sz="72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ru-RU" sz="8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4128" y="836712"/>
            <a:ext cx="2758347" cy="1944216"/>
          </a:xfrm>
          <a:prstGeom prst="rect">
            <a:avLst/>
          </a:prstGeom>
        </p:spPr>
      </p:pic>
      <p:pic>
        <p:nvPicPr>
          <p:cNvPr id="5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4088" y="2946210"/>
            <a:ext cx="351031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38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12700">
              <a:lnSpc>
                <a:spcPts val="1625"/>
              </a:lnSpc>
            </a:pPr>
            <a:r>
              <a:rPr lang="ru-RU" sz="7200" b="1" i="1" dirty="0">
                <a:latin typeface="Times New Roman"/>
                <a:cs typeface="Times New Roman"/>
              </a:rPr>
              <a:t>Нам</a:t>
            </a:r>
            <a:r>
              <a:rPr lang="ru-RU" sz="7200" b="1" i="1" spc="-30" dirty="0">
                <a:latin typeface="Times New Roman"/>
                <a:cs typeface="Times New Roman"/>
              </a:rPr>
              <a:t> </a:t>
            </a:r>
            <a:r>
              <a:rPr lang="ru-RU" sz="7200" b="1" i="1" spc="-5" dirty="0">
                <a:latin typeface="Times New Roman"/>
                <a:cs typeface="Times New Roman"/>
              </a:rPr>
              <a:t>понадобятся: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marR="2298065">
              <a:lnSpc>
                <a:spcPts val="1610"/>
              </a:lnSpc>
              <a:spcBef>
                <a:spcPts val="55"/>
              </a:spcBef>
              <a:buAutoNum type="arabicPeriod"/>
              <a:tabLst>
                <a:tab pos="191135" algn="l"/>
              </a:tabLst>
            </a:pPr>
            <a:r>
              <a:rPr lang="ru-RU" sz="7200" b="1" spc="-5" dirty="0">
                <a:latin typeface="Times New Roman"/>
                <a:cs typeface="Times New Roman"/>
              </a:rPr>
              <a:t>Детское мыло, </a:t>
            </a:r>
            <a:r>
              <a:rPr lang="ru-RU" sz="7200" spc="-5" dirty="0">
                <a:latin typeface="Times New Roman"/>
                <a:cs typeface="Times New Roman"/>
              </a:rPr>
              <a:t>потому </a:t>
            </a:r>
            <a:r>
              <a:rPr lang="ru-RU" sz="7200" dirty="0">
                <a:latin typeface="Times New Roman"/>
                <a:cs typeface="Times New Roman"/>
              </a:rPr>
              <a:t>как в </a:t>
            </a:r>
            <a:r>
              <a:rPr lang="ru-RU" sz="7200" spc="-5" dirty="0">
                <a:latin typeface="Times New Roman"/>
                <a:cs typeface="Times New Roman"/>
              </a:rPr>
              <a:t>нем меньше 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всего добавок </a:t>
            </a:r>
            <a:r>
              <a:rPr lang="ru-RU" sz="7200" dirty="0">
                <a:latin typeface="Times New Roman"/>
                <a:cs typeface="Times New Roman"/>
              </a:rPr>
              <a:t>и </a:t>
            </a:r>
            <a:r>
              <a:rPr lang="ru-RU" sz="7200" spc="-5" dirty="0">
                <a:latin typeface="Times New Roman"/>
                <a:cs typeface="Times New Roman"/>
              </a:rPr>
              <a:t>химии, оно создано </a:t>
            </a:r>
            <a:r>
              <a:rPr lang="ru-RU" sz="7200" dirty="0">
                <a:latin typeface="Times New Roman"/>
                <a:cs typeface="Times New Roman"/>
              </a:rPr>
              <a:t>для </a:t>
            </a:r>
            <a:r>
              <a:rPr lang="ru-RU" sz="7200" spc="-5" dirty="0">
                <a:latin typeface="Times New Roman"/>
                <a:cs typeface="Times New Roman"/>
              </a:rPr>
              <a:t>нежной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детской </a:t>
            </a:r>
            <a:r>
              <a:rPr lang="ru-RU" sz="7200" dirty="0">
                <a:latin typeface="Times New Roman"/>
                <a:cs typeface="Times New Roman"/>
              </a:rPr>
              <a:t>кожи.</a:t>
            </a:r>
          </a:p>
          <a:p>
            <a:pPr marL="12700" marR="2383155">
              <a:lnSpc>
                <a:spcPts val="1610"/>
              </a:lnSpc>
              <a:spcBef>
                <a:spcPts val="30"/>
              </a:spcBef>
              <a:buAutoNum type="arabicPeriod"/>
              <a:tabLst>
                <a:tab pos="191135" algn="l"/>
              </a:tabLst>
            </a:pPr>
            <a:r>
              <a:rPr lang="ru-RU" sz="7200" b="1" spc="-5" dirty="0">
                <a:latin typeface="Times New Roman"/>
                <a:cs typeface="Times New Roman"/>
              </a:rPr>
              <a:t>Базовое масло для увлажнения </a:t>
            </a:r>
            <a:r>
              <a:rPr lang="ru-RU" sz="7200" b="1" dirty="0">
                <a:latin typeface="Times New Roman"/>
                <a:cs typeface="Times New Roman"/>
              </a:rPr>
              <a:t>и питания </a:t>
            </a:r>
            <a:r>
              <a:rPr lang="ru-RU" sz="7200" b="1" spc="-335" dirty="0">
                <a:latin typeface="Times New Roman"/>
                <a:cs typeface="Times New Roman"/>
              </a:rPr>
              <a:t> </a:t>
            </a:r>
            <a:r>
              <a:rPr lang="ru-RU" sz="7200" b="1" spc="-5" dirty="0">
                <a:latin typeface="Times New Roman"/>
                <a:cs typeface="Times New Roman"/>
              </a:rPr>
              <a:t>кожи.</a:t>
            </a:r>
            <a:endParaRPr lang="ru-RU" sz="7200" dirty="0">
              <a:latin typeface="Times New Roman"/>
              <a:cs typeface="Times New Roman"/>
            </a:endParaRPr>
          </a:p>
          <a:p>
            <a:pPr marL="12700">
              <a:lnSpc>
                <a:spcPts val="1505"/>
              </a:lnSpc>
            </a:pPr>
            <a:r>
              <a:rPr lang="ru-RU" sz="7200" dirty="0">
                <a:latin typeface="Times New Roman"/>
                <a:cs typeface="Times New Roman"/>
              </a:rPr>
              <a:t>Как</a:t>
            </a:r>
            <a:r>
              <a:rPr lang="ru-RU" sz="7200" spc="-5" dirty="0">
                <a:latin typeface="Times New Roman"/>
                <a:cs typeface="Times New Roman"/>
              </a:rPr>
              <a:t> правило, используется</a:t>
            </a:r>
            <a:r>
              <a:rPr lang="ru-RU" sz="7200" dirty="0">
                <a:latin typeface="Times New Roman"/>
                <a:cs typeface="Times New Roman"/>
              </a:rPr>
              <a:t> только</a:t>
            </a:r>
            <a:r>
              <a:rPr lang="ru-RU" sz="7200" spc="-1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1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базовое</a:t>
            </a:r>
            <a:endParaRPr lang="ru-RU" sz="7200" dirty="0">
              <a:latin typeface="Times New Roman"/>
              <a:cs typeface="Times New Roman"/>
            </a:endParaRPr>
          </a:p>
          <a:p>
            <a:pPr marL="12700">
              <a:lnSpc>
                <a:spcPts val="1610"/>
              </a:lnSpc>
            </a:pPr>
            <a:r>
              <a:rPr lang="ru-RU" sz="7200" dirty="0">
                <a:latin typeface="Times New Roman"/>
                <a:cs typeface="Times New Roman"/>
              </a:rPr>
              <a:t>масло, </a:t>
            </a:r>
            <a:r>
              <a:rPr lang="ru-RU" sz="7200" spc="-10" dirty="0">
                <a:latin typeface="Times New Roman"/>
                <a:cs typeface="Times New Roman"/>
              </a:rPr>
              <a:t>но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можно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смешать несколько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масел.</a:t>
            </a:r>
            <a:endParaRPr lang="ru-RU" sz="7200" dirty="0">
              <a:latin typeface="Times New Roman"/>
              <a:cs typeface="Times New Roman"/>
            </a:endParaRPr>
          </a:p>
          <a:p>
            <a:pPr marL="12700" marR="81915">
              <a:lnSpc>
                <a:spcPts val="1610"/>
              </a:lnSpc>
              <a:spcBef>
                <a:spcPts val="80"/>
              </a:spcBef>
              <a:buAutoNum type="arabicPeriod" startAt="3"/>
              <a:tabLst>
                <a:tab pos="191135" algn="l"/>
              </a:tabLst>
            </a:pPr>
            <a:r>
              <a:rPr lang="ru-RU" sz="7200" b="1" spc="-5" dirty="0">
                <a:latin typeface="Times New Roman"/>
                <a:cs typeface="Times New Roman"/>
              </a:rPr>
              <a:t>Натуральные</a:t>
            </a:r>
            <a:r>
              <a:rPr lang="ru-RU" sz="7200" b="1" spc="15" dirty="0">
                <a:latin typeface="Times New Roman"/>
                <a:cs typeface="Times New Roman"/>
              </a:rPr>
              <a:t> </a:t>
            </a:r>
            <a:r>
              <a:rPr lang="ru-RU" sz="7200" b="1" spc="-5" dirty="0" err="1">
                <a:latin typeface="Times New Roman"/>
                <a:cs typeface="Times New Roman"/>
              </a:rPr>
              <a:t>ароматизаторы</a:t>
            </a:r>
            <a:r>
              <a:rPr lang="ru-RU" sz="7200" b="1" spc="1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–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это</a:t>
            </a:r>
            <a:r>
              <a:rPr lang="ru-RU" sz="7200" spc="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эфирные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масла, </a:t>
            </a:r>
            <a:r>
              <a:rPr lang="ru-RU" sz="7200" dirty="0">
                <a:latin typeface="Times New Roman"/>
                <a:cs typeface="Times New Roman"/>
              </a:rPr>
              <a:t>которые,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помимо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вкусного</a:t>
            </a:r>
            <a:r>
              <a:rPr lang="ru-RU" sz="7200" spc="1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запаха,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имеют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и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особые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свойства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(бодрят,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успокаивают,</a:t>
            </a:r>
            <a:endParaRPr lang="ru-RU" sz="7200" dirty="0">
              <a:latin typeface="Times New Roman"/>
              <a:cs typeface="Times New Roman"/>
            </a:endParaRPr>
          </a:p>
          <a:p>
            <a:pPr marL="12700">
              <a:lnSpc>
                <a:spcPts val="1555"/>
              </a:lnSpc>
            </a:pPr>
            <a:r>
              <a:rPr lang="ru-RU" sz="7200" dirty="0">
                <a:latin typeface="Times New Roman"/>
                <a:cs typeface="Times New Roman"/>
              </a:rPr>
              <a:t>расслабляют,</a:t>
            </a:r>
            <a:r>
              <a:rPr lang="ru-RU" sz="7200" spc="34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оказывают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антисептическое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воздействие).</a:t>
            </a:r>
            <a:endParaRPr lang="ru-RU" sz="7200" dirty="0">
              <a:latin typeface="Times New Roman"/>
              <a:cs typeface="Times New Roman"/>
            </a:endParaRPr>
          </a:p>
          <a:p>
            <a:pPr marL="190500" indent="-178435">
              <a:lnSpc>
                <a:spcPts val="1610"/>
              </a:lnSpc>
              <a:buAutoNum type="arabicPeriod" startAt="4"/>
              <a:tabLst>
                <a:tab pos="191135" algn="l"/>
              </a:tabLst>
            </a:pPr>
            <a:r>
              <a:rPr lang="ru-RU" sz="7200" b="1" spc="-5" dirty="0">
                <a:latin typeface="Times New Roman"/>
                <a:cs typeface="Times New Roman"/>
              </a:rPr>
              <a:t>Натуральные</a:t>
            </a:r>
            <a:r>
              <a:rPr lang="ru-RU" sz="7200" b="1" spc="-15" dirty="0">
                <a:latin typeface="Times New Roman"/>
                <a:cs typeface="Times New Roman"/>
              </a:rPr>
              <a:t> </a:t>
            </a:r>
            <a:r>
              <a:rPr lang="ru-RU" sz="7200" b="1" spc="-5" dirty="0">
                <a:latin typeface="Times New Roman"/>
                <a:cs typeface="Times New Roman"/>
              </a:rPr>
              <a:t>красители: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0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КРАСНЫЙ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цвет</a:t>
            </a:r>
            <a:r>
              <a:rPr lang="ru-RU" sz="7200" dirty="0">
                <a:latin typeface="Times New Roman"/>
                <a:cs typeface="Times New Roman"/>
              </a:rPr>
              <a:t> –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красная </a:t>
            </a:r>
            <a:r>
              <a:rPr lang="ru-RU" sz="7200" dirty="0">
                <a:latin typeface="Times New Roman"/>
                <a:cs typeface="Times New Roman"/>
              </a:rPr>
              <a:t>и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розовая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косметическая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глина.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ЖЁЛТЫЙ цвет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–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лепестки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календулы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(ноготков).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ЗЕЛЁНЫЙ цвет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– </a:t>
            </a:r>
            <a:r>
              <a:rPr lang="ru-RU" sz="7200" spc="-5" dirty="0">
                <a:latin typeface="Times New Roman"/>
                <a:cs typeface="Times New Roman"/>
              </a:rPr>
              <a:t>сушёные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травы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(укроп,</a:t>
            </a:r>
            <a:r>
              <a:rPr lang="ru-RU" sz="7200" spc="35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петрушка).</a:t>
            </a:r>
            <a:endParaRPr lang="ru-RU" sz="7200" dirty="0">
              <a:latin typeface="Times New Roman"/>
              <a:cs typeface="Times New Roman"/>
            </a:endParaRPr>
          </a:p>
          <a:p>
            <a:pPr marL="469265" marR="447040" lvl="1" indent="-228600">
              <a:lnSpc>
                <a:spcPts val="1620"/>
              </a:lnSpc>
              <a:spcBef>
                <a:spcPts val="7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7200" spc="-5" dirty="0">
                <a:latin typeface="Times New Roman"/>
                <a:cs typeface="Times New Roman"/>
              </a:rPr>
              <a:t>КОРИЧНЕВЫЙ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цвет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получается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при</a:t>
            </a:r>
            <a:r>
              <a:rPr lang="ru-RU" sz="720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добавлении</a:t>
            </a:r>
            <a:r>
              <a:rPr lang="ru-RU" sz="7200" spc="1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шоколада, </a:t>
            </a:r>
            <a:r>
              <a:rPr lang="ru-RU" sz="7200" dirty="0">
                <a:latin typeface="Times New Roman"/>
                <a:cs typeface="Times New Roman"/>
              </a:rPr>
              <a:t>кофе, </a:t>
            </a:r>
            <a:r>
              <a:rPr lang="ru-RU" sz="7200" spc="-335" dirty="0">
                <a:latin typeface="Times New Roman"/>
                <a:cs typeface="Times New Roman"/>
              </a:rPr>
              <a:t> </a:t>
            </a:r>
            <a:r>
              <a:rPr lang="ru-RU" sz="7200" dirty="0">
                <a:latin typeface="Times New Roman"/>
                <a:cs typeface="Times New Roman"/>
              </a:rPr>
              <a:t>какао,</a:t>
            </a:r>
            <a:r>
              <a:rPr lang="ru-RU" sz="7200" spc="340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молотой</a:t>
            </a:r>
            <a:r>
              <a:rPr lang="ru-RU" sz="7200" spc="5" dirty="0">
                <a:latin typeface="Times New Roman"/>
                <a:cs typeface="Times New Roman"/>
              </a:rPr>
              <a:t> </a:t>
            </a:r>
            <a:r>
              <a:rPr lang="ru-RU" sz="7200" spc="-5" dirty="0">
                <a:latin typeface="Times New Roman"/>
                <a:cs typeface="Times New Roman"/>
              </a:rPr>
              <a:t>гвоздики.</a:t>
            </a:r>
            <a:endParaRPr lang="ru-RU" sz="72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3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pPr marL="469265" indent="-229235">
              <a:lnSpc>
                <a:spcPts val="1660"/>
              </a:lnSpc>
              <a:spcBef>
                <a:spcPts val="10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ЧЁРНЫЙ цвет</a:t>
            </a:r>
            <a:r>
              <a:rPr lang="ru-RU" sz="6400" dirty="0">
                <a:latin typeface="Times New Roman"/>
                <a:cs typeface="Times New Roman"/>
              </a:rPr>
              <a:t> можно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получить,</a:t>
            </a:r>
            <a:r>
              <a:rPr lang="ru-RU" sz="6400" dirty="0">
                <a:latin typeface="Times New Roman"/>
                <a:cs typeface="Times New Roman"/>
              </a:rPr>
              <a:t> если</a:t>
            </a:r>
            <a:r>
              <a:rPr lang="ru-RU" sz="6400" spc="35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добавить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активированный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уголь.</a:t>
            </a:r>
            <a:endParaRPr lang="ru-RU" sz="6400" dirty="0">
              <a:latin typeface="Times New Roman"/>
              <a:cs typeface="Times New Roman"/>
            </a:endParaRPr>
          </a:p>
          <a:p>
            <a:pPr marL="147320" indent="-135255">
              <a:lnSpc>
                <a:spcPts val="1614"/>
              </a:lnSpc>
              <a:buSzPct val="92857"/>
              <a:buAutoNum type="arabicPeriod" startAt="5"/>
              <a:tabLst>
                <a:tab pos="147955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Наполнители</a:t>
            </a:r>
            <a:endParaRPr lang="ru-RU" sz="6400" dirty="0">
              <a:latin typeface="Times New Roman"/>
              <a:cs typeface="Times New Roman"/>
            </a:endParaRPr>
          </a:p>
          <a:p>
            <a:pPr marL="12700" marR="2588895" indent="448945" algn="just">
              <a:lnSpc>
                <a:spcPct val="95900"/>
              </a:lnSpc>
              <a:spcBef>
                <a:spcPts val="25"/>
              </a:spcBef>
            </a:pPr>
            <a:r>
              <a:rPr lang="ru-RU" sz="6400" dirty="0">
                <a:latin typeface="Times New Roman"/>
                <a:cs typeface="Times New Roman"/>
              </a:rPr>
              <a:t>В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качестве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наполнителей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можно 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добавлять все,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что душе угодно, </a:t>
            </a:r>
            <a:r>
              <a:rPr lang="ru-RU" sz="6400" dirty="0">
                <a:latin typeface="Times New Roman"/>
                <a:cs typeface="Times New Roman"/>
              </a:rPr>
              <a:t>лишь бы 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это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приносило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пользу</a:t>
            </a:r>
            <a:r>
              <a:rPr lang="ru-RU" sz="6400" dirty="0">
                <a:latin typeface="Times New Roman"/>
                <a:cs typeface="Times New Roman"/>
              </a:rPr>
              <a:t> и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красоту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мылу 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(добавлять</a:t>
            </a:r>
            <a:r>
              <a:rPr lang="ru-RU" sz="6400" dirty="0">
                <a:latin typeface="Times New Roman"/>
                <a:cs typeface="Times New Roman"/>
              </a:rPr>
              <a:t> от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1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щепотки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до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столовой </a:t>
            </a:r>
            <a:r>
              <a:rPr lang="ru-RU" sz="6400" spc="-33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ложки)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58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Косметическая</a:t>
            </a:r>
            <a:r>
              <a:rPr lang="ru-RU" sz="6400" spc="-1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глина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Сухоцветы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Сухие</a:t>
            </a:r>
            <a:r>
              <a:rPr lang="ru-RU" sz="6400" spc="-3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травы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2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Люфа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(натуральная</a:t>
            </a:r>
            <a:r>
              <a:rPr lang="ru-RU" sz="6400" spc="-2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мочалка)</a:t>
            </a: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Сухое</a:t>
            </a:r>
            <a:r>
              <a:rPr lang="ru-RU" sz="6400" spc="-40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молоко</a:t>
            </a: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Овсяные</a:t>
            </a:r>
            <a:r>
              <a:rPr lang="ru-RU" sz="6400" spc="-3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хлопья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20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Зерна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(целые или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молотые)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dirty="0">
                <a:latin typeface="Times New Roman"/>
                <a:cs typeface="Times New Roman"/>
              </a:rPr>
              <a:t>Гель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алое-вера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или</a:t>
            </a:r>
            <a:r>
              <a:rPr lang="ru-RU" sz="6400" spc="-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растительные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экстракты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614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Мак</a:t>
            </a:r>
            <a:r>
              <a:rPr lang="ru-RU" sz="6400" spc="-3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пищевой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marR="123825" lvl="1" indent="-228600">
              <a:lnSpc>
                <a:spcPts val="1620"/>
              </a:lnSpc>
              <a:spcBef>
                <a:spcPts val="75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dirty="0">
                <a:latin typeface="Times New Roman"/>
                <a:cs typeface="Times New Roman"/>
              </a:rPr>
              <a:t>Какао,</a:t>
            </a:r>
            <a:r>
              <a:rPr lang="ru-RU" sz="6400" spc="34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шоколад,  </a:t>
            </a:r>
            <a:r>
              <a:rPr lang="ru-RU" sz="6400" spc="-5" dirty="0">
                <a:latin typeface="Times New Roman"/>
                <a:cs typeface="Times New Roman"/>
              </a:rPr>
              <a:t>кофе,</a:t>
            </a:r>
            <a:r>
              <a:rPr lang="ru-RU" sz="6400" spc="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кокосовая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стружка,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разнообразные</a:t>
            </a:r>
            <a:r>
              <a:rPr lang="ru-RU" sz="6400" spc="-1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приправы </a:t>
            </a:r>
            <a:r>
              <a:rPr lang="ru-RU" sz="6400" spc="-33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(корица,</a:t>
            </a:r>
            <a:r>
              <a:rPr lang="ru-RU" sz="6400" spc="34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имбирь  </a:t>
            </a:r>
            <a:r>
              <a:rPr lang="ru-RU" sz="6400" dirty="0">
                <a:latin typeface="Times New Roman"/>
                <a:cs typeface="Times New Roman"/>
              </a:rPr>
              <a:t>и</a:t>
            </a:r>
            <a:r>
              <a:rPr lang="ru-RU" sz="6400" spc="33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другие)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535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Молотые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косточки абрикоса, винограда,</a:t>
            </a:r>
            <a:r>
              <a:rPr lang="ru-RU" sz="6400" dirty="0">
                <a:latin typeface="Times New Roman"/>
                <a:cs typeface="Times New Roman"/>
              </a:rPr>
              <a:t> семена </a:t>
            </a:r>
            <a:r>
              <a:rPr lang="ru-RU" sz="6400" spc="-5" dirty="0">
                <a:latin typeface="Times New Roman"/>
                <a:cs typeface="Times New Roman"/>
              </a:rPr>
              <a:t>клубники </a:t>
            </a:r>
            <a:r>
              <a:rPr lang="ru-RU" sz="6400" dirty="0">
                <a:latin typeface="Times New Roman"/>
                <a:cs typeface="Times New Roman"/>
              </a:rPr>
              <a:t>и</a:t>
            </a:r>
            <a:r>
              <a:rPr lang="ru-RU" sz="6400" spc="-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киви</a:t>
            </a:r>
          </a:p>
          <a:p>
            <a:pPr marL="469265" marR="32384" lvl="1" indent="-228600">
              <a:lnSpc>
                <a:spcPts val="1610"/>
              </a:lnSpc>
              <a:spcBef>
                <a:spcPts val="80"/>
              </a:spcBef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spc="-5" dirty="0">
                <a:latin typeface="Times New Roman"/>
                <a:cs typeface="Times New Roman"/>
              </a:rPr>
              <a:t>Мед,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молоко,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сливки,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отвары</a:t>
            </a:r>
            <a:r>
              <a:rPr lang="ru-RU" sz="6400" spc="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трав,</a:t>
            </a:r>
            <a:r>
              <a:rPr lang="ru-RU" sz="6400" spc="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глицерин,</a:t>
            </a:r>
            <a:r>
              <a:rPr lang="ru-RU" sz="640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витамины,</a:t>
            </a:r>
            <a:r>
              <a:rPr lang="ru-RU" sz="6400" spc="20" dirty="0">
                <a:latin typeface="Times New Roman"/>
                <a:cs typeface="Times New Roman"/>
              </a:rPr>
              <a:t> </a:t>
            </a:r>
            <a:r>
              <a:rPr lang="ru-RU" sz="6400" spc="-10" dirty="0">
                <a:latin typeface="Times New Roman"/>
                <a:cs typeface="Times New Roman"/>
              </a:rPr>
              <a:t>сок</a:t>
            </a:r>
            <a:r>
              <a:rPr lang="ru-RU" sz="6400" spc="1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петрушки </a:t>
            </a:r>
            <a:r>
              <a:rPr lang="ru-RU" sz="6400" spc="-335" dirty="0">
                <a:latin typeface="Times New Roman"/>
                <a:cs typeface="Times New Roman"/>
              </a:rPr>
              <a:t> </a:t>
            </a:r>
            <a:r>
              <a:rPr lang="ru-RU" sz="6400" dirty="0">
                <a:latin typeface="Times New Roman"/>
                <a:cs typeface="Times New Roman"/>
              </a:rPr>
              <a:t>и</a:t>
            </a:r>
            <a:r>
              <a:rPr lang="ru-RU" sz="6400" spc="-5" dirty="0">
                <a:latin typeface="Times New Roman"/>
                <a:cs typeface="Times New Roman"/>
              </a:rPr>
              <a:t> другие)</a:t>
            </a:r>
            <a:endParaRPr lang="ru-RU" sz="6400" dirty="0">
              <a:latin typeface="Times New Roman"/>
              <a:cs typeface="Times New Roman"/>
            </a:endParaRPr>
          </a:p>
          <a:p>
            <a:pPr marL="469265" lvl="1" indent="-229235">
              <a:lnSpc>
                <a:spcPts val="1565"/>
              </a:lnSpc>
              <a:buFont typeface="Arial MT"/>
              <a:buChar char="•"/>
              <a:tabLst>
                <a:tab pos="469265" algn="l"/>
                <a:tab pos="469900" algn="l"/>
              </a:tabLst>
            </a:pPr>
            <a:r>
              <a:rPr lang="ru-RU" sz="6400" dirty="0">
                <a:latin typeface="Times New Roman"/>
                <a:cs typeface="Times New Roman"/>
              </a:rPr>
              <a:t>Цедра,</a:t>
            </a:r>
            <a:r>
              <a:rPr lang="ru-RU" sz="6400" spc="305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морская</a:t>
            </a:r>
            <a:r>
              <a:rPr lang="ru-RU" sz="6400" spc="-20" dirty="0">
                <a:latin typeface="Times New Roman"/>
                <a:cs typeface="Times New Roman"/>
              </a:rPr>
              <a:t> </a:t>
            </a:r>
            <a:r>
              <a:rPr lang="ru-RU" sz="6400" spc="-5" dirty="0">
                <a:latin typeface="Times New Roman"/>
                <a:cs typeface="Times New Roman"/>
              </a:rPr>
              <a:t>соль</a:t>
            </a:r>
            <a:endParaRPr lang="ru-RU" sz="6400" dirty="0">
              <a:latin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4" y="2060848"/>
            <a:ext cx="377845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1537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145</TotalTime>
  <Words>1456</Words>
  <Application>Microsoft Office PowerPoint</Application>
  <PresentationFormat>Экран (4:3)</PresentationFormat>
  <Paragraphs>147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КОУ РА «Коррекционная школа-интернат»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КОУ РА «Коррекционная школа-интернат»</dc:title>
  <dc:creator>Acer</dc:creator>
  <cp:lastModifiedBy>Acer</cp:lastModifiedBy>
  <cp:revision>11</cp:revision>
  <dcterms:created xsi:type="dcterms:W3CDTF">2022-11-22T02:29:28Z</dcterms:created>
  <dcterms:modified xsi:type="dcterms:W3CDTF">2022-11-22T04:55:12Z</dcterms:modified>
</cp:coreProperties>
</file>