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4"/>
  </p:notesMasterIdLst>
  <p:sldIdLst>
    <p:sldId id="256" r:id="rId2"/>
    <p:sldId id="271" r:id="rId3"/>
    <p:sldId id="283" r:id="rId4"/>
    <p:sldId id="289" r:id="rId5"/>
    <p:sldId id="287" r:id="rId6"/>
    <p:sldId id="280" r:id="rId7"/>
    <p:sldId id="274" r:id="rId8"/>
    <p:sldId id="270" r:id="rId9"/>
    <p:sldId id="279" r:id="rId10"/>
    <p:sldId id="275" r:id="rId11"/>
    <p:sldId id="266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C32066-7359-498B-B4CB-1F43AF2EF37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760C6-6AF4-4671-9FD2-8103DB7095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404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458200" cy="4176464"/>
          </a:xfrm>
        </p:spPr>
        <p:txBody>
          <a:bodyPr>
            <a:normAutofit/>
          </a:bodyPr>
          <a:lstStyle/>
          <a:p>
            <a:pPr algn="ctr"/>
            <a:br>
              <a:rPr lang="ru-RU" sz="3200" b="1" dirty="0">
                <a:latin typeface="Arial" pitchFamily="34" charset="0"/>
                <a:cs typeface="Arial" pitchFamily="34" charset="0"/>
              </a:rPr>
            </a:br>
            <a:br>
              <a:rPr lang="ru-RU" sz="4800" b="1" dirty="0">
                <a:latin typeface="Arial" pitchFamily="34" charset="0"/>
                <a:cs typeface="Arial" pitchFamily="34" charset="0"/>
              </a:rPr>
            </a:br>
            <a:r>
              <a:rPr lang="ru-RU" sz="4800" dirty="0">
                <a:solidFill>
                  <a:schemeClr val="tx1"/>
                </a:solidFill>
                <a:latin typeface="+mn-lt"/>
                <a:cs typeface="Arial" pitchFamily="34" charset="0"/>
              </a:rPr>
              <a:t>Коррекционно-педагогическая   </a:t>
            </a:r>
            <a:br>
              <a:rPr lang="ru-RU" sz="4800" dirty="0">
                <a:solidFill>
                  <a:schemeClr val="tx1"/>
                </a:solidFill>
                <a:latin typeface="+mn-lt"/>
                <a:cs typeface="Arial" pitchFamily="34" charset="0"/>
              </a:rPr>
            </a:br>
            <a:r>
              <a:rPr lang="ru-RU" sz="4800" dirty="0">
                <a:solidFill>
                  <a:schemeClr val="tx1"/>
                </a:solidFill>
                <a:latin typeface="+mn-lt"/>
                <a:cs typeface="Arial" pitchFamily="34" charset="0"/>
              </a:rPr>
              <a:t>деятельность учителя-дефектолога</a:t>
            </a:r>
          </a:p>
        </p:txBody>
      </p:sp>
    </p:spTree>
  </p:cSld>
  <p:clrMapOvr>
    <a:masterClrMapping/>
  </p:clrMapOvr>
  <p:transition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535B8D-B9D0-456B-8C47-2987205F0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224136"/>
          </a:xfrm>
        </p:spPr>
        <p:txBody>
          <a:bodyPr>
            <a:noAutofit/>
          </a:bodyPr>
          <a:lstStyle/>
          <a:p>
            <a:r>
              <a:rPr lang="ru-RU" sz="3200" dirty="0">
                <a:latin typeface="+mn-lt"/>
              </a:rPr>
              <a:t>Какие виды деятельности используются на коррекционных занятиях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1E32770-4BBA-49B0-B539-6CEEDB86E1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sz="2800" b="1" dirty="0">
                <a:cs typeface="Times New Roman" panose="02020603050405020304" pitchFamily="18" charset="0"/>
              </a:rPr>
              <a:t>Структура занятий очень разнообразна и интересна. Каждое занятие представляет собой целый комплекс по развитию познавательной  деятельности, моторики, речи</a:t>
            </a:r>
          </a:p>
          <a:p>
            <a:pPr marL="0" indent="0">
              <a:buNone/>
            </a:pPr>
            <a:r>
              <a:rPr lang="ru-RU" sz="2800" b="1" dirty="0">
                <a:cs typeface="Times New Roman" panose="02020603050405020304" pitchFamily="18" charset="0"/>
              </a:rPr>
              <a:t>- В процессе занятий использую разные методы и формы обучения: рассказ, беседа, работа с книгой, наблюдение, самостоятельная работа, эксперимент.</a:t>
            </a:r>
          </a:p>
          <a:p>
            <a:pPr marL="0" indent="0">
              <a:buNone/>
            </a:pPr>
            <a:r>
              <a:rPr lang="ru-RU" sz="2800" b="1" dirty="0">
                <a:cs typeface="Times New Roman" panose="02020603050405020304" pitchFamily="18" charset="0"/>
              </a:rPr>
              <a:t>- различные дидактические игры, творческие задания, практические работы, занимательные задачи.</a:t>
            </a:r>
          </a:p>
          <a:p>
            <a:pPr marL="0" indent="0">
              <a:buNone/>
            </a:pPr>
            <a:r>
              <a:rPr lang="ru-RU" sz="2800" b="1" dirty="0">
                <a:cs typeface="Times New Roman" panose="02020603050405020304" pitchFamily="18" charset="0"/>
              </a:rPr>
              <a:t>- занятия-игры по закреплению, обобщению и систематизации знаний.</a:t>
            </a:r>
          </a:p>
          <a:p>
            <a:pPr marL="0" indent="0" algn="just">
              <a:buNone/>
            </a:pPr>
            <a:r>
              <a:rPr lang="ru-RU" sz="2800" b="1" dirty="0">
                <a:cs typeface="Times New Roman" panose="02020603050405020304" pitchFamily="18" charset="0"/>
              </a:rPr>
              <a:t>- проблемные задачи, процесс решения которых характеризуется высоким мыслительным напряжением, сравнением, самостоятельным поиском, анализом, доказательствами, рассуждениями. </a:t>
            </a:r>
          </a:p>
          <a:p>
            <a:pPr marL="0" indent="0">
              <a:buNone/>
            </a:pPr>
            <a:r>
              <a:rPr lang="ru-RU" sz="2800" b="1" dirty="0">
                <a:cs typeface="Times New Roman" panose="02020603050405020304" pitchFamily="18" charset="0"/>
              </a:rPr>
              <a:t>- Дидактические игры.</a:t>
            </a:r>
          </a:p>
          <a:p>
            <a:pPr marL="0" indent="0">
              <a:buNone/>
            </a:pPr>
            <a:r>
              <a:rPr lang="ru-RU" sz="2800" b="1" dirty="0">
                <a:cs typeface="Times New Roman" panose="02020603050405020304" pitchFamily="18" charset="0"/>
              </a:rPr>
              <a:t>- Тестовые задания.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9221868"/>
      </p:ext>
    </p:extLst>
  </p:cSld>
  <p:clrMapOvr>
    <a:masterClrMapping/>
  </p:clrMapOvr>
  <p:transition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BEB421-6FB5-4C1B-B6D8-73B183083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224136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+mn-lt"/>
              </a:rPr>
              <a:t>Работа с родителями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209306-3E6F-4739-AED5-A917E58B5B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56792"/>
            <a:ext cx="8363272" cy="476780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/>
              <a:t>- </a:t>
            </a:r>
            <a:r>
              <a:rPr lang="ru-RU" sz="2800" dirty="0">
                <a:cs typeface="Times New Roman" panose="02020603050405020304" pitchFamily="18" charset="0"/>
              </a:rPr>
              <a:t>Рекомендации к родительским собраниям, памятки, буклеты по развитию памяти, внимания, воспитания ребенка с ЗПР, РАС.</a:t>
            </a:r>
          </a:p>
          <a:p>
            <a:pPr marL="0" indent="0" algn="just">
              <a:buNone/>
            </a:pPr>
            <a:r>
              <a:rPr lang="ru-RU" sz="2800" dirty="0">
                <a:cs typeface="Times New Roman" panose="02020603050405020304" pitchFamily="18" charset="0"/>
              </a:rPr>
              <a:t>-  Консультативно-просветительская деятельность с родителями проводится в течение всего учебного года.  </a:t>
            </a:r>
          </a:p>
          <a:p>
            <a:pPr marL="0" indent="0" algn="just">
              <a:buNone/>
            </a:pPr>
            <a:r>
              <a:rPr lang="ru-RU" sz="2800" dirty="0">
                <a:cs typeface="Times New Roman" panose="02020603050405020304" pitchFamily="18" charset="0"/>
              </a:rPr>
              <a:t>- Презентации  к родительским собраниям о работе дефектолога, о результатах обучения.</a:t>
            </a:r>
          </a:p>
          <a:p>
            <a:pPr marL="0" indent="0">
              <a:buNone/>
            </a:pPr>
            <a:r>
              <a:rPr lang="ru-RU" sz="2800" dirty="0">
                <a:cs typeface="Times New Roman" panose="02020603050405020304" pitchFamily="18" charset="0"/>
              </a:rPr>
              <a:t>- Очные беседы с родителями.</a:t>
            </a:r>
          </a:p>
          <a:p>
            <a:pPr marL="0" indent="0">
              <a:buNone/>
            </a:pPr>
            <a:r>
              <a:rPr lang="ru-RU" sz="2800" dirty="0">
                <a:cs typeface="Times New Roman" panose="02020603050405020304" pitchFamily="18" charset="0"/>
              </a:rPr>
              <a:t>- Так же в уголке дефектолога размещается интересная информация для родителей.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7775816"/>
      </p:ext>
    </p:extLst>
  </p:cSld>
  <p:clrMapOvr>
    <a:masterClrMapping/>
  </p:clrMapOvr>
  <p:transition>
    <p:wedg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0391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6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!</a:t>
            </a:r>
          </a:p>
          <a:p>
            <a:endParaRPr lang="ru-RU" sz="6000" dirty="0"/>
          </a:p>
        </p:txBody>
      </p:sp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>
            <a:extLst>
              <a:ext uri="{FF2B5EF4-FFF2-40B4-BE49-F238E27FC236}">
                <a16:creationId xmlns:a16="http://schemas.microsoft.com/office/drawing/2014/main" id="{CCD7FADE-17F3-464D-9C5D-9842CF6FC2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"/>
            <a:ext cx="9144000" cy="70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155588"/>
      </p:ext>
    </p:extLst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C183DB-F486-47CA-A2D8-A29C73639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6028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/>
              <a:t>Блоки коррекционной работы учителя дефектолога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233498B-0AAB-46DA-B22A-64BE565F2E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1 блок «развитие психомоторики и сенсорных процессов»</a:t>
            </a:r>
            <a:r>
              <a:rPr lang="ru-RU" sz="2000" dirty="0"/>
              <a:t>. Это очень большой блок, основным направлением из которого корригируется мелкая моторика. Известно, если не развита мелкая моторика-нет письма, нет письма- нет и связной речи.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481BB42-D16A-4FBF-93D0-E037BA37B8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6176" y="2708920"/>
            <a:ext cx="2808312" cy="309634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5F608A7-C759-436A-86A8-561EDB78CF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0" y="2708920"/>
            <a:ext cx="2258988" cy="309634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2180520-FEFE-409C-9A8E-995323BEB1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2778676"/>
            <a:ext cx="2808312" cy="3026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65916"/>
      </p:ext>
    </p:extLst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4FFE0AF-1C97-445A-8543-5DF2A4833F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2 блок «формирование пространственно-временных отношений».</a:t>
            </a:r>
            <a:r>
              <a:rPr lang="ru-RU" dirty="0"/>
              <a:t> Здесь изучаются не только такие понятия, как «право и лево», но и такие как «правый верхний угол», «левый-нижний угол», «2-х мерное и 3-мерное пространство». При недоразвитии этого направления могут возникнуть проблемы с чтением и письмом.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3 блок «умственное развитие». </a:t>
            </a:r>
            <a:r>
              <a:rPr lang="ru-RU" dirty="0"/>
              <a:t>Тоже очень большое направление, в котором корригируются ВПФ (высшие психические функции), такие как память, мышление, анализ и синтез и др.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4 блок «нормализация ведущей деятельности возраста». </a:t>
            </a:r>
            <a:r>
              <a:rPr lang="ru-RU" dirty="0"/>
              <a:t>Как известно у учащихся ведущей деятельностью возраста является учебная. У учащихся, обучающихся по коррекционным программам 8 и 7 вида очень долгое время ведущей деятельностью возраста является игровая.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9027876"/>
      </p:ext>
    </p:extLst>
  </p:cSld>
  <p:clrMapOvr>
    <a:masterClrMapping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>
            <a:extLst>
              <a:ext uri="{FF2B5EF4-FFF2-40B4-BE49-F238E27FC236}">
                <a16:creationId xmlns:a16="http://schemas.microsoft.com/office/drawing/2014/main" id="{22648074-73A7-45DE-B27B-CD373C4477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876550"/>
            <a:ext cx="2987824" cy="398145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2898105-C01B-4A6F-AF9F-918BE1065A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7824" y="2876550"/>
            <a:ext cx="2536676" cy="398145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1E5DFC1-BFEC-4C74-9577-DB954800F7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0" y="0"/>
            <a:ext cx="3810000" cy="287655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A865669-95F6-46D5-B6E7-24EF289E14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0"/>
            <a:ext cx="2346176" cy="287655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573EE484-4E37-4116-B506-D6EF391D488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987824" cy="2780928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F5AD2FB7-8B96-446F-84D2-5EF8C77163E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24500" y="2876549"/>
            <a:ext cx="3619499" cy="407707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7A554A0-20A0-415F-A947-35F04058F1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4855" y="-78691"/>
            <a:ext cx="3810000" cy="287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197367"/>
      </p:ext>
    </p:extLst>
  </p:cSld>
  <p:clrMapOvr>
    <a:masterClrMapping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49D119B-5BE0-4835-9BBE-435BE6A517E1}"/>
              </a:ext>
            </a:extLst>
          </p:cNvPr>
          <p:cNvSpPr/>
          <p:nvPr/>
        </p:nvSpPr>
        <p:spPr>
          <a:xfrm>
            <a:off x="251520" y="260648"/>
            <a:ext cx="87849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5 блок «формирование представлений о предметах и явлениях».</a:t>
            </a:r>
            <a:r>
              <a:rPr lang="ru-RU" sz="2000" dirty="0"/>
              <a:t> В этом направлении корригируются те проблемы, которые возникли в связи с пробелами в предшествующем развитии. Например, ребенок не ходил в детский сад. Здесь формируются такие представления как цвет, форма, размер и др. это тоже очень важное направление, т.к. оно является предпосылкой развития математического навыка.</a:t>
            </a:r>
          </a:p>
          <a:p>
            <a:pPr algn="just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6 блок «обогащение словаря и развитие связной речи». </a:t>
            </a:r>
            <a:r>
              <a:rPr lang="ru-RU" sz="2000" dirty="0"/>
              <a:t>Название этого направления говорит само за себя и конечно оно больше относится к логопедам, но и дефектолог не должен обходить его стороной.</a:t>
            </a:r>
          </a:p>
          <a:p>
            <a:pPr algn="just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7 блок «готовность к восприятию учебного материала».</a:t>
            </a:r>
            <a:r>
              <a:rPr lang="ru-RU" sz="2000" dirty="0"/>
              <a:t> Это блок направлен в основном на учащихся 1-го класса. Он помогает им подготовиться к изучению большого количества нового учебного материала.</a:t>
            </a:r>
          </a:p>
          <a:p>
            <a:pPr algn="just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8 блок «формирование умений и навыков, необходимых для усвоения программного материала».</a:t>
            </a:r>
            <a:r>
              <a:rPr lang="ru-RU" sz="2000" dirty="0"/>
              <a:t> Этот блок направлен в основном на учащихся 2-4х классов. В результате коррекции по данному направлению у учащихся формируются те знания и умения, которые помогают усвоить им учебный материал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31962161"/>
      </p:ext>
    </p:extLst>
  </p:cSld>
  <p:clrMapOvr>
    <a:masterClrMapping/>
  </p:clrMapOvr>
  <p:transition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A3D75E0-AFCA-4330-B94E-9AFC0F05E3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19936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b="1" dirty="0">
                <a:solidFill>
                  <a:srgbClr val="7030A0"/>
                </a:solidFill>
              </a:rPr>
              <a:t>Учитель-дефектолог не учит детей математике или русскому языку отдельно (хотя данные занятия осуществляются в коррекционном процессе).    Прежде всего дефектолог корригирует причину возникшей трудности, вследствие чего и происходит коррекция нарушенных функций. </a:t>
            </a:r>
          </a:p>
          <a:p>
            <a:pPr marL="0" indent="0" algn="just">
              <a:buNone/>
            </a:pPr>
            <a:r>
              <a:rPr lang="ru-RU" dirty="0"/>
              <a:t>Например, </a:t>
            </a:r>
            <a:r>
              <a:rPr lang="ru-RU" b="1" dirty="0"/>
              <a:t>из-за несформированности пространственных представлений вытекают трудности письма, чтения.</a:t>
            </a:r>
            <a:r>
              <a:rPr lang="ru-RU" dirty="0"/>
              <a:t> Их можно компенсировать как работой, направленной непосредственно на формирование чтения и письма </a:t>
            </a:r>
            <a:r>
              <a:rPr lang="ru-RU" b="1" dirty="0">
                <a:solidFill>
                  <a:srgbClr val="7030A0"/>
                </a:solidFill>
              </a:rPr>
              <a:t>(чем и занимается учитель)</a:t>
            </a:r>
            <a:r>
              <a:rPr lang="ru-RU" dirty="0"/>
              <a:t>, а так же и развитием пространственных представлений у ребенка </a:t>
            </a:r>
            <a:r>
              <a:rPr lang="ru-RU" b="1" dirty="0">
                <a:solidFill>
                  <a:srgbClr val="7030A0"/>
                </a:solidFill>
              </a:rPr>
              <a:t>(чем и занимается дефектолог).</a:t>
            </a:r>
          </a:p>
        </p:txBody>
      </p:sp>
    </p:spTree>
    <p:extLst>
      <p:ext uri="{BB962C8B-B14F-4D97-AF65-F5344CB8AC3E}">
        <p14:creationId xmlns:p14="http://schemas.microsoft.com/office/powerpoint/2010/main" val="169574910"/>
      </p:ext>
    </p:extLst>
  </p:cSld>
  <p:clrMapOvr>
    <a:masterClrMapping/>
  </p:clrMapOvr>
  <p:transition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latin typeface="Constantia (Основно"/>
                <a:cs typeface="Times New Roman" panose="02020603050405020304" pitchFamily="18" charset="0"/>
              </a:rPr>
              <a:t>Задачи коррекционного сопровождения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200" b="1" dirty="0">
                <a:ea typeface="Nirmala UI Semilight" panose="020B0402040204020203" pitchFamily="34" charset="0"/>
                <a:cs typeface="Lucida Sans Unicode" panose="020B0602030504020204" pitchFamily="34" charset="0"/>
              </a:rPr>
              <a:t>- </a:t>
            </a:r>
            <a:r>
              <a:rPr lang="ru-RU" sz="2200" b="1" dirty="0">
                <a:ea typeface="Nirmala UI Semilight" panose="020B0402040204020203" pitchFamily="34" charset="0"/>
                <a:cs typeface="Times New Roman" panose="02020603050405020304" pitchFamily="18" charset="0"/>
              </a:rPr>
              <a:t>Закрепление приобретенных знаний, умений и навыков;</a:t>
            </a:r>
          </a:p>
          <a:p>
            <a:pPr marL="0" indent="0" algn="just">
              <a:buNone/>
            </a:pPr>
            <a:r>
              <a:rPr lang="ru-RU" sz="2200" b="1" dirty="0">
                <a:ea typeface="Nirmala UI Semilight" panose="020B0402040204020203" pitchFamily="34" charset="0"/>
                <a:cs typeface="Times New Roman" panose="02020603050405020304" pitchFamily="18" charset="0"/>
              </a:rPr>
              <a:t>- осуществление диагностики, определение путей профилактики и координации психических нарушений;</a:t>
            </a:r>
          </a:p>
          <a:p>
            <a:pPr marL="0" indent="0" algn="just">
              <a:buNone/>
            </a:pPr>
            <a:r>
              <a:rPr lang="ru-RU" sz="2200" b="1" dirty="0">
                <a:ea typeface="Nirmala UI Semilight" panose="020B0402040204020203" pitchFamily="34" charset="0"/>
                <a:cs typeface="Times New Roman" panose="02020603050405020304" pitchFamily="18" charset="0"/>
              </a:rPr>
              <a:t>- организация образовательного процесса в соответствии с индивидуальными возможностями каждого ребёнка;</a:t>
            </a:r>
          </a:p>
          <a:p>
            <a:pPr marL="0" indent="0">
              <a:buNone/>
            </a:pPr>
            <a:r>
              <a:rPr lang="ru-RU" sz="2200" b="1" dirty="0">
                <a:ea typeface="Nirmala UI Semilight" panose="020B0402040204020203" pitchFamily="34" charset="0"/>
                <a:cs typeface="Times New Roman" panose="02020603050405020304" pitchFamily="18" charset="0"/>
              </a:rPr>
              <a:t>- совершенствование познавательной деятельности как основы компенсации, коррекции и профилактики нарушений психологического развития, коррекция индивидуальных пробелов в знаниях;</a:t>
            </a:r>
          </a:p>
          <a:p>
            <a:pPr marL="0" indent="0">
              <a:buNone/>
            </a:pPr>
            <a:r>
              <a:rPr lang="ru-RU" sz="2200" b="1" dirty="0">
                <a:ea typeface="Nirmala UI Semilight" panose="020B0402040204020203" pitchFamily="34" charset="0"/>
                <a:cs typeface="Times New Roman" panose="02020603050405020304" pitchFamily="18" charset="0"/>
              </a:rPr>
              <a:t>- стимулирование познавательной активности, интереса к себе, окружающему предметному и социальному миру и осознанию имеющихся трудностей, формирование школьной мотивации;</a:t>
            </a:r>
          </a:p>
          <a:p>
            <a:pPr marL="0" indent="0">
              <a:buNone/>
            </a:pP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4060623379"/>
      </p:ext>
    </p:extLst>
  </p:cSld>
  <p:clrMapOvr>
    <a:masterClrMapping/>
  </p:clrMapOvr>
  <p:transition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607958FE-6A93-4B57-B62D-0B04D801A4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386" y="0"/>
            <a:ext cx="9144000" cy="695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317169"/>
      </p:ext>
    </p:extLst>
  </p:cSld>
  <p:clrMapOvr>
    <a:masterClrMapping/>
  </p:clrMapOvr>
  <p:transition>
    <p:wedg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1088</TotalTime>
  <Words>682</Words>
  <Application>Microsoft Office PowerPoint</Application>
  <PresentationFormat>Экран (4:3)</PresentationFormat>
  <Paragraphs>35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Constantia</vt:lpstr>
      <vt:lpstr>Constantia (Основно</vt:lpstr>
      <vt:lpstr>Times New Roman</vt:lpstr>
      <vt:lpstr>Wingdings 2</vt:lpstr>
      <vt:lpstr>Поток</vt:lpstr>
      <vt:lpstr>  Коррекционно-педагогическая    деятельность учителя-дефектолога</vt:lpstr>
      <vt:lpstr>Презентация PowerPoint</vt:lpstr>
      <vt:lpstr>Блоки коррекционной работы учителя дефектолога 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Задачи коррекционного сопровождения</vt:lpstr>
      <vt:lpstr>Презентация PowerPoint</vt:lpstr>
      <vt:lpstr>Какие виды деятельности используются на коррекционных занятиях</vt:lpstr>
      <vt:lpstr>Работа с родителями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Коррекционно-педагогическая деятельность учителя-дефектолога</dc:title>
  <dc:creator>Admin</dc:creator>
  <cp:lastModifiedBy>Наталья</cp:lastModifiedBy>
  <cp:revision>69</cp:revision>
  <dcterms:created xsi:type="dcterms:W3CDTF">2017-04-27T08:45:38Z</dcterms:created>
  <dcterms:modified xsi:type="dcterms:W3CDTF">2023-02-01T08:13:34Z</dcterms:modified>
</cp:coreProperties>
</file>