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1" r:id="rId4"/>
    <p:sldId id="264" r:id="rId5"/>
    <p:sldId id="262" r:id="rId6"/>
    <p:sldId id="265" r:id="rId7"/>
    <p:sldId id="269" r:id="rId8"/>
    <p:sldId id="266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ветлана Шупыро" initials="СШ" lastIdx="1" clrIdx="0">
    <p:extLst>
      <p:ext uri="{19B8F6BF-5375-455C-9EA6-DF929625EA0E}">
        <p15:presenceInfo xmlns:p15="http://schemas.microsoft.com/office/powerpoint/2012/main" userId="dc25de3aafce5c2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30.591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47.381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0,'4'0,"2"0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47.582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55.087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1 328,'4'0,"5"-13,6-8,5 0,2-2,11 4,16-3,21 1,15 1,-3 3,2 5,-9 5,-10-2,-10 2,-3 2,-7 1,-1-2,4-1,2 2,1-4,0-3,-4 0,-6-3,-2 2,-7-2,-9 3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57.287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0 141,'0'-4,"4"-6,14-1,21-3,20 2,22 1,13-4,3-1,3-1,0 2,-12 3,-22 9,-17 12,-17 10,-14 5,-11 3,-5 5,-4 10,-2 2,1 15,0 9,1 2,0-3,2-8,-1-11,1-4,0-2,-8 5,-7-1,-14-5,-5-5,-15-4,-3-8,4-4,1 0,9-5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36.008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20 45,'-4'-4,"-2"-6,1-5,1-1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36.548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36.726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1,'4'0,"1"0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37.212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2:16.280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2:16.766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31.849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32.983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33.639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41.310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44.573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0 0,'4'5,"2"0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45.507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46.225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1,'4'4,"1"2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3-01-07T03:11:46.842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gnorePressure" value="1"/>
      <inkml:brushProperty name="inkEffects" value="pencil"/>
    </inkml:brush>
  </inkml:definitions>
  <inkml:trace contextRef="#ctx0" brushRef="#br0">1 0,'0'4,"0"6,0 6,0 3,0 3,0 7,0 2,0-4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199" y="665163"/>
            <a:ext cx="470816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7234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1277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4933013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6320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2"/>
          <p:cNvSpPr>
            <a:spLocks noGrp="1"/>
          </p:cNvSpPr>
          <p:nvPr>
            <p:ph idx="13"/>
          </p:nvPr>
        </p:nvSpPr>
        <p:spPr>
          <a:xfrm>
            <a:off x="719528" y="1825625"/>
            <a:ext cx="5087912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597099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1977" y="765358"/>
            <a:ext cx="4916670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511976" y="4589463"/>
            <a:ext cx="483547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4499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83367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7242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72200" y="365125"/>
            <a:ext cx="518318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8551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547" y="260194"/>
            <a:ext cx="5087911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8193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6661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586651" cy="14015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80682" y="457201"/>
            <a:ext cx="4774706" cy="564379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586651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641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610662" y="987425"/>
            <a:ext cx="474472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046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5888" y="365125"/>
            <a:ext cx="50879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contourW="12700" prstMaterial="metal">
              <a:bevelT w="38100" h="38100"/>
              <a:contourClr>
                <a:schemeClr val="accent4">
                  <a:lumMod val="50000"/>
                </a:schemeClr>
              </a:contourClr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65888" y="1825625"/>
            <a:ext cx="50879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6D937-DF1D-41E6-B9D6-316CB067AAB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21711-B3F4-4B1C-942E-FC3CB36048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457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CC99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.xml"/><Relationship Id="rId18" Type="http://schemas.openxmlformats.org/officeDocument/2006/relationships/image" Target="../media/image19.png"/><Relationship Id="rId26" Type="http://schemas.openxmlformats.org/officeDocument/2006/relationships/image" Target="../media/image23.png"/><Relationship Id="rId39" Type="http://schemas.openxmlformats.org/officeDocument/2006/relationships/customXml" Target="../ink/ink16.xml"/><Relationship Id="rId21" Type="http://schemas.openxmlformats.org/officeDocument/2006/relationships/customXml" Target="../ink/ink7.xml"/><Relationship Id="rId34" Type="http://schemas.openxmlformats.org/officeDocument/2006/relationships/image" Target="../media/image27.png"/><Relationship Id="rId42" Type="http://schemas.openxmlformats.org/officeDocument/2006/relationships/image" Target="../media/image31.png"/><Relationship Id="rId47" Type="http://schemas.openxmlformats.org/officeDocument/2006/relationships/image" Target="../media/image16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6" Type="http://schemas.openxmlformats.org/officeDocument/2006/relationships/image" Target="../media/image18.png"/><Relationship Id="rId29" Type="http://schemas.openxmlformats.org/officeDocument/2006/relationships/customXml" Target="../ink/ink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customXml" Target="../ink/ink2.xml"/><Relationship Id="rId24" Type="http://schemas.openxmlformats.org/officeDocument/2006/relationships/image" Target="../media/image22.png"/><Relationship Id="rId32" Type="http://schemas.openxmlformats.org/officeDocument/2006/relationships/image" Target="../media/image26.png"/><Relationship Id="rId37" Type="http://schemas.openxmlformats.org/officeDocument/2006/relationships/customXml" Target="../ink/ink15.xml"/><Relationship Id="rId40" Type="http://schemas.openxmlformats.org/officeDocument/2006/relationships/image" Target="../media/image30.png"/><Relationship Id="rId45" Type="http://schemas.openxmlformats.org/officeDocument/2006/relationships/customXml" Target="../ink/ink19.xml"/><Relationship Id="rId5" Type="http://schemas.openxmlformats.org/officeDocument/2006/relationships/image" Target="../media/image12.jpeg"/><Relationship Id="rId15" Type="http://schemas.openxmlformats.org/officeDocument/2006/relationships/customXml" Target="../ink/ink4.xml"/><Relationship Id="rId23" Type="http://schemas.openxmlformats.org/officeDocument/2006/relationships/customXml" Target="../ink/ink8.xml"/><Relationship Id="rId28" Type="http://schemas.openxmlformats.org/officeDocument/2006/relationships/image" Target="../media/image24.png"/><Relationship Id="rId36" Type="http://schemas.openxmlformats.org/officeDocument/2006/relationships/image" Target="../media/image28.png"/><Relationship Id="rId10" Type="http://schemas.openxmlformats.org/officeDocument/2006/relationships/image" Target="../media/image15.png"/><Relationship Id="rId19" Type="http://schemas.openxmlformats.org/officeDocument/2006/relationships/customXml" Target="../ink/ink6.xml"/><Relationship Id="rId31" Type="http://schemas.openxmlformats.org/officeDocument/2006/relationships/customXml" Target="../ink/ink12.xml"/><Relationship Id="rId44" Type="http://schemas.openxmlformats.org/officeDocument/2006/relationships/image" Target="../media/image32.png"/><Relationship Id="rId4" Type="http://schemas.openxmlformats.org/officeDocument/2006/relationships/image" Target="../media/image11.jpeg"/><Relationship Id="rId14" Type="http://schemas.openxmlformats.org/officeDocument/2006/relationships/image" Target="../media/image17.png"/><Relationship Id="rId22" Type="http://schemas.openxmlformats.org/officeDocument/2006/relationships/image" Target="../media/image21.png"/><Relationship Id="rId27" Type="http://schemas.openxmlformats.org/officeDocument/2006/relationships/customXml" Target="../ink/ink10.xml"/><Relationship Id="rId30" Type="http://schemas.openxmlformats.org/officeDocument/2006/relationships/image" Target="../media/image25.png"/><Relationship Id="rId35" Type="http://schemas.openxmlformats.org/officeDocument/2006/relationships/customXml" Target="../ink/ink14.xml"/><Relationship Id="rId43" Type="http://schemas.openxmlformats.org/officeDocument/2006/relationships/customXml" Target="../ink/ink18.xml"/><Relationship Id="rId8" Type="http://schemas.openxmlformats.org/officeDocument/2006/relationships/customXml" Target="../ink/ink1.xml"/><Relationship Id="rId3" Type="http://schemas.openxmlformats.org/officeDocument/2006/relationships/image" Target="../media/image10.jpeg"/><Relationship Id="rId12" Type="http://schemas.openxmlformats.org/officeDocument/2006/relationships/image" Target="../media/image16.png"/><Relationship Id="rId17" Type="http://schemas.openxmlformats.org/officeDocument/2006/relationships/customXml" Target="../ink/ink5.xml"/><Relationship Id="rId25" Type="http://schemas.openxmlformats.org/officeDocument/2006/relationships/customXml" Target="../ink/ink9.xml"/><Relationship Id="rId33" Type="http://schemas.openxmlformats.org/officeDocument/2006/relationships/customXml" Target="../ink/ink13.xml"/><Relationship Id="rId38" Type="http://schemas.openxmlformats.org/officeDocument/2006/relationships/image" Target="../media/image29.png"/><Relationship Id="rId46" Type="http://schemas.openxmlformats.org/officeDocument/2006/relationships/image" Target="../media/image15.jpeg"/><Relationship Id="rId20" Type="http://schemas.openxmlformats.org/officeDocument/2006/relationships/image" Target="../media/image20.png"/><Relationship Id="rId41" Type="http://schemas.openxmlformats.org/officeDocument/2006/relationships/customXml" Target="../ink/ink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gif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 rot="10800000" flipV="1">
            <a:off x="838200" y="2320924"/>
            <a:ext cx="4985552" cy="1492124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«Читаем стихи выразительно»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838199" y="3602038"/>
            <a:ext cx="4708161" cy="2159570"/>
          </a:xfrm>
        </p:spPr>
        <p:txBody>
          <a:bodyPr>
            <a:normAutofit fontScale="92500"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Автор проекта: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Шупыро Светлана </a:t>
            </a:r>
            <a:r>
              <a:rPr kumimoji="0" lang="ru-RU" sz="1600" b="1" i="1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Власовна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воспитатель высшей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             квалификационной категории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FCE819-02E5-AF74-0F8C-A10F1F700CBD}"/>
              </a:ext>
            </a:extLst>
          </p:cNvPr>
          <p:cNvSpPr txBox="1"/>
          <p:nvPr/>
        </p:nvSpPr>
        <p:spPr>
          <a:xfrm>
            <a:off x="6214369" y="665163"/>
            <a:ext cx="5495278" cy="28315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i="1" kern="12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«Читаем стихи выразительно» </a:t>
            </a:r>
            <a:r>
              <a:rPr lang="ru-RU" sz="1600" i="1" kern="12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художественно-эстетической направленности разработан с учетом возрастных, психологических особенностей детей старшего дошкольного возраста, посещающих группу компенсирующей направленности для детей с тяжелыми нарушениями речи.  Проект нацелен на развитие творческих способностей детей к декламированию стихотворных текстов, к выразительному чтению, проявлению актерских способностей в выражении образов и выявление творческой одаренности, на обеспечение успешности каждого ребенка.</a:t>
            </a:r>
            <a:endParaRPr lang="ru-RU" sz="16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888751-5103-FFD0-59A3-D5C34FB7EA92}"/>
              </a:ext>
            </a:extLst>
          </p:cNvPr>
          <p:cNvSpPr txBox="1"/>
          <p:nvPr/>
        </p:nvSpPr>
        <p:spPr>
          <a:xfrm>
            <a:off x="674702" y="331632"/>
            <a:ext cx="5149049" cy="21729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Муниципальное автономное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дошкольное образовательное учреждение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«Детский сад комбинированной направленности №7» города Сосновоборска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0453CC-C41A-EB53-94EE-7FFF0889797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7397" y="3998320"/>
            <a:ext cx="3229222" cy="1976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559274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559300" y="-2776832"/>
            <a:ext cx="4646107" cy="2918875"/>
          </a:xfrm>
        </p:spPr>
        <p:txBody>
          <a:bodyPr>
            <a:noAutofit/>
          </a:bodyPr>
          <a:lstStyle/>
          <a:p>
            <a:b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2785923-A892-FA17-B94F-7BA890E17A65}"/>
              </a:ext>
            </a:extLst>
          </p:cNvPr>
          <p:cNvSpPr txBox="1"/>
          <p:nvPr/>
        </p:nvSpPr>
        <p:spPr>
          <a:xfrm>
            <a:off x="6252838" y="230819"/>
            <a:ext cx="5252621" cy="8848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6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Задачи</a:t>
            </a:r>
            <a:b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 для детей:</a:t>
            </a:r>
            <a:b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развивать познавательный интерес у детей дошкольного возраста к различным видам художественных произведений;</a:t>
            </a:r>
            <a:b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формировать творческие способности детей к выразительному чтению на близком, доступном и значимом материале;</a:t>
            </a:r>
            <a:b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содействовать формированию навыков эмоционального восприятия и передачи содержания художественных произведений;</a:t>
            </a:r>
            <a:b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способствовать развитию у детей творческих способностей к декламированию стихотворных текстов через драматизацию, конкурсные мероприятия;</a:t>
            </a:r>
            <a:b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воспитывать коммуникативные, отзывчивость ребенка на литературное слово, интонации, образы.</a:t>
            </a:r>
          </a:p>
          <a:p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pPr algn="l"/>
            <a:r>
              <a:rPr lang="ru-RU" sz="16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родителей:</a:t>
            </a:r>
            <a:endParaRPr lang="ru-RU" sz="1600" b="0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b="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повышать уровень осведомленности родителей по вопросу формирования у детей интереса к чтению литературных произведений и навыка выразительного чтения;</a:t>
            </a:r>
          </a:p>
          <a:p>
            <a:pPr algn="l"/>
            <a:r>
              <a:rPr lang="ru-RU" sz="1600" b="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включать родителей в процесс развития творческих способностей ребенка.</a:t>
            </a:r>
          </a:p>
          <a:p>
            <a:pPr algn="l"/>
            <a:r>
              <a:rPr lang="ru-RU" sz="900" b="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br>
              <a:rPr kumimoji="0" lang="ru-RU" sz="16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1600" i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5CCC4F-D3A2-DDF0-4D98-C31A96CECCBD}"/>
              </a:ext>
            </a:extLst>
          </p:cNvPr>
          <p:cNvSpPr txBox="1"/>
          <p:nvPr/>
        </p:nvSpPr>
        <p:spPr>
          <a:xfrm>
            <a:off x="508987" y="768349"/>
            <a:ext cx="543017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</a:p>
          <a:p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доминирующему методу 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-познавательно-творческий;</a:t>
            </a:r>
          </a:p>
          <a:p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взаимодействия:  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социально-внутригрупповой;</a:t>
            </a:r>
          </a:p>
          <a:p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составу участников:   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детско-взрослое сообщество (дети, педагоги, родители);</a:t>
            </a:r>
          </a:p>
          <a:p>
            <a:endParaRPr lang="ru-RU" sz="16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срокам реализации:                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долгосрочный, 1 год;</a:t>
            </a:r>
          </a:p>
          <a:p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  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дети старшей группы (5-6 лет) компенсирующей направленности</a:t>
            </a:r>
          </a:p>
          <a:p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16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и родителей заинтересованность и умение выразительно заучивать стихи.</a:t>
            </a:r>
          </a:p>
          <a:p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406649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7A1818E-1D7F-1BE2-709E-A1A0C3C1E149}"/>
              </a:ext>
            </a:extLst>
          </p:cNvPr>
          <p:cNvSpPr txBox="1"/>
          <p:nvPr/>
        </p:nvSpPr>
        <p:spPr>
          <a:xfrm>
            <a:off x="689548" y="656949"/>
            <a:ext cx="4921140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поставленных задач с родителями: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Организована картотека для родителей «Стихи для заучивания и чтения».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Организована выставка поэтических произведений и малых форм фольклора.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Наглядная информация по темам «Вместе учим стихи наизусть», «Музыка и стихи», «Заучивание стихов с использованием приемов мнемотехники».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консультации по интересующим вопросам.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выставки рисунков, выполненных совместно родителями и детьми по стихам А. С. Пушкина о зиме.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Приглашение родителей на детские праздники, развлечения, литературный вечер.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Консультация-практикум «Способы заучивания стихов»,</a:t>
            </a:r>
          </a:p>
          <a:p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Практическое занятие - обмен опытом.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950F92-7B6F-F6F0-CB67-7D61C528870C}"/>
              </a:ext>
            </a:extLst>
          </p:cNvPr>
          <p:cNvSpPr txBox="1"/>
          <p:nvPr/>
        </p:nvSpPr>
        <p:spPr>
          <a:xfrm>
            <a:off x="6471821" y="656949"/>
            <a:ext cx="5353234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16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поставленных задач с детьми:</a:t>
            </a:r>
          </a:p>
          <a:p>
            <a:pPr algn="l"/>
            <a:endParaRPr lang="ru-RU" sz="1600" b="0" i="1" dirty="0">
              <a:solidFill>
                <a:srgbClr val="0070C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b="0" i="0" dirty="0">
                <a:solidFill>
                  <a:srgbClr val="46464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с детьми по заучиванию стихов и выразительному чтению стихов.</a:t>
            </a:r>
          </a:p>
          <a:p>
            <a:pPr algn="l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Введение стихов в игровые действия детей.</a:t>
            </a:r>
          </a:p>
          <a:p>
            <a:pPr algn="l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Использование приема драматизации.</a:t>
            </a:r>
          </a:p>
          <a:p>
            <a:pPr algn="l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Пение колыбельных песен перед сном.</a:t>
            </a:r>
          </a:p>
          <a:p>
            <a:pPr algn="l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Использование </a:t>
            </a:r>
            <a:r>
              <a:rPr lang="ru-RU" sz="1600" b="0" i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</a:t>
            </a:r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для заучивания стихов и потешек.</a:t>
            </a:r>
          </a:p>
          <a:p>
            <a:pPr algn="l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Образовательная ситуация - рисуем стихотворение.</a:t>
            </a:r>
          </a:p>
          <a:p>
            <a:pPr algn="l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Развлечение «Музыка и поэзия две неразлучные подруги».</a:t>
            </a:r>
          </a:p>
          <a:p>
            <a:pPr algn="l"/>
            <a:r>
              <a:rPr lang="ru-RU" sz="16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Использование воспитателем стихов на прогулке.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9794336E-24B4-B114-5051-B3C368976E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637" y="4231740"/>
            <a:ext cx="2067102" cy="2108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3309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E516B93-B29B-F5C0-5B26-CC421BA9D1B0}"/>
              </a:ext>
            </a:extLst>
          </p:cNvPr>
          <p:cNvSpPr txBox="1"/>
          <p:nvPr/>
        </p:nvSpPr>
        <p:spPr>
          <a:xfrm>
            <a:off x="710214" y="987425"/>
            <a:ext cx="4957790" cy="27609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350" marR="98425" indent="-6350"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Предполагаемый результат: </a:t>
            </a:r>
          </a:p>
          <a:p>
            <a:pPr marL="211455" marR="431800" indent="286385" algn="just">
              <a:lnSpc>
                <a:spcPct val="101000"/>
              </a:lnSpc>
              <a:spcAft>
                <a:spcPts val="55"/>
              </a:spcAft>
            </a:pPr>
            <a:r>
              <a:rPr lang="ru-RU" sz="16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Сформируются  навыки  публичного выступления, умение выразительно читать стихи.</a:t>
            </a:r>
          </a:p>
          <a:p>
            <a:pPr marL="211455" marR="431800" indent="222250" algn="just">
              <a:lnSpc>
                <a:spcPct val="101000"/>
              </a:lnSpc>
              <a:spcAft>
                <a:spcPts val="55"/>
              </a:spcAft>
            </a:pPr>
            <a:r>
              <a:rPr lang="ru-RU" sz="1600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станут эмоционально  отзывчивыми, сформируются эстетические чувства любви к поэзии. Возникнет интерес к заучиванию стихов. Улучшится речь детей (станет более эмоционально окрашенной), улучшится звукопроизношение, память.</a:t>
            </a: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D49573E-965A-3315-F629-D3999D006C8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51" b="4051"/>
          <a:stretch>
            <a:fillRect/>
          </a:stretch>
        </p:blipFill>
        <p:spPr>
          <a:xfrm>
            <a:off x="2272683" y="4462120"/>
            <a:ext cx="1569359" cy="1611993"/>
          </a:xfr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7E10ED49-34E2-B81C-4F1C-D567D2F45B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7464" y="2319895"/>
            <a:ext cx="1222274" cy="1729234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7DF4C3BF-DAD0-4ACE-29A7-748B5B989CB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9105" y="4403499"/>
            <a:ext cx="1222273" cy="1729233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A4B80698-62F8-7083-6D4A-8D2523609E0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3998" y="2319896"/>
            <a:ext cx="1222273" cy="172923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EBADDBC-455C-4533-2678-A8C353B159A7}"/>
              </a:ext>
            </a:extLst>
          </p:cNvPr>
          <p:cNvSpPr txBox="1"/>
          <p:nvPr/>
        </p:nvSpPr>
        <p:spPr>
          <a:xfrm>
            <a:off x="6427433" y="1145219"/>
            <a:ext cx="4649053" cy="8697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6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IV </a:t>
            </a:r>
            <a:r>
              <a:rPr lang="ru-RU" sz="16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Всероссийский конкурс ,посвященный Дню Победы и Великой </a:t>
            </a:r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16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течественной войне «Пришла весна-весне Победы!» (май 2022г.)</a:t>
            </a:r>
            <a:endParaRPr lang="ru-RU" sz="16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F429BA2-5A61-6A2F-3B35-355C2947941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5204" y="2228745"/>
            <a:ext cx="1583326" cy="2109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AF3F26-1046-CAC1-69B1-11337CC46E96}"/>
              </a:ext>
            </a:extLst>
          </p:cNvPr>
          <p:cNvSpPr txBox="1"/>
          <p:nvPr/>
        </p:nvSpPr>
        <p:spPr>
          <a:xfrm>
            <a:off x="6658252" y="328474"/>
            <a:ext cx="4731798" cy="6588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ln w="6604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FC000"/>
                </a:solidFill>
                <a:effectLst>
                  <a:outerShdw dist="38100" dir="2700000" algn="tl">
                    <a:schemeClr val="accent2"/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«Наши успехи!»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7693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D4F882D-F16D-D3CF-58D1-A84D6E2105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4861" y="771385"/>
            <a:ext cx="1592268" cy="228704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C77B42C-86A2-D970-1B0C-E31DC3BE06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544" y="3916266"/>
            <a:ext cx="4144389" cy="21669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506A1E9-E46E-019A-F6F2-88C4A87F3BE4}"/>
              </a:ext>
            </a:extLst>
          </p:cNvPr>
          <p:cNvSpPr txBox="1"/>
          <p:nvPr/>
        </p:nvSpPr>
        <p:spPr>
          <a:xfrm>
            <a:off x="816746" y="585926"/>
            <a:ext cx="469544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чтецов среди воспитанников </a:t>
            </a:r>
          </a:p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 ДСКН№7 «В стране счастливого детства Агнии Барто» март( 2022г.)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9F91B46-0216-169C-D0A0-58F90EF6F5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07" y="1735897"/>
            <a:ext cx="1102776" cy="15467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CE90BE5-0D55-DB01-F49A-14D5ABDEA6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6579" y="1767015"/>
            <a:ext cx="1102776" cy="15561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85C4ECC-CD42-378F-CEE6-D7A71C83E9B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8013" y="1735897"/>
            <a:ext cx="1114792" cy="15467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85E0834-16EC-ACC5-9391-62ED1FF5334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723" y="1735897"/>
            <a:ext cx="1134919" cy="15872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E5FDC8E8-6961-B4F2-A68D-1950B2ABD2DA}"/>
              </a:ext>
            </a:extLst>
          </p:cNvPr>
          <p:cNvGrpSpPr/>
          <p:nvPr/>
        </p:nvGrpSpPr>
        <p:grpSpPr>
          <a:xfrm>
            <a:off x="9809553" y="4012473"/>
            <a:ext cx="62280" cy="71280"/>
            <a:chOff x="9809553" y="4012473"/>
            <a:chExt cx="62280" cy="7128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">
              <p14:nvContentPartPr>
                <p14:cNvPr id="19" name="Рукописный ввод 18">
                  <a:extLst>
                    <a:ext uri="{FF2B5EF4-FFF2-40B4-BE49-F238E27FC236}">
                      <a16:creationId xmlns:a16="http://schemas.microsoft.com/office/drawing/2014/main" id="{0CCF537A-1306-99A5-2115-D4E86B22A056}"/>
                    </a:ext>
                  </a:extLst>
                </p14:cNvPr>
                <p14:cNvContentPartPr/>
                <p14:nvPr/>
              </p14:nvContentPartPr>
              <p14:xfrm>
                <a:off x="9809553" y="4012473"/>
                <a:ext cx="360" cy="360"/>
              </p14:xfrm>
            </p:contentPart>
          </mc:Choice>
          <mc:Fallback xmlns="">
            <p:pic>
              <p:nvPicPr>
                <p:cNvPr id="19" name="Рукописный ввод 18">
                  <a:extLst>
                    <a:ext uri="{FF2B5EF4-FFF2-40B4-BE49-F238E27FC236}">
                      <a16:creationId xmlns:a16="http://schemas.microsoft.com/office/drawing/2014/main" id="{0CCF537A-1306-99A5-2115-D4E86B22A056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746553" y="3634473"/>
                  <a:ext cx="12600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1">
              <p14:nvContentPartPr>
                <p14:cNvPr id="20" name="Рукописный ввод 19">
                  <a:extLst>
                    <a:ext uri="{FF2B5EF4-FFF2-40B4-BE49-F238E27FC236}">
                      <a16:creationId xmlns:a16="http://schemas.microsoft.com/office/drawing/2014/main" id="{A58436AF-122F-F2A0-F520-B0EFE76433C7}"/>
                    </a:ext>
                  </a:extLst>
                </p14:cNvPr>
                <p14:cNvContentPartPr/>
                <p14:nvPr/>
              </p14:nvContentPartPr>
              <p14:xfrm>
                <a:off x="9871473" y="4083393"/>
                <a:ext cx="360" cy="360"/>
              </p14:xfrm>
            </p:contentPart>
          </mc:Choice>
          <mc:Fallback xmlns="">
            <p:pic>
              <p:nvPicPr>
                <p:cNvPr id="20" name="Рукописный ввод 19">
                  <a:extLst>
                    <a:ext uri="{FF2B5EF4-FFF2-40B4-BE49-F238E27FC236}">
                      <a16:creationId xmlns:a16="http://schemas.microsoft.com/office/drawing/2014/main" id="{A58436AF-122F-F2A0-F520-B0EFE76433C7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9808833" y="3705393"/>
                  <a:ext cx="126000" cy="75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AED0170C-68DF-95C4-1BC2-BC0A208AE579}"/>
              </a:ext>
            </a:extLst>
          </p:cNvPr>
          <p:cNvGrpSpPr/>
          <p:nvPr/>
        </p:nvGrpSpPr>
        <p:grpSpPr>
          <a:xfrm>
            <a:off x="9507513" y="4509273"/>
            <a:ext cx="240120" cy="98280"/>
            <a:chOff x="9507513" y="4509273"/>
            <a:chExt cx="240120" cy="9828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3">
              <p14:nvContentPartPr>
                <p14:cNvPr id="22" name="Рукописный ввод 21">
                  <a:extLst>
                    <a:ext uri="{FF2B5EF4-FFF2-40B4-BE49-F238E27FC236}">
                      <a16:creationId xmlns:a16="http://schemas.microsoft.com/office/drawing/2014/main" id="{6ECB1EF8-BEA3-A38B-2A41-892F78B6E717}"/>
                    </a:ext>
                  </a:extLst>
                </p14:cNvPr>
                <p14:cNvContentPartPr/>
                <p14:nvPr/>
              </p14:nvContentPartPr>
              <p14:xfrm>
                <a:off x="9747273" y="4607193"/>
                <a:ext cx="360" cy="360"/>
              </p14:xfrm>
            </p:contentPart>
          </mc:Choice>
          <mc:Fallback xmlns="">
            <p:pic>
              <p:nvPicPr>
                <p:cNvPr id="22" name="Рукописный ввод 21">
                  <a:extLst>
                    <a:ext uri="{FF2B5EF4-FFF2-40B4-BE49-F238E27FC236}">
                      <a16:creationId xmlns:a16="http://schemas.microsoft.com/office/drawing/2014/main" id="{6ECB1EF8-BEA3-A38B-2A41-892F78B6E717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9684633" y="4229193"/>
                  <a:ext cx="12600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15">
              <p14:nvContentPartPr>
                <p14:cNvPr id="23" name="Рукописный ввод 22">
                  <a:extLst>
                    <a:ext uri="{FF2B5EF4-FFF2-40B4-BE49-F238E27FC236}">
                      <a16:creationId xmlns:a16="http://schemas.microsoft.com/office/drawing/2014/main" id="{52C5BA54-1065-7633-436D-7EFDCF275744}"/>
                    </a:ext>
                  </a:extLst>
                </p14:cNvPr>
                <p14:cNvContentPartPr/>
                <p14:nvPr/>
              </p14:nvContentPartPr>
              <p14:xfrm>
                <a:off x="9507513" y="4509273"/>
                <a:ext cx="360" cy="360"/>
              </p14:xfrm>
            </p:contentPart>
          </mc:Choice>
          <mc:Fallback xmlns="">
            <p:pic>
              <p:nvPicPr>
                <p:cNvPr id="23" name="Рукописный ввод 22">
                  <a:extLst>
                    <a:ext uri="{FF2B5EF4-FFF2-40B4-BE49-F238E27FC236}">
                      <a16:creationId xmlns:a16="http://schemas.microsoft.com/office/drawing/2014/main" id="{52C5BA54-1065-7633-436D-7EFDCF275744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9444513" y="4131633"/>
                  <a:ext cx="126000" cy="75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7">
            <p14:nvContentPartPr>
              <p14:cNvPr id="30" name="Рукописный ввод 29">
                <a:extLst>
                  <a:ext uri="{FF2B5EF4-FFF2-40B4-BE49-F238E27FC236}">
                    <a16:creationId xmlns:a16="http://schemas.microsoft.com/office/drawing/2014/main" id="{C29BA831-D117-6592-2B31-64451BE5223B}"/>
                  </a:ext>
                </a:extLst>
              </p14:cNvPr>
              <p14:cNvContentPartPr/>
              <p14:nvPr/>
            </p14:nvContentPartPr>
            <p14:xfrm>
              <a:off x="10262433" y="4092033"/>
              <a:ext cx="360" cy="360"/>
            </p14:xfrm>
          </p:contentPart>
        </mc:Choice>
        <mc:Fallback xmlns="">
          <p:pic>
            <p:nvPicPr>
              <p:cNvPr id="30" name="Рукописный ввод 29">
                <a:extLst>
                  <a:ext uri="{FF2B5EF4-FFF2-40B4-BE49-F238E27FC236}">
                    <a16:creationId xmlns:a16="http://schemas.microsoft.com/office/drawing/2014/main" id="{C29BA831-D117-6592-2B31-64451BE5223B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0199433" y="3714393"/>
                <a:ext cx="126000" cy="75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19">
            <p14:nvContentPartPr>
              <p14:cNvPr id="31" name="Рукописный ввод 30">
                <a:extLst>
                  <a:ext uri="{FF2B5EF4-FFF2-40B4-BE49-F238E27FC236}">
                    <a16:creationId xmlns:a16="http://schemas.microsoft.com/office/drawing/2014/main" id="{D9A1D34B-1396-0470-49B9-8147B72D95B1}"/>
                  </a:ext>
                </a:extLst>
              </p14:cNvPr>
              <p14:cNvContentPartPr/>
              <p14:nvPr/>
            </p14:nvContentPartPr>
            <p14:xfrm>
              <a:off x="7039713" y="940593"/>
              <a:ext cx="3960" cy="3960"/>
            </p14:xfrm>
          </p:contentPart>
        </mc:Choice>
        <mc:Fallback xmlns="">
          <p:pic>
            <p:nvPicPr>
              <p:cNvPr id="31" name="Рукописный ввод 30">
                <a:extLst>
                  <a:ext uri="{FF2B5EF4-FFF2-40B4-BE49-F238E27FC236}">
                    <a16:creationId xmlns:a16="http://schemas.microsoft.com/office/drawing/2014/main" id="{D9A1D34B-1396-0470-49B9-8147B72D95B1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976713" y="562593"/>
                <a:ext cx="129600" cy="75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1">
            <p14:nvContentPartPr>
              <p14:cNvPr id="32" name="Рукописный ввод 31">
                <a:extLst>
                  <a:ext uri="{FF2B5EF4-FFF2-40B4-BE49-F238E27FC236}">
                    <a16:creationId xmlns:a16="http://schemas.microsoft.com/office/drawing/2014/main" id="{2A099A82-C62D-3466-7C83-8E7A1B4A0674}"/>
                  </a:ext>
                </a:extLst>
              </p14:cNvPr>
              <p14:cNvContentPartPr/>
              <p14:nvPr/>
            </p14:nvContentPartPr>
            <p14:xfrm>
              <a:off x="5104353" y="958593"/>
              <a:ext cx="360" cy="360"/>
            </p14:xfrm>
          </p:contentPart>
        </mc:Choice>
        <mc:Fallback xmlns="">
          <p:pic>
            <p:nvPicPr>
              <p:cNvPr id="32" name="Рукописный ввод 31">
                <a:extLst>
                  <a:ext uri="{FF2B5EF4-FFF2-40B4-BE49-F238E27FC236}">
                    <a16:creationId xmlns:a16="http://schemas.microsoft.com/office/drawing/2014/main" id="{2A099A82-C62D-3466-7C83-8E7A1B4A0674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5041713" y="580953"/>
                <a:ext cx="126000" cy="75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3">
            <p14:nvContentPartPr>
              <p14:cNvPr id="33" name="Рукописный ввод 32">
                <a:extLst>
                  <a:ext uri="{FF2B5EF4-FFF2-40B4-BE49-F238E27FC236}">
                    <a16:creationId xmlns:a16="http://schemas.microsoft.com/office/drawing/2014/main" id="{241FEEFD-B558-97DF-0E9F-5BFFAAFF47D7}"/>
                  </a:ext>
                </a:extLst>
              </p14:cNvPr>
              <p14:cNvContentPartPr/>
              <p14:nvPr/>
            </p14:nvContentPartPr>
            <p14:xfrm>
              <a:off x="5015433" y="2387433"/>
              <a:ext cx="3960" cy="3960"/>
            </p14:xfrm>
          </p:contentPart>
        </mc:Choice>
        <mc:Fallback xmlns="">
          <p:pic>
            <p:nvPicPr>
              <p:cNvPr id="33" name="Рукописный ввод 32">
                <a:extLst>
                  <a:ext uri="{FF2B5EF4-FFF2-40B4-BE49-F238E27FC236}">
                    <a16:creationId xmlns:a16="http://schemas.microsoft.com/office/drawing/2014/main" id="{241FEEFD-B558-97DF-0E9F-5BFFAAFF47D7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952793" y="2009793"/>
                <a:ext cx="129600" cy="759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5">
            <p14:nvContentPartPr>
              <p14:cNvPr id="34" name="Рукописный ввод 33">
                <a:extLst>
                  <a:ext uri="{FF2B5EF4-FFF2-40B4-BE49-F238E27FC236}">
                    <a16:creationId xmlns:a16="http://schemas.microsoft.com/office/drawing/2014/main" id="{97A37D47-BE6B-C943-9A70-C7816878E352}"/>
                  </a:ext>
                </a:extLst>
              </p14:cNvPr>
              <p14:cNvContentPartPr/>
              <p14:nvPr/>
            </p14:nvContentPartPr>
            <p14:xfrm>
              <a:off x="5468313" y="3453033"/>
              <a:ext cx="360" cy="57240"/>
            </p14:xfrm>
          </p:contentPart>
        </mc:Choice>
        <mc:Fallback xmlns="">
          <p:pic>
            <p:nvPicPr>
              <p:cNvPr id="34" name="Рукописный ввод 33">
                <a:extLst>
                  <a:ext uri="{FF2B5EF4-FFF2-40B4-BE49-F238E27FC236}">
                    <a16:creationId xmlns:a16="http://schemas.microsoft.com/office/drawing/2014/main" id="{97A37D47-BE6B-C943-9A70-C7816878E352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5405673" y="3075033"/>
                <a:ext cx="126000" cy="812880"/>
              </a:xfrm>
              <a:prstGeom prst="rect">
                <a:avLst/>
              </a:prstGeom>
            </p:spPr>
          </p:pic>
        </mc:Fallback>
      </mc:AlternateContent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2CEA9003-6159-6854-BADB-C018E2A952F0}"/>
              </a:ext>
            </a:extLst>
          </p:cNvPr>
          <p:cNvGrpSpPr/>
          <p:nvPr/>
        </p:nvGrpSpPr>
        <p:grpSpPr>
          <a:xfrm>
            <a:off x="7022073" y="4119033"/>
            <a:ext cx="9000" cy="360"/>
            <a:chOff x="7022073" y="4119033"/>
            <a:chExt cx="9000" cy="36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7">
              <p14:nvContentPartPr>
                <p14:cNvPr id="35" name="Рукописный ввод 34">
                  <a:extLst>
                    <a:ext uri="{FF2B5EF4-FFF2-40B4-BE49-F238E27FC236}">
                      <a16:creationId xmlns:a16="http://schemas.microsoft.com/office/drawing/2014/main" id="{FD8712A7-0C65-74FB-7ACF-A5F374068F4A}"/>
                    </a:ext>
                  </a:extLst>
                </p14:cNvPr>
                <p14:cNvContentPartPr/>
                <p14:nvPr/>
              </p14:nvContentPartPr>
              <p14:xfrm>
                <a:off x="7022073" y="4119033"/>
                <a:ext cx="3960" cy="360"/>
              </p14:xfrm>
            </p:contentPart>
          </mc:Choice>
          <mc:Fallback xmlns="">
            <p:pic>
              <p:nvPicPr>
                <p:cNvPr id="35" name="Рукописный ввод 34">
                  <a:extLst>
                    <a:ext uri="{FF2B5EF4-FFF2-40B4-BE49-F238E27FC236}">
                      <a16:creationId xmlns:a16="http://schemas.microsoft.com/office/drawing/2014/main" id="{FD8712A7-0C65-74FB-7ACF-A5F374068F4A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6959073" y="3741033"/>
                  <a:ext cx="12960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29">
              <p14:nvContentPartPr>
                <p14:cNvPr id="36" name="Рукописный ввод 35">
                  <a:extLst>
                    <a:ext uri="{FF2B5EF4-FFF2-40B4-BE49-F238E27FC236}">
                      <a16:creationId xmlns:a16="http://schemas.microsoft.com/office/drawing/2014/main" id="{B151A183-38B0-A410-125C-027B41E0F98F}"/>
                    </a:ext>
                  </a:extLst>
                </p14:cNvPr>
                <p14:cNvContentPartPr/>
                <p14:nvPr/>
              </p14:nvContentPartPr>
              <p14:xfrm>
                <a:off x="7030713" y="4119033"/>
                <a:ext cx="360" cy="360"/>
              </p14:xfrm>
            </p:contentPart>
          </mc:Choice>
          <mc:Fallback xmlns="">
            <p:pic>
              <p:nvPicPr>
                <p:cNvPr id="36" name="Рукописный ввод 35">
                  <a:extLst>
                    <a:ext uri="{FF2B5EF4-FFF2-40B4-BE49-F238E27FC236}">
                      <a16:creationId xmlns:a16="http://schemas.microsoft.com/office/drawing/2014/main" id="{B151A183-38B0-A410-125C-027B41E0F98F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6968073" y="3741033"/>
                  <a:ext cx="126000" cy="75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04696E29-62C7-D1DF-551F-0D323889AA6B}"/>
              </a:ext>
            </a:extLst>
          </p:cNvPr>
          <p:cNvGrpSpPr/>
          <p:nvPr/>
        </p:nvGrpSpPr>
        <p:grpSpPr>
          <a:xfrm>
            <a:off x="9504599" y="1432241"/>
            <a:ext cx="429120" cy="336960"/>
            <a:chOff x="9259113" y="1795593"/>
            <a:chExt cx="429120" cy="33696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1">
              <p14:nvContentPartPr>
                <p14:cNvPr id="38" name="Рукописный ввод 37">
                  <a:extLst>
                    <a:ext uri="{FF2B5EF4-FFF2-40B4-BE49-F238E27FC236}">
                      <a16:creationId xmlns:a16="http://schemas.microsoft.com/office/drawing/2014/main" id="{983A3233-EDF0-9C76-329C-452CC60669F1}"/>
                    </a:ext>
                  </a:extLst>
                </p14:cNvPr>
                <p14:cNvContentPartPr/>
                <p14:nvPr/>
              </p14:nvContentPartPr>
              <p14:xfrm>
                <a:off x="9259113" y="1799553"/>
                <a:ext cx="429120" cy="118080"/>
              </p14:xfrm>
            </p:contentPart>
          </mc:Choice>
          <mc:Fallback xmlns="">
            <p:pic>
              <p:nvPicPr>
                <p:cNvPr id="38" name="Рукописный ввод 37">
                  <a:extLst>
                    <a:ext uri="{FF2B5EF4-FFF2-40B4-BE49-F238E27FC236}">
                      <a16:creationId xmlns:a16="http://schemas.microsoft.com/office/drawing/2014/main" id="{983A3233-EDF0-9C76-329C-452CC60669F1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9196473" y="1421913"/>
                  <a:ext cx="554760" cy="87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3">
              <p14:nvContentPartPr>
                <p14:cNvPr id="39" name="Рукописный ввод 38">
                  <a:extLst>
                    <a:ext uri="{FF2B5EF4-FFF2-40B4-BE49-F238E27FC236}">
                      <a16:creationId xmlns:a16="http://schemas.microsoft.com/office/drawing/2014/main" id="{5BA8B362-8B39-D6FB-A9F8-931B03DE6B1B}"/>
                    </a:ext>
                  </a:extLst>
                </p14:cNvPr>
                <p14:cNvContentPartPr/>
                <p14:nvPr/>
              </p14:nvContentPartPr>
              <p14:xfrm>
                <a:off x="9303753" y="1795593"/>
                <a:ext cx="307800" cy="336960"/>
              </p14:xfrm>
            </p:contentPart>
          </mc:Choice>
          <mc:Fallback xmlns="">
            <p:pic>
              <p:nvPicPr>
                <p:cNvPr id="39" name="Рукописный ввод 38">
                  <a:extLst>
                    <a:ext uri="{FF2B5EF4-FFF2-40B4-BE49-F238E27FC236}">
                      <a16:creationId xmlns:a16="http://schemas.microsoft.com/office/drawing/2014/main" id="{5BA8B362-8B39-D6FB-A9F8-931B03DE6B1B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9240753" y="1417953"/>
                  <a:ext cx="433440" cy="1092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id="{0E984215-A50D-E52D-5435-75592C748B6D}"/>
              </a:ext>
            </a:extLst>
          </p:cNvPr>
          <p:cNvGrpSpPr/>
          <p:nvPr/>
        </p:nvGrpSpPr>
        <p:grpSpPr>
          <a:xfrm>
            <a:off x="7103433" y="1206993"/>
            <a:ext cx="389520" cy="532800"/>
            <a:chOff x="7103433" y="1206993"/>
            <a:chExt cx="389520" cy="5328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5">
              <p14:nvContentPartPr>
                <p14:cNvPr id="25" name="Рукописный ввод 24">
                  <a:extLst>
                    <a:ext uri="{FF2B5EF4-FFF2-40B4-BE49-F238E27FC236}">
                      <a16:creationId xmlns:a16="http://schemas.microsoft.com/office/drawing/2014/main" id="{D706CB21-4269-AD65-F12B-B8C1B60EC2A0}"/>
                    </a:ext>
                  </a:extLst>
                </p14:cNvPr>
                <p14:cNvContentPartPr/>
                <p14:nvPr/>
              </p14:nvContentPartPr>
              <p14:xfrm>
                <a:off x="7103433" y="1528473"/>
                <a:ext cx="7200" cy="16560"/>
              </p14:xfrm>
            </p:contentPart>
          </mc:Choice>
          <mc:Fallback xmlns="">
            <p:pic>
              <p:nvPicPr>
                <p:cNvPr id="25" name="Рукописный ввод 24">
                  <a:extLst>
                    <a:ext uri="{FF2B5EF4-FFF2-40B4-BE49-F238E27FC236}">
                      <a16:creationId xmlns:a16="http://schemas.microsoft.com/office/drawing/2014/main" id="{D706CB21-4269-AD65-F12B-B8C1B60EC2A0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7040793" y="1150473"/>
                  <a:ext cx="132840" cy="77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7">
              <p14:nvContentPartPr>
                <p14:cNvPr id="26" name="Рукописный ввод 25">
                  <a:extLst>
                    <a:ext uri="{FF2B5EF4-FFF2-40B4-BE49-F238E27FC236}">
                      <a16:creationId xmlns:a16="http://schemas.microsoft.com/office/drawing/2014/main" id="{52CD6000-4F9A-5B16-C4F9-03E9BC83AEF6}"/>
                    </a:ext>
                  </a:extLst>
                </p14:cNvPr>
                <p14:cNvContentPartPr/>
                <p14:nvPr/>
              </p14:nvContentPartPr>
              <p14:xfrm>
                <a:off x="7386033" y="1579593"/>
                <a:ext cx="360" cy="360"/>
              </p14:xfrm>
            </p:contentPart>
          </mc:Choice>
          <mc:Fallback xmlns="">
            <p:pic>
              <p:nvPicPr>
                <p:cNvPr id="26" name="Рукописный ввод 25">
                  <a:extLst>
                    <a:ext uri="{FF2B5EF4-FFF2-40B4-BE49-F238E27FC236}">
                      <a16:creationId xmlns:a16="http://schemas.microsoft.com/office/drawing/2014/main" id="{52CD6000-4F9A-5B16-C4F9-03E9BC83AEF6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7323393" y="1201953"/>
                  <a:ext cx="12600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9">
              <p14:nvContentPartPr>
                <p14:cNvPr id="27" name="Рукописный ввод 26">
                  <a:extLst>
                    <a:ext uri="{FF2B5EF4-FFF2-40B4-BE49-F238E27FC236}">
                      <a16:creationId xmlns:a16="http://schemas.microsoft.com/office/drawing/2014/main" id="{FED59057-2C0F-506D-F3F3-BDE4AFD95A3F}"/>
                    </a:ext>
                  </a:extLst>
                </p14:cNvPr>
                <p14:cNvContentPartPr/>
                <p14:nvPr/>
              </p14:nvContentPartPr>
              <p14:xfrm>
                <a:off x="7386033" y="1579593"/>
                <a:ext cx="3960" cy="360"/>
              </p14:xfrm>
            </p:contentPart>
          </mc:Choice>
          <mc:Fallback xmlns="">
            <p:pic>
              <p:nvPicPr>
                <p:cNvPr id="27" name="Рукописный ввод 26">
                  <a:extLst>
                    <a:ext uri="{FF2B5EF4-FFF2-40B4-BE49-F238E27FC236}">
                      <a16:creationId xmlns:a16="http://schemas.microsoft.com/office/drawing/2014/main" id="{FED59057-2C0F-506D-F3F3-BDE4AFD95A3F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7323393" y="1201953"/>
                  <a:ext cx="12960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1">
              <p14:nvContentPartPr>
                <p14:cNvPr id="28" name="Рукописный ввод 27">
                  <a:extLst>
                    <a:ext uri="{FF2B5EF4-FFF2-40B4-BE49-F238E27FC236}">
                      <a16:creationId xmlns:a16="http://schemas.microsoft.com/office/drawing/2014/main" id="{B60F4600-7809-10EB-8194-9F948FA2A28B}"/>
                    </a:ext>
                  </a:extLst>
                </p14:cNvPr>
                <p14:cNvContentPartPr/>
                <p14:nvPr/>
              </p14:nvContentPartPr>
              <p14:xfrm>
                <a:off x="7492593" y="1739433"/>
                <a:ext cx="360" cy="360"/>
              </p14:xfrm>
            </p:contentPart>
          </mc:Choice>
          <mc:Fallback xmlns="">
            <p:pic>
              <p:nvPicPr>
                <p:cNvPr id="28" name="Рукописный ввод 27">
                  <a:extLst>
                    <a:ext uri="{FF2B5EF4-FFF2-40B4-BE49-F238E27FC236}">
                      <a16:creationId xmlns:a16="http://schemas.microsoft.com/office/drawing/2014/main" id="{B60F4600-7809-10EB-8194-9F948FA2A28B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7429593" y="1361793"/>
                  <a:ext cx="12600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3">
              <p14:nvContentPartPr>
                <p14:cNvPr id="41" name="Рукописный ввод 40">
                  <a:extLst>
                    <a:ext uri="{FF2B5EF4-FFF2-40B4-BE49-F238E27FC236}">
                      <a16:creationId xmlns:a16="http://schemas.microsoft.com/office/drawing/2014/main" id="{EF40C877-7A9F-90BD-9757-5A3EE62A26E1}"/>
                    </a:ext>
                  </a:extLst>
                </p14:cNvPr>
                <p14:cNvContentPartPr/>
                <p14:nvPr/>
              </p14:nvContentPartPr>
              <p14:xfrm>
                <a:off x="7154913" y="1206993"/>
                <a:ext cx="360" cy="360"/>
              </p14:xfrm>
            </p:contentPart>
          </mc:Choice>
          <mc:Fallback xmlns="">
            <p:pic>
              <p:nvPicPr>
                <p:cNvPr id="41" name="Рукописный ввод 40">
                  <a:extLst>
                    <a:ext uri="{FF2B5EF4-FFF2-40B4-BE49-F238E27FC236}">
                      <a16:creationId xmlns:a16="http://schemas.microsoft.com/office/drawing/2014/main" id="{EF40C877-7A9F-90BD-9757-5A3EE62A26E1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7092273" y="828993"/>
                  <a:ext cx="126000" cy="75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5">
              <p14:nvContentPartPr>
                <p14:cNvPr id="42" name="Рукописный ввод 41">
                  <a:extLst>
                    <a:ext uri="{FF2B5EF4-FFF2-40B4-BE49-F238E27FC236}">
                      <a16:creationId xmlns:a16="http://schemas.microsoft.com/office/drawing/2014/main" id="{F4BF67EF-710A-B20C-2FC0-2EFB42D0F212}"/>
                    </a:ext>
                  </a:extLst>
                </p14:cNvPr>
                <p14:cNvContentPartPr/>
                <p14:nvPr/>
              </p14:nvContentPartPr>
              <p14:xfrm>
                <a:off x="7154913" y="1206993"/>
                <a:ext cx="360" cy="360"/>
              </p14:xfrm>
            </p:contentPart>
          </mc:Choice>
          <mc:Fallback xmlns="">
            <p:pic>
              <p:nvPicPr>
                <p:cNvPr id="42" name="Рукописный ввод 41">
                  <a:extLst>
                    <a:ext uri="{FF2B5EF4-FFF2-40B4-BE49-F238E27FC236}">
                      <a16:creationId xmlns:a16="http://schemas.microsoft.com/office/drawing/2014/main" id="{F4BF67EF-710A-B20C-2FC0-2EFB42D0F212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7092273" y="828993"/>
                  <a:ext cx="126000" cy="756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F62D3EA-0966-0752-AED8-713F5D0B68BB}"/>
              </a:ext>
            </a:extLst>
          </p:cNvPr>
          <p:cNvPicPr>
            <a:picLocks noChangeAspect="1"/>
          </p:cNvPicPr>
          <p:nvPr/>
        </p:nvPicPr>
        <p:blipFill>
          <a:blip r:embed="rId4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2660" y="849829"/>
            <a:ext cx="1592268" cy="225999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F1ADBC6A-39C4-7705-3D41-403C8866B6F4}"/>
              </a:ext>
            </a:extLst>
          </p:cNvPr>
          <p:cNvPicPr>
            <a:picLocks noChangeAspect="1"/>
          </p:cNvPicPr>
          <p:nvPr/>
        </p:nvPicPr>
        <p:blipFill>
          <a:blip r:embed="rId4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2040" y="3715316"/>
            <a:ext cx="4319350" cy="2426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9E23C9A-4E90-9A97-86EE-53EB105ED24D}"/>
              </a:ext>
            </a:extLst>
          </p:cNvPr>
          <p:cNvSpPr txBox="1"/>
          <p:nvPr/>
        </p:nvSpPr>
        <p:spPr>
          <a:xfrm>
            <a:off x="6425080" y="3079916"/>
            <a:ext cx="510341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узыкальное развлечение «Музыкальная гостиная </a:t>
            </a:r>
          </a:p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16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 Вечер солдатской песни»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B824A41-DC86-67EF-B7D0-15A9A6702E23}"/>
              </a:ext>
            </a:extLst>
          </p:cNvPr>
          <p:cNvSpPr txBox="1"/>
          <p:nvPr/>
        </p:nvSpPr>
        <p:spPr>
          <a:xfrm>
            <a:off x="6425080" y="302358"/>
            <a:ext cx="5091541" cy="3575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Актёрское мастерство-лучшая мужская роль</a:t>
            </a:r>
            <a:r>
              <a:rPr lang="ru-RU" sz="16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b="1" i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641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C7CB1F5-FE5D-D454-F1CF-853AF95AB25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645" y="1810363"/>
            <a:ext cx="1550411" cy="223919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F9BD37-52E4-BBD7-B625-EBEED5AE26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064513" y="2085132"/>
            <a:ext cx="2338183" cy="1689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B77466D-AC1E-C3F9-D065-921E50CFDFD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126" y="4236842"/>
            <a:ext cx="4395556" cy="2027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A659DE3-CDB3-355B-6193-354E5155C154}"/>
              </a:ext>
            </a:extLst>
          </p:cNvPr>
          <p:cNvSpPr txBox="1"/>
          <p:nvPr/>
        </p:nvSpPr>
        <p:spPr>
          <a:xfrm>
            <a:off x="806521" y="502920"/>
            <a:ext cx="516451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чтецов среди воспитанников </a:t>
            </a:r>
          </a:p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 ДСКН№7- </a:t>
            </a:r>
            <a:r>
              <a:rPr lang="ru-RU" sz="1600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посвящённый празднованию 135-летия Со Дня рождения С. Я. Маршака (ноябрь 2022г.)</a:t>
            </a:r>
            <a:endParaRPr lang="ru-RU" sz="16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A4E6A8-1327-B686-FB02-6935C025274E}"/>
              </a:ext>
            </a:extLst>
          </p:cNvPr>
          <p:cNvSpPr txBox="1"/>
          <p:nvPr/>
        </p:nvSpPr>
        <p:spPr>
          <a:xfrm>
            <a:off x="6547103" y="502920"/>
            <a:ext cx="469087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чтецов среди воспитанников </a:t>
            </a:r>
          </a:p>
          <a:p>
            <a:r>
              <a:rPr lang="ru-RU" sz="1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 ДСКН№7-  «Стихи Деду Морозу»</a:t>
            </a:r>
            <a:endParaRPr lang="ru-RU" sz="16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92993A-24AD-9302-3FC3-8CA0CE14348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658166" y="1856717"/>
            <a:ext cx="2581672" cy="1650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681D709-4A1D-C7CB-3945-5A386E674D2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879" y="4099053"/>
            <a:ext cx="4113319" cy="1897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EA956A7-579D-0F2F-2420-6C53FF74732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1438" y="1562472"/>
            <a:ext cx="1574887" cy="223919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69540AA-FC1A-2143-A2A0-CF029FD383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9181" y="5866128"/>
            <a:ext cx="5061822" cy="79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8746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D492295-F5F6-98BD-656C-3BB060AD4C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724" y="279199"/>
            <a:ext cx="5061822" cy="7968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3D4101-2114-1E13-51DE-3CB8255329DE}"/>
              </a:ext>
            </a:extLst>
          </p:cNvPr>
          <p:cNvSpPr txBox="1"/>
          <p:nvPr/>
        </p:nvSpPr>
        <p:spPr>
          <a:xfrm>
            <a:off x="1029811" y="994299"/>
            <a:ext cx="444771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Музыкально-литературная гостиная </a:t>
            </a:r>
          </a:p>
          <a:p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«Стихи для Деда Мороза</a:t>
            </a:r>
            <a: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1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E9AE14-6EFB-4AC5-C90C-1F941746DB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5655" y="2043744"/>
            <a:ext cx="1700141" cy="1862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7DA8338-436F-2E04-ECB7-1B51A9D39E0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060"/>
          <a:stretch/>
        </p:blipFill>
        <p:spPr>
          <a:xfrm>
            <a:off x="2284031" y="2043744"/>
            <a:ext cx="1761614" cy="1862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350B638-5EC7-F7F6-4F0F-0B725917642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3880" y="2043744"/>
            <a:ext cx="1533925" cy="1764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BF6D55F-1BC7-3BFE-C0D8-83BC4F9AC06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9535" y="4116270"/>
            <a:ext cx="4265116" cy="23991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E3370D-3ED4-32A3-DC05-D21B622DB0D8}"/>
              </a:ext>
            </a:extLst>
          </p:cNvPr>
          <p:cNvSpPr txBox="1"/>
          <p:nvPr/>
        </p:nvSpPr>
        <p:spPr>
          <a:xfrm>
            <a:off x="6249880" y="279199"/>
            <a:ext cx="54952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дошкольников к истокам русской народной культуры, через знакомство с народными промыслами России</a:t>
            </a:r>
            <a:r>
              <a:rPr lang="ru-RU" sz="18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105A63B-35BC-C5BC-B1EB-203C78E4CB4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503"/>
          <a:stretch/>
        </p:blipFill>
        <p:spPr>
          <a:xfrm rot="5400000">
            <a:off x="7582171" y="2354929"/>
            <a:ext cx="2830694" cy="1827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CE13A60-2084-960F-1F0F-19BBDAF587F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68393" y="3848461"/>
            <a:ext cx="2788043" cy="1767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E2BE02E-20A7-1A8D-974A-E08A1A67467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298603" y="3653934"/>
            <a:ext cx="2851203" cy="1827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1584A34-F6E3-B390-60B2-19EDDD3CFAC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9475" y="4927285"/>
            <a:ext cx="2885243" cy="149249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ED60204-57E3-0937-160F-C07FFFD34E4F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454111" y="1589851"/>
            <a:ext cx="1524117" cy="116488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0A9C454-95DC-2BE2-9F5F-EF3E21DDABD7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05444" y="1488941"/>
            <a:ext cx="1404794" cy="1192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4641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3D8DAF2B-E249-826C-9932-8EDC511FA356}"/>
              </a:ext>
            </a:extLst>
          </p:cNvPr>
          <p:cNvSpPr txBox="1"/>
          <p:nvPr/>
        </p:nvSpPr>
        <p:spPr>
          <a:xfrm>
            <a:off x="665825" y="1076051"/>
            <a:ext cx="51417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>
                <a:solidFill>
                  <a:srgbClr val="002060"/>
                </a:solidFill>
                <a:latin typeface="Monotype Corsiva" panose="03010101010201010101" pitchFamily="66" charset="0"/>
              </a:rPr>
              <a:t>          </a:t>
            </a:r>
            <a:br>
              <a:rPr lang="ru-RU" sz="160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1800">
                <a:solidFill>
                  <a:srgbClr val="002060"/>
                </a:solidFill>
                <a:latin typeface="Monotype Corsiva" panose="03010101010201010101" pitchFamily="66" charset="0"/>
              </a:rPr>
              <a:t>              </a:t>
            </a: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DA306E-B6B1-DC8C-D435-21385396E7D7}"/>
              </a:ext>
            </a:extLst>
          </p:cNvPr>
          <p:cNvSpPr txBox="1"/>
          <p:nvPr/>
        </p:nvSpPr>
        <p:spPr>
          <a:xfrm>
            <a:off x="6161104" y="330462"/>
            <a:ext cx="4873840" cy="351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12265" indent="-6350">
              <a:lnSpc>
                <a:spcPct val="107000"/>
              </a:lnSpc>
              <a:spcAft>
                <a:spcPts val="800"/>
              </a:spcAft>
            </a:pPr>
            <a:r>
              <a:rPr lang="ru-RU" sz="1600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onotype Corsiva" panose="03010101010201010101" pitchFamily="66" charset="0"/>
                <a:cs typeface="Times New Roman" panose="02020603050405020304" pitchFamily="18" charset="0"/>
              </a:rPr>
              <a:t> </a:t>
            </a:r>
            <a:endParaRPr lang="ru-RU" sz="1600" i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5270C064-9D98-691B-6D8D-2FC8F9E87E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678691"/>
              </p:ext>
            </p:extLst>
          </p:nvPr>
        </p:nvGraphicFramePr>
        <p:xfrm>
          <a:off x="745725" y="976545"/>
          <a:ext cx="5061823" cy="34985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0312">
                  <a:extLst>
                    <a:ext uri="{9D8B030D-6E8A-4147-A177-3AD203B41FA5}">
                      <a16:colId xmlns:a16="http://schemas.microsoft.com/office/drawing/2014/main" val="2649353920"/>
                    </a:ext>
                  </a:extLst>
                </a:gridCol>
                <a:gridCol w="1975692">
                  <a:extLst>
                    <a:ext uri="{9D8B030D-6E8A-4147-A177-3AD203B41FA5}">
                      <a16:colId xmlns:a16="http://schemas.microsoft.com/office/drawing/2014/main" val="3891216731"/>
                    </a:ext>
                  </a:extLst>
                </a:gridCol>
                <a:gridCol w="1463234">
                  <a:extLst>
                    <a:ext uri="{9D8B030D-6E8A-4147-A177-3AD203B41FA5}">
                      <a16:colId xmlns:a16="http://schemas.microsoft.com/office/drawing/2014/main" val="3277261716"/>
                    </a:ext>
                  </a:extLst>
                </a:gridCol>
                <a:gridCol w="942585">
                  <a:extLst>
                    <a:ext uri="{9D8B030D-6E8A-4147-A177-3AD203B41FA5}">
                      <a16:colId xmlns:a16="http://schemas.microsoft.com/office/drawing/2014/main" val="3944971702"/>
                    </a:ext>
                  </a:extLst>
                </a:gridCol>
              </a:tblGrid>
              <a:tr h="536134">
                <a:tc>
                  <a:txBody>
                    <a:bodyPr/>
                    <a:lstStyle/>
                    <a:p>
                      <a:pPr marL="2095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Сроки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R="4445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 dirty="0">
                          <a:effectLst/>
                        </a:rPr>
                        <a:t>Педагог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L="84328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7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Дети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R="381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Родители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extLst>
                  <a:ext uri="{0D108BD9-81ED-4DB2-BD59-A6C34878D82A}">
                    <a16:rowId xmlns:a16="http://schemas.microsoft.com/office/drawing/2014/main" val="3498570136"/>
                  </a:ext>
                </a:extLst>
              </a:tr>
              <a:tr h="16898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Ноябрь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98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Диагностика знаний детей по рассматриваемой теме.</a:t>
                      </a:r>
                    </a:p>
                    <a:p>
                      <a:pPr marL="3365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Обсуждение с детьми проблемы. Предложения </a:t>
                      </a:r>
                    </a:p>
                    <a:p>
                      <a:pPr marL="63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по оформлению проекта.</a:t>
                      </a:r>
                    </a:p>
                    <a:p>
                      <a:pPr marL="635" algn="just">
                        <a:lnSpc>
                          <a:spcPct val="98000"/>
                        </a:lnSpc>
                        <a:spcAft>
                          <a:spcPts val="75"/>
                        </a:spcAft>
                      </a:pPr>
                      <a:r>
                        <a:rPr lang="ru-RU" sz="700" dirty="0">
                          <a:effectLst/>
                        </a:rPr>
                        <a:t>Подготовка детей к участию в </a:t>
                      </a:r>
                      <a:r>
                        <a:rPr lang="ru-RU" sz="700" dirty="0" err="1">
                          <a:effectLst/>
                        </a:rPr>
                        <a:t>общесадовском</a:t>
                      </a:r>
                      <a:r>
                        <a:rPr lang="ru-RU" sz="700" dirty="0">
                          <a:effectLst/>
                        </a:rPr>
                        <a:t> конкурсе чтецов </a:t>
                      </a:r>
                    </a:p>
                    <a:p>
                      <a:pPr marL="63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(3 детей)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Участие в конкурсе чтецов</a:t>
                      </a:r>
                    </a:p>
                    <a:p>
                      <a:pPr marL="3492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(4 ребенка)</a:t>
                      </a:r>
                    </a:p>
                    <a:p>
                      <a:pPr marL="1905" marR="53340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Заучивание стихов по стихам  С.Я.Маршака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L="2540" marR="17716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На родительском собрании познакомить родителей  с проектом. Консультацияпрактикум «Способы заучивания стихов».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extLst>
                  <a:ext uri="{0D108BD9-81ED-4DB2-BD59-A6C34878D82A}">
                    <a16:rowId xmlns:a16="http://schemas.microsoft.com/office/drawing/2014/main" val="2673760747"/>
                  </a:ext>
                </a:extLst>
              </a:tr>
              <a:tr h="1272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Декабрь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L="635" marR="47688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Беседа «Что мы можем узнать из стихов?» Подборка иллюстраций, картин русских художников о временах года Создание альбомов стихов о зиме.</a:t>
                      </a:r>
                    </a:p>
                    <a:p>
                      <a:pPr marL="63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Подготовка детей конкурсу чтецов «Стихи для деда Мороза!»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L="1905" marR="68580" algn="just">
                        <a:lnSpc>
                          <a:spcPct val="98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Участие детей   в конкурсе  чтецов «Стихи для Деда Мороза»</a:t>
                      </a:r>
                    </a:p>
                    <a:p>
                      <a:pPr marL="190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Заучивание стихов к Новому году. </a:t>
                      </a:r>
                    </a:p>
                    <a:p>
                      <a:pPr marL="190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Сюжетно – ролевая игра </a:t>
                      </a:r>
                    </a:p>
                    <a:p>
                      <a:pPr marL="190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«Путешествие в зимний  лес»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L="2540" marR="1206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Наглядная информация  «Вместе учим стихи наизусть». Чтение и заучивание стихов с детьми дома.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 anchor="ctr"/>
                </a:tc>
                <a:extLst>
                  <a:ext uri="{0D108BD9-81ED-4DB2-BD59-A6C34878D82A}">
                    <a16:rowId xmlns:a16="http://schemas.microsoft.com/office/drawing/2014/main" val="1350835867"/>
                  </a:ext>
                </a:extLst>
              </a:tr>
            </a:tbl>
          </a:graphicData>
        </a:graphic>
      </p:graphicFrame>
      <p:sp>
        <p:nvSpPr>
          <p:cNvPr id="16" name="Rectangle 460">
            <a:extLst>
              <a:ext uri="{FF2B5EF4-FFF2-40B4-BE49-F238E27FC236}">
                <a16:creationId xmlns:a16="http://schemas.microsoft.com/office/drawing/2014/main" id="{F05BB236-4B24-ACF4-C026-A9E2C7980DC7}"/>
              </a:ext>
            </a:extLst>
          </p:cNvPr>
          <p:cNvSpPr/>
          <p:nvPr/>
        </p:nvSpPr>
        <p:spPr>
          <a:xfrm>
            <a:off x="10007830" y="809888"/>
            <a:ext cx="1008325" cy="471607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1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17" name="Таблица 16">
            <a:extLst>
              <a:ext uri="{FF2B5EF4-FFF2-40B4-BE49-F238E27FC236}">
                <a16:creationId xmlns:a16="http://schemas.microsoft.com/office/drawing/2014/main" id="{C3DA07D6-B632-C5A6-26C8-462363F1E5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217560"/>
              </p:ext>
            </p:extLst>
          </p:nvPr>
        </p:nvGraphicFramePr>
        <p:xfrm>
          <a:off x="745725" y="4475144"/>
          <a:ext cx="5061821" cy="17125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5279">
                  <a:extLst>
                    <a:ext uri="{9D8B030D-6E8A-4147-A177-3AD203B41FA5}">
                      <a16:colId xmlns:a16="http://schemas.microsoft.com/office/drawing/2014/main" val="3355014203"/>
                    </a:ext>
                  </a:extLst>
                </a:gridCol>
                <a:gridCol w="2000722">
                  <a:extLst>
                    <a:ext uri="{9D8B030D-6E8A-4147-A177-3AD203B41FA5}">
                      <a16:colId xmlns:a16="http://schemas.microsoft.com/office/drawing/2014/main" val="2241285644"/>
                    </a:ext>
                  </a:extLst>
                </a:gridCol>
                <a:gridCol w="1554369">
                  <a:extLst>
                    <a:ext uri="{9D8B030D-6E8A-4147-A177-3AD203B41FA5}">
                      <a16:colId xmlns:a16="http://schemas.microsoft.com/office/drawing/2014/main" val="4129608592"/>
                    </a:ext>
                  </a:extLst>
                </a:gridCol>
                <a:gridCol w="851451">
                  <a:extLst>
                    <a:ext uri="{9D8B030D-6E8A-4147-A177-3AD203B41FA5}">
                      <a16:colId xmlns:a16="http://schemas.microsoft.com/office/drawing/2014/main" val="2530569082"/>
                    </a:ext>
                  </a:extLst>
                </a:gridCol>
              </a:tblGrid>
              <a:tr h="17125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100">
                          <a:effectLst/>
                        </a:rPr>
                        <a:t>Январь</a:t>
                      </a:r>
                      <a:endParaRPr lang="ru-RU" sz="7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L="63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Заучивание стихов по темам недели.</a:t>
                      </a:r>
                    </a:p>
                    <a:p>
                      <a:pPr marL="635" algn="just">
                        <a:lnSpc>
                          <a:spcPct val="98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Создание картотеки пальчиковых гимнастик по темам недели.</a:t>
                      </a:r>
                    </a:p>
                    <a:p>
                      <a:pPr marL="635" marR="8255">
                        <a:lnSpc>
                          <a:spcPct val="98000"/>
                        </a:lnSpc>
                        <a:spcAft>
                          <a:spcPts val="80"/>
                        </a:spcAft>
                      </a:pPr>
                      <a:r>
                        <a:rPr lang="ru-RU" sz="700" dirty="0">
                          <a:effectLst/>
                        </a:rPr>
                        <a:t>Просмотр роликов, посвященных временам года.</a:t>
                      </a:r>
                    </a:p>
                    <a:p>
                      <a:pPr marL="63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Создание выставки – репродукций «Волшебная сказка зимы!»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L="1905">
                        <a:lnSpc>
                          <a:spcPct val="97000"/>
                        </a:lnSpc>
                        <a:spcAft>
                          <a:spcPts val="50"/>
                        </a:spcAft>
                      </a:pPr>
                      <a:r>
                        <a:rPr lang="ru-RU" sz="700" dirty="0">
                          <a:effectLst/>
                        </a:rPr>
                        <a:t>Выступление со стихами о природе перед детьми младшей группы.</a:t>
                      </a:r>
                    </a:p>
                    <a:p>
                      <a:pPr marL="1905" marR="254000" indent="8509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Выставка детских рисунков по стихотворению С. Есенина «Белая береза!» в группе.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tc>
                  <a:txBody>
                    <a:bodyPr/>
                    <a:lstStyle/>
                    <a:p>
                      <a:pPr marL="2540">
                        <a:lnSpc>
                          <a:spcPct val="101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Чтение и заучивание стихов с детьми дома. Зарисовки по стихотворению С. </a:t>
                      </a:r>
                    </a:p>
                    <a:p>
                      <a:pPr marL="254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Есенина «Белая береза!» </a:t>
                      </a:r>
                      <a:endParaRPr lang="ru-RU" sz="7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95" marR="29033" marT="0" marB="0"/>
                </a:tc>
                <a:extLst>
                  <a:ext uri="{0D108BD9-81ED-4DB2-BD59-A6C34878D82A}">
                    <a16:rowId xmlns:a16="http://schemas.microsoft.com/office/drawing/2014/main" val="429125830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6C76F38-7C0A-48C6-2317-8264F85A35DA}"/>
              </a:ext>
            </a:extLst>
          </p:cNvPr>
          <p:cNvSpPr txBox="1"/>
          <p:nvPr/>
        </p:nvSpPr>
        <p:spPr>
          <a:xfrm>
            <a:off x="745724" y="330461"/>
            <a:ext cx="8788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i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Monotype Corsiva" panose="03010101010201010101" pitchFamily="66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1800" b="1" i="1" dirty="0">
                <a:solidFill>
                  <a:srgbClr val="00B0F0"/>
                </a:solidFill>
                <a:effectLst/>
                <a:latin typeface="Times New Roman" panose="02020603050405020304" pitchFamily="18" charset="0"/>
                <a:ea typeface="Monotype Corsiva" panose="03010101010201010101" pitchFamily="66" charset="0"/>
                <a:cs typeface="Times New Roman" panose="02020603050405020304" pitchFamily="18" charset="0"/>
              </a:rPr>
              <a:t>План осуществления проекта</a:t>
            </a:r>
            <a:endParaRPr lang="ru-RU" dirty="0">
              <a:solidFill>
                <a:srgbClr val="00B0F0"/>
              </a:solidFill>
            </a:endParaRP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542B423B-96F3-6B72-1EA0-121217DC03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4958088"/>
              </p:ext>
            </p:extLst>
          </p:nvPr>
        </p:nvGraphicFramePr>
        <p:xfrm>
          <a:off x="6384456" y="976544"/>
          <a:ext cx="5061820" cy="39753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2077">
                  <a:extLst>
                    <a:ext uri="{9D8B030D-6E8A-4147-A177-3AD203B41FA5}">
                      <a16:colId xmlns:a16="http://schemas.microsoft.com/office/drawing/2014/main" val="1999407321"/>
                    </a:ext>
                  </a:extLst>
                </a:gridCol>
                <a:gridCol w="1989028">
                  <a:extLst>
                    <a:ext uri="{9D8B030D-6E8A-4147-A177-3AD203B41FA5}">
                      <a16:colId xmlns:a16="http://schemas.microsoft.com/office/drawing/2014/main" val="3488063427"/>
                    </a:ext>
                  </a:extLst>
                </a:gridCol>
                <a:gridCol w="1460715">
                  <a:extLst>
                    <a:ext uri="{9D8B030D-6E8A-4147-A177-3AD203B41FA5}">
                      <a16:colId xmlns:a16="http://schemas.microsoft.com/office/drawing/2014/main" val="413732419"/>
                    </a:ext>
                  </a:extLst>
                </a:gridCol>
              </a:tblGrid>
              <a:tr h="451777">
                <a:tc>
                  <a:txBody>
                    <a:bodyPr/>
                    <a:lstStyle/>
                    <a:p>
                      <a:pPr marR="1460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</a:rPr>
                        <a:t>Педагог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tc>
                  <a:txBody>
                    <a:bodyPr/>
                    <a:lstStyle/>
                    <a:p>
                      <a:pPr marL="108902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6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 dirty="0">
                          <a:effectLst/>
                        </a:rPr>
                        <a:t>Дети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tc>
                  <a:txBody>
                    <a:bodyPr/>
                    <a:lstStyle/>
                    <a:p>
                      <a:pPr marR="10795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000">
                          <a:effectLst/>
                        </a:rPr>
                        <a:t>Родители</a:t>
                      </a:r>
                      <a:endParaRPr lang="ru-RU" sz="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extLst>
                  <a:ext uri="{0D108BD9-81ED-4DB2-BD59-A6C34878D82A}">
                    <a16:rowId xmlns:a16="http://schemas.microsoft.com/office/drawing/2014/main" val="255303466"/>
                  </a:ext>
                </a:extLst>
              </a:tr>
              <a:tr h="2448466"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Ситуативные беседы на темы</a:t>
                      </a:r>
                      <a:endParaRPr lang="ru-RU" sz="600" dirty="0">
                        <a:effectLst/>
                      </a:endParaRPr>
                    </a:p>
                    <a:p>
                      <a:pPr marL="21590" marR="175895" indent="3365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« За что мы любим стихи?», « Какими словами поэт раскрыл образ природы в своем стихотворении?» Создание картотеки для заучивания стихов по темам недели.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 anchor="ctr"/>
                </a:tc>
                <a:tc>
                  <a:txBody>
                    <a:bodyPr/>
                    <a:lstStyle/>
                    <a:p>
                      <a:pPr marL="22225">
                        <a:lnSpc>
                          <a:spcPct val="98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Сюжетно-ролевая игра «Экскурсовод» Настольная игра «Подбери картинку к стихотворению!»</a:t>
                      </a:r>
                      <a:endParaRPr lang="ru-RU" sz="600" dirty="0">
                        <a:effectLst/>
                      </a:endParaRPr>
                    </a:p>
                    <a:p>
                      <a:pPr marL="2222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Изготовление рукотворной книги «Сказки </a:t>
                      </a:r>
                      <a:endParaRPr lang="ru-RU" sz="600" dirty="0">
                        <a:effectLst/>
                      </a:endParaRPr>
                    </a:p>
                    <a:p>
                      <a:pPr marL="2222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Пушкина!»</a:t>
                      </a:r>
                      <a:endParaRPr lang="ru-RU" sz="600" dirty="0">
                        <a:effectLst/>
                      </a:endParaRPr>
                    </a:p>
                    <a:p>
                      <a:pPr marL="2222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Сюжетно ролевая игра по сказке А,С, Пушкина «Сказка о рыбаке и рыбке»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tc>
                  <a:txBody>
                    <a:bodyPr/>
                    <a:lstStyle/>
                    <a:p>
                      <a:pPr marL="23495" marR="198755" algn="just">
                        <a:lnSpc>
                          <a:spcPct val="98000"/>
                        </a:lnSpc>
                        <a:spcAft>
                          <a:spcPts val="1440"/>
                        </a:spcAft>
                      </a:pPr>
                      <a:r>
                        <a:rPr lang="ru-RU" sz="700" dirty="0">
                          <a:effectLst/>
                        </a:rPr>
                        <a:t>Консультация для родителей «Заучивание стихов с использованием приемов мнемотехники».</a:t>
                      </a:r>
                      <a:endParaRPr lang="ru-RU" sz="600" dirty="0">
                        <a:effectLst/>
                      </a:endParaRPr>
                    </a:p>
                    <a:p>
                      <a:pPr marL="2349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Чтение и заучивание стихов с детьми дома.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extLst>
                  <a:ext uri="{0D108BD9-81ED-4DB2-BD59-A6C34878D82A}">
                    <a16:rowId xmlns:a16="http://schemas.microsoft.com/office/drawing/2014/main" val="1057107784"/>
                  </a:ext>
                </a:extLst>
              </a:tr>
              <a:tr h="1075076">
                <a:tc>
                  <a:txBody>
                    <a:bodyPr/>
                    <a:lstStyle/>
                    <a:p>
                      <a:pPr marL="21590" marR="8128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 dirty="0">
                          <a:effectLst/>
                        </a:rPr>
                        <a:t>Рассматривание репродукций картин И. И. Шишкина о природе</a:t>
                      </a:r>
                      <a:r>
                        <a:rPr lang="ru-RU" sz="700" dirty="0">
                          <a:effectLst/>
                        </a:rPr>
                        <a:t>. Создание альбомов стихов о весне.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tc>
                  <a:txBody>
                    <a:bodyPr/>
                    <a:lstStyle/>
                    <a:p>
                      <a:pPr marL="2222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Выставка рисунков по стихотворению</a:t>
                      </a:r>
                      <a:endParaRPr lang="ru-RU" sz="600">
                        <a:effectLst/>
                      </a:endParaRPr>
                    </a:p>
                    <a:p>
                      <a:pPr marL="22225" marR="248920" algn="just">
                        <a:lnSpc>
                          <a:spcPct val="103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«Посидим в тишине!» (о маме) Экскурсия в школьный парк «Что </a:t>
                      </a:r>
                      <a:endParaRPr lang="ru-RU" sz="600">
                        <a:effectLst/>
                      </a:endParaRPr>
                    </a:p>
                    <a:p>
                      <a:pPr marL="2222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изменилось?»</a:t>
                      </a:r>
                      <a:endParaRPr lang="ru-RU" sz="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tc>
                  <a:txBody>
                    <a:bodyPr/>
                    <a:lstStyle/>
                    <a:p>
                      <a:pPr marL="2349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Консультация «Учим стихи развиваем память»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extLst>
                  <a:ext uri="{0D108BD9-81ED-4DB2-BD59-A6C34878D82A}">
                    <a16:rowId xmlns:a16="http://schemas.microsoft.com/office/drawing/2014/main" val="1922388087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02188F91-941D-4882-CD4D-2A294ADD9D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1896849"/>
              </p:ext>
            </p:extLst>
          </p:nvPr>
        </p:nvGraphicFramePr>
        <p:xfrm>
          <a:off x="6384454" y="4951863"/>
          <a:ext cx="5061821" cy="12731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519">
                  <a:extLst>
                    <a:ext uri="{9D8B030D-6E8A-4147-A177-3AD203B41FA5}">
                      <a16:colId xmlns:a16="http://schemas.microsoft.com/office/drawing/2014/main" val="3823458408"/>
                    </a:ext>
                  </a:extLst>
                </a:gridCol>
                <a:gridCol w="2016586">
                  <a:extLst>
                    <a:ext uri="{9D8B030D-6E8A-4147-A177-3AD203B41FA5}">
                      <a16:colId xmlns:a16="http://schemas.microsoft.com/office/drawing/2014/main" val="3008872072"/>
                    </a:ext>
                  </a:extLst>
                </a:gridCol>
                <a:gridCol w="1460716">
                  <a:extLst>
                    <a:ext uri="{9D8B030D-6E8A-4147-A177-3AD203B41FA5}">
                      <a16:colId xmlns:a16="http://schemas.microsoft.com/office/drawing/2014/main" val="3393379512"/>
                    </a:ext>
                  </a:extLst>
                </a:gridCol>
              </a:tblGrid>
              <a:tr h="601519"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195"/>
                        </a:spcAft>
                      </a:pPr>
                      <a:r>
                        <a:rPr lang="ru-RU" sz="600" dirty="0">
                          <a:effectLst/>
                        </a:rPr>
                        <a:t>Игра-викторина «Знаешь ли ты стихи?»</a:t>
                      </a:r>
                    </a:p>
                    <a:p>
                      <a:pPr marL="21590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600" dirty="0">
                          <a:effectLst/>
                        </a:rPr>
                        <a:t>Просмотр презентации «Музыка и стихи о весне</a:t>
                      </a:r>
                      <a:r>
                        <a:rPr lang="ru-RU" sz="700" dirty="0">
                          <a:effectLst/>
                        </a:rPr>
                        <a:t>!»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tc>
                  <a:txBody>
                    <a:bodyPr/>
                    <a:lstStyle/>
                    <a:p>
                      <a:pPr marL="22225">
                        <a:lnSpc>
                          <a:spcPct val="98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Выставка рисунков на тему « Весна идет – весне дорогу!»</a:t>
                      </a:r>
                      <a:endParaRPr lang="ru-RU" sz="600" dirty="0">
                        <a:effectLst/>
                      </a:endParaRPr>
                    </a:p>
                    <a:p>
                      <a:pPr marL="22225" marR="7556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Рассматривание картин русских художников Левитана, Репина о природе.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tc>
                  <a:txBody>
                    <a:bodyPr/>
                    <a:lstStyle/>
                    <a:p>
                      <a:pPr marL="23495" marR="4000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В конце проекта диагностический опрос родителей по теме «Интересно ли с Вами вашему ребенку заучивать стихи?».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 anchor="ctr"/>
                </a:tc>
                <a:extLst>
                  <a:ext uri="{0D108BD9-81ED-4DB2-BD59-A6C34878D82A}">
                    <a16:rowId xmlns:a16="http://schemas.microsoft.com/office/drawing/2014/main" val="3513335772"/>
                  </a:ext>
                </a:extLst>
              </a:tr>
              <a:tr h="671599">
                <a:tc>
                  <a:txBody>
                    <a:bodyPr/>
                    <a:lstStyle/>
                    <a:p>
                      <a:pPr marL="2159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Презентация проекта: </a:t>
                      </a:r>
                      <a:endParaRPr lang="ru-RU" sz="600">
                        <a:effectLst/>
                      </a:endParaRPr>
                    </a:p>
                    <a:p>
                      <a:pPr marL="21590" indent="33655"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>
                          <a:effectLst/>
                        </a:rPr>
                        <a:t>Вечер поэзии, посвященный стихам русских поэтов о природе</a:t>
                      </a:r>
                      <a:r>
                        <a:rPr lang="ru-RU" sz="1000">
                          <a:effectLst/>
                        </a:rPr>
                        <a:t>. </a:t>
                      </a:r>
                      <a:endParaRPr lang="ru-RU" sz="6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tc>
                  <a:txBody>
                    <a:bodyPr/>
                    <a:lstStyle/>
                    <a:p>
                      <a:pPr marL="2222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Конкурс рисунков на тему «Родина!»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/>
                </a:tc>
                <a:tc>
                  <a:txBody>
                    <a:bodyPr/>
                    <a:lstStyle/>
                    <a:p>
                      <a:pPr marL="23495" algn="just">
                        <a:lnSpc>
                          <a:spcPct val="103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Чтение и заучивание стихов с детьми дома.</a:t>
                      </a:r>
                      <a:endParaRPr lang="ru-RU" sz="600" dirty="0">
                        <a:effectLst/>
                      </a:endParaRPr>
                    </a:p>
                    <a:p>
                      <a:pPr marL="2349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700" dirty="0">
                          <a:effectLst/>
                        </a:rPr>
                        <a:t>Практическое занятие - обмен опытом.</a:t>
                      </a:r>
                      <a:endParaRPr lang="ru-RU" sz="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0919" marR="32809" marT="0" marB="0" anchor="ctr"/>
                </a:tc>
                <a:extLst>
                  <a:ext uri="{0D108BD9-81ED-4DB2-BD59-A6C34878D82A}">
                    <a16:rowId xmlns:a16="http://schemas.microsoft.com/office/drawing/2014/main" val="2417899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35293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295B87F-93E3-FE31-F482-F596909B0C9B}"/>
              </a:ext>
            </a:extLst>
          </p:cNvPr>
          <p:cNvSpPr txBox="1"/>
          <p:nvPr/>
        </p:nvSpPr>
        <p:spPr>
          <a:xfrm rot="20595086">
            <a:off x="6453306" y="2527385"/>
            <a:ext cx="5003603" cy="1634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1" u="none" strike="noStrike" kern="1200" cap="none" spc="0" normalizeH="0" baseline="0" noProof="0" dirty="0">
                <a:ln w="9525" cap="flat" cmpd="sng" algn="ctr">
                  <a:solidFill>
                    <a:srgbClr val="FFFFFF"/>
                  </a:solidFill>
                  <a:prstDash val="solid"/>
                  <a:round/>
                </a:ln>
                <a:solidFill>
                  <a:srgbClr val="5B9BD5"/>
                </a:solidFill>
                <a:effectLst>
                  <a:outerShdw blurRad="12700" dist="38100" dir="2700000" algn="tl">
                    <a:srgbClr val="4472C4">
                      <a:lumMod val="60000"/>
                      <a:lumOff val="40000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12CFD8-5C72-E8C7-060A-84DEE88F7219}"/>
              </a:ext>
            </a:extLst>
          </p:cNvPr>
          <p:cNvSpPr txBox="1"/>
          <p:nvPr/>
        </p:nvSpPr>
        <p:spPr>
          <a:xfrm>
            <a:off x="605777" y="727969"/>
            <a:ext cx="5324505" cy="38675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7660"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 оценивания</a:t>
            </a:r>
            <a:r>
              <a:rPr lang="ru-RU" b="1" i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i="1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23000"/>
              </a:lnSpc>
              <a:spcAft>
                <a:spcPts val="5"/>
              </a:spcAft>
              <a:buClr>
                <a:srgbClr val="000000"/>
              </a:buClr>
              <a:buSzPts val="1000"/>
              <a:buFont typeface="Arial" panose="020B0604020202020204" pitchFamily="34" charset="0"/>
              <a:buChar char="•"/>
            </a:pPr>
            <a:r>
              <a:rPr lang="ru-RU" sz="1800" b="1" i="1" u="none" strike="noStrike" dirty="0">
                <a:solidFill>
                  <a:srgbClr val="00206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психологической поддержки ребёнка на любом уровне успешности, даже при минимальном успехе;</a:t>
            </a:r>
            <a:endParaRPr lang="ru-RU" sz="1800" i="1" u="none" strike="noStrike" dirty="0">
              <a:solidFill>
                <a:srgbClr val="002060"/>
              </a:solidFill>
              <a:effectLst/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23000"/>
              </a:lnSpc>
              <a:spcAft>
                <a:spcPts val="5"/>
              </a:spcAft>
              <a:buClr>
                <a:srgbClr val="000000"/>
              </a:buClr>
              <a:buSzPts val="1000"/>
              <a:buFont typeface="Arial" panose="020B0604020202020204" pitchFamily="34" charset="0"/>
              <a:buChar char="•"/>
            </a:pPr>
            <a:r>
              <a:rPr lang="ru-RU" sz="1800" b="1" i="1" u="none" strike="noStrike" dirty="0">
                <a:solidFill>
                  <a:srgbClr val="00206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Обязательное поощрение детей за их старения и желание в выполнении заданий через:</a:t>
            </a:r>
          </a:p>
          <a:p>
            <a:pPr marL="342900" lvl="0" indent="-342900" algn="just" fontAlgn="base">
              <a:lnSpc>
                <a:spcPct val="123000"/>
              </a:lnSpc>
              <a:spcAft>
                <a:spcPts val="5"/>
              </a:spcAft>
              <a:buClr>
                <a:srgbClr val="000000"/>
              </a:buClr>
              <a:buSzPts val="1000"/>
              <a:buFont typeface="Arial" panose="020B0604020202020204" pitchFamily="34" charset="0"/>
              <a:buChar char="•"/>
            </a:pPr>
            <a:r>
              <a:rPr lang="ru-RU" sz="1800" b="1" i="1" u="none" strike="noStrike" dirty="0">
                <a:solidFill>
                  <a:srgbClr val="00206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награждение медалей, значков, аплодисментов; </a:t>
            </a:r>
          </a:p>
          <a:p>
            <a:pPr marL="342900" lvl="0" indent="-342900" algn="just" fontAlgn="base">
              <a:lnSpc>
                <a:spcPct val="123000"/>
              </a:lnSpc>
              <a:spcAft>
                <a:spcPts val="5"/>
              </a:spcAft>
              <a:buClr>
                <a:srgbClr val="000000"/>
              </a:buClr>
              <a:buSzPts val="1000"/>
              <a:buFont typeface="Arial" panose="020B0604020202020204" pitchFamily="34" charset="0"/>
              <a:buChar char="•"/>
            </a:pPr>
            <a:r>
              <a:rPr lang="ru-RU" sz="1800" b="1" i="1" u="none" strike="noStrike" dirty="0">
                <a:solidFill>
                  <a:srgbClr val="00206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ходе общения ребёнка и воспитателя; </a:t>
            </a:r>
          </a:p>
          <a:p>
            <a:pPr marL="342900" lvl="0" indent="-342900" algn="just" fontAlgn="base">
              <a:lnSpc>
                <a:spcPct val="123000"/>
              </a:lnSpc>
              <a:spcAft>
                <a:spcPts val="5"/>
              </a:spcAft>
              <a:buClr>
                <a:srgbClr val="000000"/>
              </a:buClr>
              <a:buSzPts val="1000"/>
              <a:buFont typeface="Arial" panose="020B0604020202020204" pitchFamily="34" charset="0"/>
              <a:buChar char="•"/>
            </a:pPr>
            <a:r>
              <a:rPr lang="ru-RU" sz="1800" b="1" i="1" u="none" strike="noStrike" dirty="0">
                <a:solidFill>
                  <a:srgbClr val="002060"/>
                </a:solidFill>
                <a:effectLst/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Через конкурс чтецов.</a:t>
            </a:r>
          </a:p>
        </p:txBody>
      </p:sp>
    </p:spTree>
    <p:extLst>
      <p:ext uri="{BB962C8B-B14F-4D97-AF65-F5344CB8AC3E}">
        <p14:creationId xmlns:p14="http://schemas.microsoft.com/office/powerpoint/2010/main" val="2497683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листание 4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листание 3" id="{CE8832AC-534A-4543-A939-1EA4E72FCD04}" vid="{2AE98979-5F38-4FFD-83C8-2FB831CAD54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листание 4</Template>
  <TotalTime>507</TotalTime>
  <Words>1125</Words>
  <Application>Microsoft Office PowerPoint</Application>
  <PresentationFormat>Широкоэкранный</PresentationFormat>
  <Paragraphs>152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Georgia</vt:lpstr>
      <vt:lpstr>Monotype Corsiva</vt:lpstr>
      <vt:lpstr>Times New Roman</vt:lpstr>
      <vt:lpstr>листание 4</vt:lpstr>
      <vt:lpstr>Проект «Читаем стихи выразительно»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Светлана Шупыро</cp:lastModifiedBy>
  <cp:revision>18</cp:revision>
  <dcterms:created xsi:type="dcterms:W3CDTF">2016-11-15T09:14:47Z</dcterms:created>
  <dcterms:modified xsi:type="dcterms:W3CDTF">2023-02-01T12:56:28Z</dcterms:modified>
</cp:coreProperties>
</file>