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8" r:id="rId3"/>
    <p:sldId id="264" r:id="rId4"/>
    <p:sldId id="267" r:id="rId5"/>
    <p:sldId id="266" r:id="rId6"/>
    <p:sldId id="265" r:id="rId7"/>
    <p:sldId id="269" r:id="rId8"/>
    <p:sldId id="270" r:id="rId9"/>
    <p:sldId id="272" r:id="rId10"/>
    <p:sldId id="271" r:id="rId11"/>
    <p:sldId id="273" r:id="rId12"/>
    <p:sldId id="27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2B59-4894-41B0-B9B8-BC15A2569D92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F1AAA-0346-432D-9896-D718ADCA52A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театр.jp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2B59-4894-41B0-B9B8-BC15A2569D92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F1AAA-0346-432D-9896-D718ADCA5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2B59-4894-41B0-B9B8-BC15A2569D92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F1AAA-0346-432D-9896-D718ADCA5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2B59-4894-41B0-B9B8-BC15A2569D92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F1AAA-0346-432D-9896-D718ADCA52A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2.jp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7393" y="0"/>
            <a:ext cx="9129213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2B59-4894-41B0-B9B8-BC15A2569D92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F1AAA-0346-432D-9896-D718ADCA5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2B59-4894-41B0-B9B8-BC15A2569D92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F1AAA-0346-432D-9896-D718ADCA52A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2.jp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36606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2B59-4894-41B0-B9B8-BC15A2569D92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F1AAA-0346-432D-9896-D718ADCA5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2B59-4894-41B0-B9B8-BC15A2569D92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F1AAA-0346-432D-9896-D718ADCA5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2B59-4894-41B0-B9B8-BC15A2569D92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F1AAA-0346-432D-9896-D718ADCA5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D2B59-4894-41B0-B9B8-BC15A2569D92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F1AAA-0346-432D-9896-D718ADCA52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8D2B59-4894-41B0-B9B8-BC15A2569D92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3F1AAA-0346-432D-9896-D718ADCA52A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3.jpg"/>
          <p:cNvPicPr>
            <a:picLocks noChangeAspect="1"/>
          </p:cNvPicPr>
          <p:nvPr userDrawn="1"/>
        </p:nvPicPr>
        <p:blipFill>
          <a:blip r:embed="rId12" cstate="email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  <p:sldLayoutId id="2147483651" r:id="rId4"/>
    <p:sldLayoutId id="2147483660" r:id="rId5"/>
    <p:sldLayoutId id="2147483652" r:id="rId6"/>
    <p:sldLayoutId id="2147483654" r:id="rId7"/>
    <p:sldLayoutId id="2147483661" r:id="rId8"/>
    <p:sldLayoutId id="2147483655" r:id="rId9"/>
    <p:sldLayoutId id="2147483657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5.jp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дзаголовок 20"/>
          <p:cNvSpPr txBox="1">
            <a:spLocks/>
          </p:cNvSpPr>
          <p:nvPr/>
        </p:nvSpPr>
        <p:spPr>
          <a:xfrm>
            <a:off x="251520" y="5589240"/>
            <a:ext cx="5688012" cy="1752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b="1" i="1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onstantia" pitchFamily="18" charset="0"/>
                <a:ea typeface="+mn-ea"/>
                <a:cs typeface="Aharoni" pitchFamily="2" charset="-79"/>
              </a:rPr>
              <a:t>    </a:t>
            </a:r>
            <a:endParaRPr kumimoji="0" lang="ru-RU" b="1" i="1" u="none" strike="noStrike" kern="1200" cap="none" spc="0" normalizeH="0" baseline="0" noProof="0" dirty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Cambria" pitchFamily="18" charset="0"/>
              <a:ea typeface="+mn-ea"/>
              <a:cs typeface="Aharoni" pitchFamily="2" charset="-79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71600" y="1052736"/>
            <a:ext cx="6912768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ПО  ТЕАТРАЛИЗОВАННОЙ         ДЕЯТЕЛЬНОСТИ  </a:t>
            </a:r>
            <a:endParaRPr lang="ru-RU" sz="28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СТАРШЕЙ  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ГРУППЕ«В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ГОСТЯХ У ТЕАТРА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Несова А.М.</a:t>
            </a: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Должность: Воспитатель</a:t>
            </a: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Место: МБДОУ №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35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Территория: город Солнечногорск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 – 2023 г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620688"/>
            <a:ext cx="820891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Рефлексивный компонент</a:t>
            </a:r>
          </a:p>
          <a:p>
            <a:pPr algn="just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Работая над проектной деятельностью с детьми я для себя сделала 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Театрализация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оказывает несравненное ни с чем воздействие на развитие творческих способностей и общее развитие ребенка; в коллективе формируется здоровая эмоциональная сфера, совершенствуются творческие способности.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успех развития творческих способностей детей старшего дошкольного возраста во многом определяется тем, в какой мере учитываются индивидуальные особенности, потребности и интересы ребенка. Правильно организованная система работы по развитию творческих способностей детей старшего дошкольного возраста позволит создать благоприятные условия для развития театрализованных умений и способностей детей.</a:t>
            </a:r>
          </a:p>
          <a:p>
            <a:pPr algn="just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26255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48680"/>
            <a:ext cx="2520000" cy="2520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559430"/>
            <a:ext cx="2520000" cy="2520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0358" y="517916"/>
            <a:ext cx="2520000" cy="252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20" y="3086800"/>
            <a:ext cx="3349533" cy="2520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4042" y="3037916"/>
            <a:ext cx="3349533" cy="2520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3815883"/>
            <a:ext cx="3349533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4710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13" y="188640"/>
            <a:ext cx="2802685" cy="2520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88640"/>
            <a:ext cx="2410530" cy="2520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998" y="2924944"/>
            <a:ext cx="3360000" cy="252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924944"/>
            <a:ext cx="3069077" cy="2520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18864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13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471541"/>
            <a:ext cx="856895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Проектировочный компонент</a:t>
            </a:r>
          </a:p>
          <a:p>
            <a:pPr marL="342900" lvl="0" indent="-342900">
              <a:spcBef>
                <a:spcPct val="20000"/>
              </a:spcBef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Тип проекта:</a:t>
            </a:r>
            <a:r>
              <a:rPr lang="ru-RU" dirty="0"/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практико-ориентированный.</a:t>
            </a:r>
          </a:p>
          <a:p>
            <a:pPr marL="342900" lvl="0" indent="-342900">
              <a:spcBef>
                <a:spcPct val="20000"/>
              </a:spcBef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Вид проекта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коллективный,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</a:rPr>
              <a:t>среднесрочный</a:t>
            </a:r>
          </a:p>
          <a:p>
            <a:pPr marL="342900" lvl="0" indent="-342900">
              <a:spcBef>
                <a:spcPct val="20000"/>
              </a:spcBef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Участники проекта: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Воспитатель, музыкальный работник, воспитанники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группы 5 – 6 лет,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родители детей.</a:t>
            </a:r>
          </a:p>
          <a:p>
            <a:pPr marL="342900" lvl="0" indent="-342900">
              <a:spcBef>
                <a:spcPct val="20000"/>
              </a:spcBef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 проекта: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 детей старшего дошкольного возраста интереса к современной театральной деятельности, развитие у детей артистических способностей.</a:t>
            </a:r>
            <a:endParaRPr lang="ru-RU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проекта: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Расширить знания детей о современном театральном искусстве, закрепить основы норм поведения в театре.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дошкольников диалогическую речь, использование навыков театрального искусства (мимика, пантомимика, жесты, голос), эмоциональность и выразительность в речевых высказываниях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стойкий интерес и положительное отношение к сценическому искусству, желание выступать и умение быть слушателем.</a:t>
            </a:r>
          </a:p>
          <a:p>
            <a:pPr marL="342900" lvl="0" indent="-342900">
              <a:spcBef>
                <a:spcPct val="20000"/>
              </a:spcBef>
            </a:pP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764704"/>
            <a:ext cx="8568952" cy="9941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</a:t>
            </a:r>
          </a:p>
          <a:p>
            <a:pPr algn="r"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Театр-это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волшебный край, в котором ребёнок радуется, играя,</a:t>
            </a:r>
          </a:p>
          <a:p>
            <a:pPr algn="r"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в игре он познаёт мир!»</a:t>
            </a:r>
          </a:p>
          <a:p>
            <a:pPr algn="r" fontAlgn="base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С.И.Мерзлякова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Нашему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обществу необходим человек такого качества, который бы смело, мог входить в современную ситуацию, умел владеть проблемой творчески, без предварительной подготовки, имел мужество пробовать и ошибаться, пока не будет найдено верное решение.</a:t>
            </a:r>
          </a:p>
          <a:p>
            <a:pPr algn="just" fontAlgn="base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Театрализованные игры позволяют решать многие педагогические задачи, касающиеся формирования выразительности речи,  интеллектуального, коммуникативного, художественно — эстетического воспитания, развитию музыкальных и творческих способностей.</a:t>
            </a:r>
          </a:p>
          <a:p>
            <a:pPr algn="just"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Художественно-эстетическое воспитание занимает одно из ведущих мест воспитательного процесса дошкольного образовательного учреждения и является его приоритетным направлением.  Важной задачей художественно-эстетического воспитания является формирование у детей творческих способностей.</a:t>
            </a:r>
          </a:p>
          <a:p>
            <a:pPr algn="just"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Богатейшим полем для решения данной задачи является театрализованная  деятельность.</a:t>
            </a:r>
          </a:p>
          <a:p>
            <a:pPr algn="just"/>
            <a:endParaRPr lang="ru-RU" sz="2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43674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-33486"/>
            <a:ext cx="7398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-448985"/>
            <a:ext cx="8820472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ru-RU" dirty="0" smtClean="0"/>
          </a:p>
          <a:p>
            <a:pPr fontAlgn="base"/>
            <a:endParaRPr lang="ru-RU" dirty="0"/>
          </a:p>
          <a:p>
            <a:pPr fontAlgn="base"/>
            <a:endParaRPr lang="ru-RU" dirty="0" smtClean="0"/>
          </a:p>
          <a:p>
            <a:pPr algn="ctr" fontAlgn="base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Проектировочный компонент</a:t>
            </a:r>
          </a:p>
          <a:p>
            <a:pPr fontAlgn="base"/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/>
            <a:endParaRPr lang="ru-RU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/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Подготовка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материала для деятельности детей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dirty="0"/>
              <a:t>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Сказки, иллюстрации;</a:t>
            </a:r>
          </a:p>
          <a:p>
            <a:pPr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Аудио, видеоматериалы;</a:t>
            </a:r>
          </a:p>
          <a:p>
            <a:pPr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Мультимедийная техника;        </a:t>
            </a:r>
          </a:p>
          <a:p>
            <a:pPr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Костюмы для театрализованной деятельности;</a:t>
            </a:r>
          </a:p>
          <a:p>
            <a:pPr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Атрибуты для разных видов театров.</a:t>
            </a:r>
          </a:p>
          <a:p>
            <a:pPr fontAlgn="base"/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литературы: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Антипина А.Е. Театрализованная деятельность в детском саду. - М.: ТЦ Сфера, 2006.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Зинкевич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-Евстигнеева Т.Д. Тренинг по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сказкотерапии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СПб.: Речь, 2005.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Калинина Г. Давайте устроим театр! Домашний театр как средство воспитания. – М.: Лепта-Книга, 2007.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Кряжева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Н.Л. Мир детских эмоций. – Ярославль: Академия развития, 2001.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Маханева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М.Д. Театрализованные занятия в детском саду. -  М.: ТЦ Сфера, 2001.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Минаева В.М. Развитие эмоций дошкольников. Занятия, игры.. – М.: АРКТИ, 2001.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Чистякова М.И.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Психогимнастика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– М.: Просвещение, 1990.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Шорыгина Т.А. Праздники в детском саду. – М.: ТЦ Сфера, 2010.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>
              <a:latin typeface="Open Sans"/>
            </a:endParaRPr>
          </a:p>
          <a:p>
            <a:pPr fontAlgn="base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07664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404664"/>
            <a:ext cx="8928992" cy="86792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7320" marR="6985" lvl="0" indent="0" algn="just">
              <a:lnSpc>
                <a:spcPct val="120000"/>
              </a:lnSpc>
              <a:buNone/>
            </a:pPr>
            <a:endParaRPr lang="ru-RU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47320" marR="6985" algn="ctr">
              <a:lnSpc>
                <a:spcPct val="120000"/>
              </a:lnSpc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Проектировочный компонент</a:t>
            </a:r>
          </a:p>
          <a:p>
            <a:pPr marL="147320" marR="6985" lvl="0" indent="0" algn="just">
              <a:lnSpc>
                <a:spcPct val="120000"/>
              </a:lnSpc>
              <a:buNone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области: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ООД</a:t>
            </a: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fontAlgn="base"/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Познавательное развитие: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презентации «Профессии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театра».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fontAlgn="base"/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Речевое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развитие: </a:t>
            </a:r>
          </a:p>
          <a:p>
            <a:pPr fontAlgn="base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Беседы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темы: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Театральные профессии», «Для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чего нужны костюмы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атрибуты»,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«Театральная азбука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«В мире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сказок»,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 гостях у С. Я.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Маршака».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Загадки: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«Сказочные герои».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Чтение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художественной литературы: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Стихотворения о театре, обыгрывание мимикой и пантомимикой героев «Угадай героя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русских народных сказок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В. Катаев «Цветик –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семицветик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сказки Владимира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Сутеева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«Под грибом», «Мешок яблок», «Палочка – выручалочка»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т.д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47320" marR="6985" lvl="0" indent="252095" algn="just">
              <a:lnSpc>
                <a:spcPct val="120000"/>
              </a:lnSpc>
            </a:pP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Художественно-эстетическое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147320" marR="6985" lvl="0" indent="252095" algn="just">
              <a:lnSpc>
                <a:spcPct val="120000"/>
              </a:lnSpc>
            </a:pP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Рисование: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мотивам русских народных сказок.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47320" marR="6985" lvl="0" indent="252095" algn="just">
              <a:lnSpc>
                <a:spcPct val="120000"/>
              </a:lnSpc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Викторина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«Что мы знаем о театре».</a:t>
            </a:r>
            <a:endParaRPr lang="ru-RU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47320" marR="6985" lvl="0" indent="252095" algn="just">
              <a:lnSpc>
                <a:spcPct val="12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Итоговое мероприятие: Театральная драматизация «Мешок яблок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marL="147320" marR="6985" lvl="0" indent="252095" algn="just">
              <a:lnSpc>
                <a:spcPct val="120000"/>
              </a:lnSpc>
            </a:pP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Аппликация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«Грибок», «Цветик – </a:t>
            </a:r>
            <a:r>
              <a:rPr lang="ru-RU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семицветик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маски «Клоуны».</a:t>
            </a:r>
          </a:p>
          <a:p>
            <a:pPr marL="147320" marR="6985" lvl="0" indent="0" algn="just">
              <a:lnSpc>
                <a:spcPct val="120000"/>
              </a:lnSpc>
              <a:buNone/>
            </a:pP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47320" marR="6985" lvl="0" indent="0" algn="just">
              <a:lnSpc>
                <a:spcPct val="120000"/>
              </a:lnSpc>
              <a:buNone/>
            </a:pPr>
            <a:endParaRPr lang="ru-RU" b="1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47320" marR="6985" lvl="0" indent="0" algn="just">
              <a:lnSpc>
                <a:spcPct val="120000"/>
              </a:lnSpc>
              <a:buNone/>
            </a:pP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47320" marR="6985" lvl="0" indent="0" algn="just">
              <a:lnSpc>
                <a:spcPct val="120000"/>
              </a:lnSpc>
              <a:buNone/>
            </a:pPr>
            <a:endParaRPr lang="ru-RU" b="1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47320" marR="6985" lvl="0" indent="0" algn="just">
              <a:lnSpc>
                <a:spcPct val="120000"/>
              </a:lnSpc>
              <a:buNone/>
            </a:pP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47320" marR="6985" lvl="0" indent="0" algn="just">
              <a:lnSpc>
                <a:spcPct val="120000"/>
              </a:lnSpc>
              <a:buNone/>
            </a:pPr>
            <a:endParaRPr lang="ru-RU" b="1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47320" marR="6985" lvl="0" indent="0" algn="just">
              <a:lnSpc>
                <a:spcPct val="120000"/>
              </a:lnSpc>
              <a:buNone/>
            </a:pP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47320" marR="6985" lvl="0" indent="0" algn="just">
              <a:lnSpc>
                <a:spcPct val="120000"/>
              </a:lnSpc>
              <a:buNone/>
            </a:pPr>
            <a:endParaRPr lang="ru-RU" b="1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47320" marR="6985" lvl="0" indent="0" algn="just">
              <a:lnSpc>
                <a:spcPct val="120000"/>
              </a:lnSpc>
              <a:buNone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prstClr val="black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7329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476672"/>
            <a:ext cx="8640960" cy="65187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/>
          </a:p>
          <a:p>
            <a:pPr algn="ct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Проектировочный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«Из какой сказки», «Добрый-злой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«Угадай кто?», «Где мы были, мы не скажем»</a:t>
            </a:r>
            <a:endParaRPr lang="ru-RU" b="1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Настольно - печатная игра «Кому и что нужно для работы»</a:t>
            </a: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Игры-превращения «Превратись в предмет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b="1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«Мы готовим спектакль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Поездка в кукольный театр».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Игра-драматизация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сказке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«Маша и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медведь»,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 «Красная шапочка». </a:t>
            </a:r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«Бабушкин сундучок» (сочинение сказок с помощью предметов заменителей);</a:t>
            </a:r>
          </a:p>
          <a:p>
            <a:pPr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Этюды и игры: «Добрый гном», «Злая собака», «Сонный мишка», «Тучка и капельки», «Маленькая мышка и кот» (развитие мимики, умения выражать различные черты характера заданных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героев.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родителями: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опрос родителей по теме;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-оформление наглядной информации: памятка для родителей «Театральный этикет для детей», памятка «Театр своими руками», памятка «Театр дома», буклет «Театральные хитрости».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-проведение индивидуальных консультаций «Правила поведения в театре», «Организация театра дома»;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-привлечение родителей к участию в мероприятиях (театрализованное представление, поход в театр, выставки совместного творчества, изготовление атрибутов и декораций).</a:t>
            </a:r>
          </a:p>
          <a:p>
            <a:pPr marL="147320" marR="6985" lvl="0" indent="252095" algn="just">
              <a:lnSpc>
                <a:spcPct val="120000"/>
              </a:lnSpc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34410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052736"/>
            <a:ext cx="76328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7320" marR="6985" lvl="0" indent="0" algn="just">
              <a:lnSpc>
                <a:spcPct val="120000"/>
              </a:lnSpc>
              <a:buNone/>
            </a:pPr>
            <a:endParaRPr lang="ru-RU" b="1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47320" marR="6985" algn="ctr">
              <a:lnSpc>
                <a:spcPct val="120000"/>
              </a:lnSpc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Проектировочный компонент</a:t>
            </a:r>
          </a:p>
          <a:p>
            <a:pPr marL="147320" marR="6985" lvl="0" indent="0" algn="just">
              <a:lnSpc>
                <a:spcPct val="120000"/>
              </a:lnSpc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театрализованных представлений по сказкам «Гуси-лебеди», «Морозко», «Мешок яблок»; игры-драматизации по сказкам «Теремок», «Три медведя», «Красная шапочка», «Золушка», «Петушок и бобовое зёрнышко», «Где обедал воробей», «Маша и медведь»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«Под грибом» 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т.д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147320" marR="6985" lvl="0" indent="0" algn="just">
              <a:lnSpc>
                <a:spcPct val="120000"/>
              </a:lnSpc>
              <a:buNone/>
            </a:pPr>
            <a:r>
              <a:rPr lang="ru-RU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Медиообъекты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147320" marR="6985" lvl="0" indent="0" algn="just">
              <a:lnSpc>
                <a:spcPct val="120000"/>
              </a:lnSpc>
              <a:buNone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Презентация: « Театр как вид искусства».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47320" marR="6985" lvl="0" indent="0" algn="just">
              <a:lnSpc>
                <a:spcPct val="120000"/>
              </a:lnSpc>
              <a:buNone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Материалы: иллюстрации, театр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(теневой, </a:t>
            </a:r>
            <a:r>
              <a:rPr lang="ru-RU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ложковой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ростовые куклы.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8865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7637" y="1844824"/>
            <a:ext cx="85689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Проектировочный компонент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 приёмы работы с детьми: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спользование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моделей видео и аудио записей, фотоальбомы.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(дидактические, развивающие, подвижные, настольно – печатные игры, игровые упражнения, физкультминутки..)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Рассказы, беседы познавательного характера, художественное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29488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274838"/>
            <a:ext cx="88924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Организационный компонент</a:t>
            </a:r>
          </a:p>
          <a:p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Мотивация:</a:t>
            </a:r>
          </a:p>
          <a:p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шапочек для театрализации, пошив костюмов.</a:t>
            </a:r>
          </a:p>
          <a:p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детей с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родителями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72199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483</Words>
  <Application>Microsoft Office PowerPoint</Application>
  <PresentationFormat>Экран (4:3)</PresentationFormat>
  <Paragraphs>124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Мельпомена</dc:title>
  <dc:creator>Татьяна Ивановна</dc:creator>
  <cp:lastModifiedBy>Настя</cp:lastModifiedBy>
  <cp:revision>9</cp:revision>
  <dcterms:created xsi:type="dcterms:W3CDTF">2015-05-23T04:10:10Z</dcterms:created>
  <dcterms:modified xsi:type="dcterms:W3CDTF">2023-02-01T09:19:38Z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276165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D6.2.8</vt:lpwstr>
  </property>
</Properties>
</file>