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72" r:id="rId2"/>
    <p:sldId id="273" r:id="rId3"/>
    <p:sldId id="274" r:id="rId4"/>
    <p:sldId id="275" r:id="rId5"/>
    <p:sldId id="276" r:id="rId6"/>
    <p:sldId id="268" r:id="rId7"/>
    <p:sldId id="278" r:id="rId8"/>
    <p:sldId id="279" r:id="rId9"/>
    <p:sldId id="271" r:id="rId10"/>
    <p:sldId id="269" r:id="rId11"/>
    <p:sldId id="277" r:id="rId12"/>
    <p:sldId id="280" r:id="rId13"/>
    <p:sldId id="281" r:id="rId1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omic Sans MS" panose="030F0702030302020204" pitchFamily="66" charset="0"/>
      <p:regular r:id="rId19"/>
      <p:bold r:id="rId20"/>
      <p:italic r:id="rId21"/>
      <p:boldItalic r:id="rId22"/>
    </p:embeddedFont>
    <p:embeddedFont>
      <p:font typeface="Verdana" panose="020B0604030504040204" pitchFamily="34" charset="0"/>
      <p:regular r:id="rId23"/>
      <p:bold r:id="rId24"/>
      <p:italic r:id="rId25"/>
      <p:boldItalic r:id="rId2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8A00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82" d="100"/>
          <a:sy n="82" d="100"/>
        </p:scale>
        <p:origin x="147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8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130425"/>
            <a:ext cx="676652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9972" y="3886200"/>
            <a:ext cx="5572428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01.02.2023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01.02.2023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91680" y="1600200"/>
            <a:ext cx="280412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01.02.2023</a:t>
            </a:fld>
            <a:endParaRPr lang="ru-RU"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01.02.2023</a:t>
            </a:fld>
            <a:endParaRPr lang="ru-RU"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01.02.2023</a:t>
            </a:fld>
            <a:endParaRPr lang="ru-RU"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88175CA-784A-CA48-4845-695BD17076D5}"/>
              </a:ext>
            </a:extLst>
          </p:cNvPr>
          <p:cNvSpPr txBox="1"/>
          <p:nvPr/>
        </p:nvSpPr>
        <p:spPr>
          <a:xfrm flipH="1">
            <a:off x="2483768" y="2348880"/>
            <a:ext cx="43204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5100"/>
            <a:endParaRPr lang="ru-RU" sz="2000" b="1" i="1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5100"/>
            <a:endParaRPr lang="ru-RU" sz="2000" b="1" i="1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5100"/>
            <a:endParaRPr lang="ru-RU" sz="2000" b="1" i="1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5100"/>
            <a:endParaRPr lang="ru-RU" sz="2000" b="1" i="1" dirty="0">
              <a:solidFill>
                <a:srgbClr val="00B05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CA485E8-C936-C0B0-576F-95BAA1CCF53D}"/>
              </a:ext>
            </a:extLst>
          </p:cNvPr>
          <p:cNvSpPr/>
          <p:nvPr/>
        </p:nvSpPr>
        <p:spPr>
          <a:xfrm>
            <a:off x="1547664" y="620689"/>
            <a:ext cx="6624736" cy="73488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Семейный клуб </a:t>
            </a:r>
            <a:br>
              <a:rPr lang="ru-RU" sz="4400" b="1" i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b="1" i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4400" b="1" i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Речевичок</a:t>
            </a:r>
            <a:r>
              <a:rPr lang="ru-RU" sz="4400" b="1" i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pPr indent="333375" algn="r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endParaRPr lang="ru-RU" sz="1300" i="1" dirty="0">
              <a:solidFill>
                <a:srgbClr val="0070C0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33375" algn="r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endParaRPr lang="ru-RU" sz="1300" i="1" dirty="0">
              <a:solidFill>
                <a:srgbClr val="0070C0"/>
              </a:solidFill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33375" algn="r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Только вместе с родителями общими усилиями</a:t>
            </a:r>
            <a:endParaRPr lang="ru-RU" sz="14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 algn="r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 могут дать детям большое человеческое счастье.</a:t>
            </a:r>
            <a:endParaRPr lang="ru-RU" sz="14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3375" algn="r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 А. Сухомлинский</a:t>
            </a:r>
            <a:endParaRPr lang="ru-RU" sz="1400" b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4400" b="1" i="1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ctr"/>
            <a:endParaRPr lang="ru-RU" sz="4400" b="1" i="1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ctr"/>
            <a:endParaRPr lang="ru-RU" sz="4400" b="1" i="1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ctr"/>
            <a:endParaRPr lang="ru-RU" sz="4400" b="1" i="1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ctr"/>
            <a:endParaRPr lang="ru-RU" sz="4400" b="1" i="1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  <a:p>
            <a:pPr algn="ctr"/>
            <a:endParaRPr lang="ru-RU" sz="44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5F4E12E-601F-1882-E60D-7E2B69AA8C2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3510018"/>
            <a:ext cx="3740646" cy="296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880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CF4BEA-316D-69A1-AC79-942629B91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22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Мастер-класс «Открытка Деду Морозу»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57CC865-ACA8-69C5-FC79-B0F3097018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263418"/>
            <a:ext cx="3485693" cy="2237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D9806F9-EFA5-DB3D-3434-A2FF002836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3138" y="4005064"/>
            <a:ext cx="3618211" cy="216024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85A593-EB4E-9EF8-2585-A223CE6218D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4436" y="1254561"/>
            <a:ext cx="1643472" cy="222007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DA2A03-1B1C-BF56-33B4-AF405C0B407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0286" y="1257401"/>
            <a:ext cx="1694182" cy="222007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461413C-13C9-02CE-D290-AA64E1536A8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107" y="3790914"/>
            <a:ext cx="1666865" cy="242113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CB006C8-104A-AD7B-B716-B828E207123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7563" y="3764043"/>
            <a:ext cx="1694182" cy="242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714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671741-FE47-D9DE-EF7A-58F5AF0B1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«Открытка Деду Морозу»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8DFF14C-E422-3C2B-0BC9-6382B1F971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0002" y="907282"/>
            <a:ext cx="1671323" cy="232953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1E5F66A-6F03-E8C1-2F28-50B38415585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6317" y="1397962"/>
            <a:ext cx="2483768" cy="177598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0214F95-46B5-721E-6D57-F08E42CE738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3654304"/>
            <a:ext cx="1694946" cy="238847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903894E-5F26-6562-3E0D-1CF710D5894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9681" y="3663635"/>
            <a:ext cx="1828632" cy="245781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A2C643-2280-736E-7AEC-9CC835889D2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2279" y="1397962"/>
            <a:ext cx="2503435" cy="177598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4E4E4D7-7667-46DA-0182-B314ACB16C2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6520" y="3960546"/>
            <a:ext cx="2551788" cy="177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626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1EFBCE8-78A8-37EE-A495-53C0C12544B8}"/>
              </a:ext>
            </a:extLst>
          </p:cNvPr>
          <p:cNvSpPr txBox="1"/>
          <p:nvPr/>
        </p:nvSpPr>
        <p:spPr>
          <a:xfrm>
            <a:off x="1547664" y="476672"/>
            <a:ext cx="5310336" cy="357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950"/>
              </a:lnSpc>
              <a:spcBef>
                <a:spcPts val="1350"/>
              </a:spcBef>
              <a:spcAft>
                <a:spcPts val="675"/>
              </a:spcAft>
            </a:pPr>
            <a:r>
              <a:rPr lang="ru-RU" sz="2200" b="1" i="1" kern="18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Семейный театр в детском саду</a:t>
            </a:r>
            <a:endParaRPr lang="ru-RU" sz="2200" b="1" i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FD91865-9FD1-883B-437F-247FEFD8B8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7129" y="1679784"/>
            <a:ext cx="3604061" cy="2346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30D9BDF-3728-8052-EB00-3B2570E638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026428"/>
            <a:ext cx="3268466" cy="2354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13E4E94-601E-DCB8-0F94-F8D837AFB6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6300" y="3967048"/>
            <a:ext cx="3229780" cy="24223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295F5F-9745-8B79-425A-033B4D660189}"/>
              </a:ext>
            </a:extLst>
          </p:cNvPr>
          <p:cNvSpPr txBox="1"/>
          <p:nvPr/>
        </p:nvSpPr>
        <p:spPr>
          <a:xfrm>
            <a:off x="1475656" y="834078"/>
            <a:ext cx="7488832" cy="966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75"/>
              </a:spcAft>
            </a:pPr>
            <a:r>
              <a:rPr lang="ru-RU" sz="1800" b="1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Развивать взаимодействие  детского сада  с семьей дошкольника,  открывать  новые  возможности для совместного творчества.</a:t>
            </a:r>
            <a:endParaRPr lang="ru-RU" sz="1400" i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01FF4C6-FA47-4F15-1BCA-1EEF4038E5FB}"/>
              </a:ext>
            </a:extLst>
          </p:cNvPr>
          <p:cNvSpPr txBox="1"/>
          <p:nvPr/>
        </p:nvSpPr>
        <p:spPr>
          <a:xfrm rot="21070323">
            <a:off x="906110" y="2662239"/>
            <a:ext cx="7821880" cy="10136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AC05FCF-9305-2C64-922D-32803292A6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476672"/>
            <a:ext cx="2952328" cy="248237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C3CF706-8EC4-36E9-68CD-FDB6356251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168889"/>
            <a:ext cx="6732240" cy="360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927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1D323A-3E37-DF52-E9BB-BD5B3A739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143000"/>
          </a:xfrm>
        </p:spPr>
        <p:txBody>
          <a:bodyPr/>
          <a:lstStyle/>
          <a:p>
            <a:pPr marL="524510" algn="l">
              <a:spcBef>
                <a:spcPts val="380"/>
              </a:spcBef>
            </a:pPr>
            <a:r>
              <a:rPr lang="ru-RU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sz="1800" b="1" spc="-2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Семейного</a:t>
            </a:r>
            <a:r>
              <a:rPr lang="ru-RU" sz="1800" b="1" spc="-2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spc="-1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клуба</a:t>
            </a:r>
            <a:r>
              <a:rPr lang="ru-RU" sz="1800" b="0" spc="-1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«РЕЧЕВИЧОК»</a:t>
            </a:r>
            <a:br>
              <a:rPr lang="ru-RU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Вовлечение родителей и других членов семьи в воспитательно–образовательный процесс, их заинтересованное участие в коррекционной–педагогической деятельности для успешного развития ребенка на основе выявления потребностей и поддержки образовательных инициатив семьи. ФГОС ДО</a:t>
            </a:r>
            <a:r>
              <a:rPr lang="ru-RU" sz="1800" i="1" spc="2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п.3.2.5.</a:t>
            </a:r>
            <a:b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b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</a:t>
            </a:r>
            <a:r>
              <a:rPr lang="ru-RU" sz="1800" b="1" i="1" spc="-2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Семейного</a:t>
            </a:r>
            <a:r>
              <a:rPr lang="ru-RU" sz="1800" b="1" i="1" spc="-15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i="1" spc="-1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клуба:</a:t>
            </a:r>
            <a:br>
              <a:rPr lang="ru-RU" sz="18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Выявить</a:t>
            </a:r>
            <a:r>
              <a:rPr lang="ru-RU" sz="1800" i="1" spc="-1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интересы</a:t>
            </a:r>
            <a:r>
              <a:rPr lang="ru-RU" sz="1800" i="1" spc="-1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</a:t>
            </a:r>
            <a:r>
              <a:rPr lang="ru-RU" sz="1800" i="1" spc="-1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i="1" spc="-1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вопросах </a:t>
            </a:r>
            <a:r>
              <a:rPr lang="ru-RU" sz="1800" i="1" spc="-1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воспитания:</a:t>
            </a:r>
            <a:b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Вовлечь</a:t>
            </a:r>
            <a:r>
              <a:rPr lang="ru-RU" sz="1800" i="1" spc="-2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семьи</a:t>
            </a:r>
            <a:r>
              <a:rPr lang="ru-RU" sz="1800" i="1" spc="-1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воспитанников</a:t>
            </a:r>
            <a:r>
              <a:rPr lang="ru-RU" sz="1800" i="1" spc="-1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i="1" spc="-2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педагогическом</a:t>
            </a:r>
            <a:r>
              <a:rPr lang="ru-RU" sz="1800" i="1" spc="-2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процессе</a:t>
            </a:r>
            <a:r>
              <a:rPr lang="ru-RU" sz="1800" i="1" spc="-2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i="1" spc="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условиях</a:t>
            </a:r>
            <a:r>
              <a:rPr lang="ru-RU" sz="1800" i="1" spc="-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spc="-2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ДОУ;</a:t>
            </a:r>
            <a:b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Освоить педагогические технологии взаимодействия между детьми и взрослыми; </a:t>
            </a:r>
            <a:b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Пополнить</a:t>
            </a:r>
            <a:r>
              <a:rPr lang="ru-RU" sz="1800" i="1" spc="18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наглядно-информационный</a:t>
            </a:r>
            <a:r>
              <a:rPr lang="ru-RU" sz="1800" i="1" spc="18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</a:t>
            </a:r>
            <a:r>
              <a:rPr lang="ru-RU" sz="1800" i="1" spc="17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z="1800" i="1" spc="18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родителей,</a:t>
            </a:r>
            <a:r>
              <a:rPr lang="ru-RU" sz="1800" i="1" spc="17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направленный</a:t>
            </a:r>
            <a:r>
              <a:rPr lang="ru-RU" sz="1800" i="1" spc="18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1800" i="1" spc="17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 речи</a:t>
            </a:r>
            <a:r>
              <a:rPr lang="ru-RU" sz="1800" i="1" spc="-2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i="1" spc="-1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детей.</a:t>
            </a:r>
            <a:b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Систематизировать практический материал, которым могли бы воспользоваться родители в осуществлении развивающей и коррекционной работы.</a:t>
            </a:r>
            <a:b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br>
              <a:rPr lang="ru-RU" sz="18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FE9B32F-B217-7829-0785-64E41FCC48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5157192"/>
            <a:ext cx="3672408" cy="149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606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4E9600-5874-44E1-4A15-0D3C6399E11F}"/>
              </a:ext>
            </a:extLst>
          </p:cNvPr>
          <p:cNvSpPr txBox="1"/>
          <p:nvPr/>
        </p:nvSpPr>
        <p:spPr>
          <a:xfrm>
            <a:off x="1259632" y="335846"/>
            <a:ext cx="72008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4510">
              <a:spcBef>
                <a:spcPts val="205"/>
              </a:spcBef>
              <a:spcAft>
                <a:spcPts val="0"/>
              </a:spcAft>
            </a:pPr>
            <a:r>
              <a:rPr lang="ru-RU" sz="20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Прогнозируемый результат;</a:t>
            </a:r>
            <a:endParaRPr lang="ru-RU" sz="2000" i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20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 </a:t>
            </a:r>
            <a:r>
              <a:rPr lang="ru-RU" sz="2000" b="1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взаимодействия ДОУ и семьи в форме семейного клуба</a:t>
            </a:r>
            <a:r>
              <a:rPr lang="ru-RU" sz="20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представляет собой интересную современную модель работы по привлечению </a:t>
            </a:r>
            <a:r>
              <a:rPr lang="ru-RU" sz="2000" b="1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</a:t>
            </a:r>
            <a:r>
              <a:rPr lang="ru-RU" sz="20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к активному участию в воспитательно-образовательном процессе и  будет способствовать укреплению связи между дошкольным учреждением и семьями воспитанников. </a:t>
            </a:r>
          </a:p>
          <a:p>
            <a:pPr indent="228600"/>
            <a:r>
              <a:rPr lang="ru-RU" sz="20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результате </a:t>
            </a:r>
            <a:r>
              <a:rPr lang="ru-RU" sz="2000" b="1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неформального</a:t>
            </a:r>
            <a:r>
              <a:rPr lang="ru-RU" sz="20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общения детей и взрослых будет создана не только внутри </a:t>
            </a:r>
            <a:r>
              <a:rPr lang="ru-RU" sz="2000" b="1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семейная</a:t>
            </a:r>
            <a:r>
              <a:rPr lang="ru-RU" sz="20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но и меж </a:t>
            </a:r>
            <a:r>
              <a:rPr lang="ru-RU" sz="2000" b="1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семейная дружеская атмосфера</a:t>
            </a:r>
            <a:r>
              <a:rPr lang="ru-RU" sz="20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что послужит раскрытию творческих способностей детей и взрослых.</a:t>
            </a:r>
          </a:p>
          <a:p>
            <a:pPr indent="228600"/>
            <a:r>
              <a:rPr lang="ru-RU" sz="20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Вся деятельность </a:t>
            </a:r>
            <a:r>
              <a:rPr lang="ru-RU" sz="2000" b="1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клуба будет</a:t>
            </a:r>
            <a:r>
              <a:rPr lang="ru-RU" sz="20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осуществляется в тесном контакте педагогов, </a:t>
            </a:r>
            <a:r>
              <a:rPr lang="ru-RU" sz="2000" b="1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 и детей</a:t>
            </a:r>
            <a:r>
              <a:rPr lang="ru-RU" sz="20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Силами родителей организуются тематические фотовыставки, выставки рисунков и плакатов.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34CB7BD-8B41-FFFB-3AF6-C348B3C106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4867454"/>
            <a:ext cx="2507994" cy="165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814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B86E409-F6EE-0D8B-4002-6F6A3C8CB239}"/>
              </a:ext>
            </a:extLst>
          </p:cNvPr>
          <p:cNvSpPr txBox="1"/>
          <p:nvPr/>
        </p:nvSpPr>
        <p:spPr>
          <a:xfrm>
            <a:off x="1043608" y="332656"/>
            <a:ext cx="7920880" cy="6202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4510"/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Этапы</a:t>
            </a:r>
            <a:r>
              <a:rPr lang="ru-RU" sz="1600" b="1" spc="-4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реализации</a:t>
            </a:r>
            <a:r>
              <a:rPr lang="ru-RU" sz="1600" b="1" spc="-15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Семейного</a:t>
            </a:r>
            <a:r>
              <a:rPr lang="ru-RU" sz="1600" b="1" spc="-1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клуба:</a:t>
            </a:r>
            <a:endParaRPr lang="ru-RU" sz="16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24510" algn="just">
              <a:spcBef>
                <a:spcPts val="5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Подготовительный</a:t>
            </a:r>
            <a:r>
              <a:rPr lang="ru-RU" sz="1600" b="1" spc="-1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этап</a:t>
            </a:r>
            <a:r>
              <a:rPr lang="ru-RU" sz="1600" b="1" spc="-1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(диагностический)</a:t>
            </a:r>
            <a:r>
              <a:rPr lang="ru-RU" sz="1600" b="1" spc="29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1600" b="1" i="1" spc="-15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сентябрь</a:t>
            </a:r>
            <a:r>
              <a:rPr lang="ru-RU" sz="1600" b="1" i="1" spc="-1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–октябрь2022</a:t>
            </a:r>
            <a:r>
              <a:rPr lang="ru-RU" sz="1600" b="1" i="1" spc="-5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spc="-1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года.</a:t>
            </a:r>
            <a:endParaRPr lang="ru-RU" sz="16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5100" marR="278765" indent="359410" algn="just">
              <a:lnSpc>
                <a:spcPct val="115000"/>
              </a:lnSpc>
              <a:spcBef>
                <a:spcPts val="180"/>
              </a:spcBef>
              <a:spcAft>
                <a:spcPts val="0"/>
              </a:spcAft>
            </a:pPr>
            <a:r>
              <a:rPr lang="ru-RU" sz="16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 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Ознакомительная работа с родителями, диагностика факторов риска для каждой семьи, выявление запросов родителей, сбор анамнестических сведений о ребенке, перспективное планирование совместной деятельности на учебный год.</a:t>
            </a:r>
            <a:b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16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Методы: 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диагностика развития ребенка, индивидуальные беседы с родителями, консультации, родительские собрания, анкетирование, составление перспективного плана совместной деятельности родителей и педагогов МАДОУ ДСКН № 7 г. Сосновоборска, оформление стендов и уголков.</a:t>
            </a:r>
          </a:p>
          <a:p>
            <a:pPr marL="524510" algn="just"/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Основной</a:t>
            </a:r>
            <a:r>
              <a:rPr lang="ru-RU" sz="1600" b="1" spc="-5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этап</a:t>
            </a:r>
            <a:r>
              <a:rPr lang="ru-RU" sz="1600" b="1" spc="295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1600" b="1" i="1" spc="-5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октябрь –</a:t>
            </a:r>
            <a:r>
              <a:rPr lang="ru-RU" sz="1600" b="1" i="1" spc="-5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май</a:t>
            </a:r>
            <a:r>
              <a:rPr lang="ru-RU" sz="1600" b="1" i="1" spc="-5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20203</a:t>
            </a:r>
            <a:r>
              <a:rPr lang="ru-RU" sz="1600" b="1" i="1" spc="-1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года.</a:t>
            </a:r>
            <a:endParaRPr lang="ru-RU" sz="16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5100" marR="274320" indent="359410" algn="just">
              <a:lnSpc>
                <a:spcPct val="115000"/>
              </a:lnSpc>
              <a:spcBef>
                <a:spcPts val="180"/>
              </a:spcBef>
              <a:spcAft>
                <a:spcPts val="0"/>
              </a:spcAft>
            </a:pPr>
            <a:r>
              <a:rPr lang="ru-RU" sz="16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 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условий для вовлечения родителей в воспитательно-образовательный процесс и для</a:t>
            </a:r>
            <a:r>
              <a:rPr lang="ru-RU" sz="1600" spc="2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совместной деятельности детей, родителей и педагогов компенсирующих групп МАДОУ ДСКН № 7 г. Сосновоборска, организация просветительской работы с родителями по вопросам развития детей, формирование единого коррекционной – образовательного поля в детском саду и дома.</a:t>
            </a:r>
          </a:p>
          <a:p>
            <a:pPr marL="165100" marR="274320" indent="359410" algn="just">
              <a:lnSpc>
                <a:spcPct val="115000"/>
              </a:lnSpc>
              <a:spcBef>
                <a:spcPts val="180"/>
              </a:spcBef>
              <a:spcAft>
                <a:spcPts val="0"/>
              </a:spcAft>
            </a:pPr>
            <a:r>
              <a:rPr lang="ru-RU" sz="1600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Методы:</a:t>
            </a:r>
            <a:r>
              <a:rPr lang="ru-RU" sz="1600" i="1" spc="-3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Совместные</a:t>
            </a:r>
            <a:r>
              <a:rPr lang="ru-RU" sz="1600" spc="-2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мероприятия</a:t>
            </a:r>
            <a:r>
              <a:rPr lang="ru-RU" sz="1600" spc="-3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педагогов,</a:t>
            </a:r>
            <a:r>
              <a:rPr lang="ru-RU" sz="1600" spc="-2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детей</a:t>
            </a:r>
            <a:r>
              <a:rPr lang="ru-RU" sz="1600" spc="-1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-1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1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родителей.</a:t>
            </a:r>
            <a:endParaRPr lang="ru-RU" sz="1600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24510"/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Заключительный</a:t>
            </a:r>
            <a:r>
              <a:rPr lang="ru-RU" sz="1600" b="1" spc="-5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sz="1600" b="1" spc="-15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конец</a:t>
            </a:r>
            <a:r>
              <a:rPr lang="ru-RU" sz="1600" b="1" i="1" spc="-5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мая –</a:t>
            </a:r>
            <a:r>
              <a:rPr lang="ru-RU" sz="1600" b="1" i="1" spc="-15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2023 </a:t>
            </a:r>
            <a:r>
              <a:rPr lang="ru-RU" sz="1600" b="1" i="1" spc="-2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год.</a:t>
            </a:r>
            <a:endParaRPr lang="ru-RU" sz="16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5100" indent="359410">
              <a:lnSpc>
                <a:spcPct val="115000"/>
              </a:lnSpc>
              <a:spcBef>
                <a:spcPts val="180"/>
              </a:spcBef>
            </a:pPr>
            <a:r>
              <a:rPr lang="ru-RU" sz="160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  <a:r>
              <a:rPr lang="ru-RU" sz="1600" i="1" spc="-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Отследить</a:t>
            </a:r>
            <a:r>
              <a:rPr lang="ru-RU" sz="1600" spc="-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вовлеченность</a:t>
            </a:r>
            <a:r>
              <a:rPr lang="ru-RU" sz="1600" spc="-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 в</a:t>
            </a:r>
            <a:r>
              <a:rPr lang="ru-RU" sz="1600" spc="-1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</a:t>
            </a:r>
            <a:r>
              <a:rPr lang="ru-RU" sz="1600" spc="-5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освоение</a:t>
            </a:r>
            <a:r>
              <a:rPr lang="ru-RU" sz="1600" spc="-1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ими педагогических технологии взаимодействия между детьми и взрослыми.</a:t>
            </a:r>
          </a:p>
          <a:p>
            <a:pPr marL="524510">
              <a:spcAft>
                <a:spcPts val="210"/>
              </a:spcAft>
            </a:pPr>
            <a:r>
              <a:rPr lang="ru-RU" sz="1600" b="0" i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Методы:</a:t>
            </a:r>
            <a:r>
              <a:rPr lang="ru-RU" sz="1600" b="0" i="1" spc="4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отчеты</a:t>
            </a:r>
            <a:r>
              <a:rPr lang="ru-RU" sz="1600" b="0" spc="4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родителей,</a:t>
            </a:r>
            <a:r>
              <a:rPr lang="ru-RU" sz="1600" b="0" spc="4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повторное</a:t>
            </a:r>
            <a:r>
              <a:rPr lang="ru-RU" sz="1600" b="0" spc="4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обследование,</a:t>
            </a:r>
            <a:r>
              <a:rPr lang="ru-RU" sz="1600" b="0" spc="4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сравнительный</a:t>
            </a:r>
            <a:r>
              <a:rPr lang="ru-RU" sz="1600" b="0" spc="4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анализ</a:t>
            </a:r>
            <a:r>
              <a:rPr lang="ru-RU" sz="1600" b="0" spc="4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результатов первичной и повторного обследования.</a:t>
            </a:r>
            <a:endParaRPr lang="ru-RU" sz="1600" b="1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021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568079-0945-3BF0-7942-9F5F77CD8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67945" marR="60325"/>
            <a:r>
              <a:rPr lang="ru-RU" sz="2200" b="1" i="1" spc="-1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Логопедическа</a:t>
            </a:r>
            <a:r>
              <a:rPr lang="ru-RU" sz="22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 гостиная -мастер класс</a:t>
            </a:r>
            <a:br>
              <a:rPr lang="ru-RU" sz="22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b="1" i="1" spc="-1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«В гости к пальчикам»</a:t>
            </a:r>
            <a:endParaRPr lang="ru-RU" sz="2200" b="1" i="1" dirty="0">
              <a:solidFill>
                <a:srgbClr val="C00000"/>
              </a:solidFill>
            </a:endParaRPr>
          </a:p>
        </p:txBody>
      </p:sp>
      <p:pic>
        <p:nvPicPr>
          <p:cNvPr id="5" name="Объект 13" descr="C:\Users\Лариса\Desktop\Новая папка (3)\20221117_174116.jpg">
            <a:extLst>
              <a:ext uri="{FF2B5EF4-FFF2-40B4-BE49-F238E27FC236}">
                <a16:creationId xmlns:a16="http://schemas.microsoft.com/office/drawing/2014/main" id="{22028005-2F60-9272-C1AC-71C4D9972950}"/>
              </a:ext>
            </a:extLst>
          </p:cNvPr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3334" y="1452621"/>
            <a:ext cx="2892084" cy="19633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C:\Users\Лариса\Desktop\Новая папка (3)\20221117_175103.jpg">
            <a:extLst>
              <a:ext uri="{FF2B5EF4-FFF2-40B4-BE49-F238E27FC236}">
                <a16:creationId xmlns:a16="http://schemas.microsoft.com/office/drawing/2014/main" id="{5A89BF79-B159-42FE-A2FC-14EF47C6CBE8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8510" y="1417638"/>
            <a:ext cx="2892084" cy="19633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C:\Users\Лариса\Desktop\Новая папка (3)\20221117_174045.jpg">
            <a:extLst>
              <a:ext uri="{FF2B5EF4-FFF2-40B4-BE49-F238E27FC236}">
                <a16:creationId xmlns:a16="http://schemas.microsoft.com/office/drawing/2014/main" id="{D105F039-E97C-AAFE-759C-E00EE5DB9BF3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3334" y="3846397"/>
            <a:ext cx="2892084" cy="19356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5FED895-F6F4-768A-8CCC-3670CFCDE29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8510" y="3865464"/>
            <a:ext cx="3161450" cy="19633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7685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2CCE649-671C-8B59-9A5B-BCBBC041AB21}"/>
              </a:ext>
            </a:extLst>
          </p:cNvPr>
          <p:cNvSpPr txBox="1"/>
          <p:nvPr/>
        </p:nvSpPr>
        <p:spPr>
          <a:xfrm>
            <a:off x="2339752" y="548680"/>
            <a:ext cx="4572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b="1" i="1" spc="-1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«Мастер-класс: «Делай с нами!»</a:t>
            </a:r>
            <a:br>
              <a:rPr lang="ru-RU" sz="2200" b="1" i="1" spc="-1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b="1" i="1" spc="-1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 дыхательная гимнастика)</a:t>
            </a:r>
            <a:endParaRPr lang="ru-RU" sz="2200" dirty="0"/>
          </a:p>
        </p:txBody>
      </p:sp>
      <p:pic>
        <p:nvPicPr>
          <p:cNvPr id="7" name="Рисунок 6" descr="C:\Users\Лариса\Desktop\Новая папка (3)\20221117_180808.jpg">
            <a:extLst>
              <a:ext uri="{FF2B5EF4-FFF2-40B4-BE49-F238E27FC236}">
                <a16:creationId xmlns:a16="http://schemas.microsoft.com/office/drawing/2014/main" id="{E7F5D0C2-362D-885B-B3E2-29853A3D0772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735" y="1454562"/>
            <a:ext cx="3600400" cy="24860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C:\Users\Лариса\Desktop\Новая папка (3)\20221117_175743.jpg">
            <a:extLst>
              <a:ext uri="{FF2B5EF4-FFF2-40B4-BE49-F238E27FC236}">
                <a16:creationId xmlns:a16="http://schemas.microsoft.com/office/drawing/2014/main" id="{5E626396-B67A-F00D-9108-37591E82FDF2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077072"/>
            <a:ext cx="3600400" cy="23703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C:\Users\Лариса\Desktop\Новая папка (3)\20221117_180314.jpg">
            <a:extLst>
              <a:ext uri="{FF2B5EF4-FFF2-40B4-BE49-F238E27FC236}">
                <a16:creationId xmlns:a16="http://schemas.microsoft.com/office/drawing/2014/main" id="{1F381D9F-46AD-A2D4-A30E-596FA0C3D211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00092" y="2240868"/>
            <a:ext cx="3528392" cy="2880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025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0F5F51F-EDCB-B799-063C-CF63B333A420}"/>
              </a:ext>
            </a:extLst>
          </p:cNvPr>
          <p:cNvSpPr txBox="1"/>
          <p:nvPr/>
        </p:nvSpPr>
        <p:spPr>
          <a:xfrm>
            <a:off x="1331640" y="620689"/>
            <a:ext cx="655272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звуков речи с помощью кинезиологических упражнений.</a:t>
            </a:r>
          </a:p>
        </p:txBody>
      </p:sp>
      <p:pic>
        <p:nvPicPr>
          <p:cNvPr id="5" name="Объект 7" descr="C:\Users\4460~1\AppData\Local\Temp\Rar$DIa10136.3587\IMG-f6ba6e04c520bfe6181448ab75216b83-V.jpg">
            <a:extLst>
              <a:ext uri="{FF2B5EF4-FFF2-40B4-BE49-F238E27FC236}">
                <a16:creationId xmlns:a16="http://schemas.microsoft.com/office/drawing/2014/main" id="{3BFF2A7E-559D-8616-7108-7394DDFCF2BC}"/>
              </a:ext>
            </a:extLst>
          </p:cNvPr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3528392" cy="41044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83CC6DD-792E-613B-A65B-F51C48748F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080" y="1916832"/>
            <a:ext cx="3434227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4E13409-70DD-519F-6859-61AB3DD997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0836" y="4149080"/>
            <a:ext cx="3156714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582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7E40611-D976-9EB5-1FA3-F0646A3C10EC}"/>
              </a:ext>
            </a:extLst>
          </p:cNvPr>
          <p:cNvSpPr txBox="1"/>
          <p:nvPr/>
        </p:nvSpPr>
        <p:spPr>
          <a:xfrm>
            <a:off x="3563888" y="404664"/>
            <a:ext cx="439248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Нейробика</a:t>
            </a:r>
          </a:p>
        </p:txBody>
      </p:sp>
      <p:pic>
        <p:nvPicPr>
          <p:cNvPr id="4" name="Рисунок 3" descr="C:\Users\4460~1\AppData\Local\Temp\Rar$DIa10136.48901\IMG-ec938abd4497d84f79e42630a035639a-V.jpg">
            <a:extLst>
              <a:ext uri="{FF2B5EF4-FFF2-40B4-BE49-F238E27FC236}">
                <a16:creationId xmlns:a16="http://schemas.microsoft.com/office/drawing/2014/main" id="{C4436EFB-2408-CA72-306B-59A4C8CEB579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390" y="1408604"/>
            <a:ext cx="2589042" cy="3860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Объект 4" descr="C:\Users\4460~1\AppData\Local\Temp\Rar$DIa10136.40486\IMG-b3362f3bad14a3ac71adef71ae438aaa-V.jpg">
            <a:extLst>
              <a:ext uri="{FF2B5EF4-FFF2-40B4-BE49-F238E27FC236}">
                <a16:creationId xmlns:a16="http://schemas.microsoft.com/office/drawing/2014/main" id="{AF3EE6D1-DADF-2FD1-0EBD-752E5634FEAE}"/>
              </a:ext>
            </a:extLst>
          </p:cNvPr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2494" y="1458659"/>
            <a:ext cx="2589042" cy="38102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9C214C2F-6A55-DFB7-A9AE-92638BB2FA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6985" y="4703911"/>
            <a:ext cx="5322888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1880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C730BB-FC11-0052-2C01-7762D5981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–класс «Чайный сервиз»</a:t>
            </a:r>
          </a:p>
        </p:txBody>
      </p:sp>
      <p:pic>
        <p:nvPicPr>
          <p:cNvPr id="4" name="Объект 5" descr="C:\Users\4460~1\AppData\Local\Temp\Rar$DIa10136.26866\IMG-98ccd37ec079a0df9a839831579ba9e9-V.jpg">
            <a:extLst>
              <a:ext uri="{FF2B5EF4-FFF2-40B4-BE49-F238E27FC236}">
                <a16:creationId xmlns:a16="http://schemas.microsoft.com/office/drawing/2014/main" id="{5E1B504A-4001-E252-17D6-75C3AFCBB7B4}"/>
              </a:ext>
            </a:extLst>
          </p:cNvPr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47596"/>
            <a:ext cx="2376263" cy="3458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4" descr="C:\Users\4460~1\AppData\Local\Temp\Rar$DIa10136.5833\IMG-fa690464bdf2502c0584b69bb50ae998-V.jpg">
            <a:extLst>
              <a:ext uri="{FF2B5EF4-FFF2-40B4-BE49-F238E27FC236}">
                <a16:creationId xmlns:a16="http://schemas.microsoft.com/office/drawing/2014/main" id="{4ED02FCC-A196-5BCB-7D3E-1EB23BEFE75F}"/>
              </a:ext>
            </a:extLst>
          </p:cNvPr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5007" y="1447596"/>
            <a:ext cx="2283361" cy="3458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FFB4810-027C-E983-EB2E-263D7297D8A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5" y="1846121"/>
            <a:ext cx="1954532" cy="2270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BAF992A-3DCE-428B-F601-5AB89B8B42F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714" y="4677882"/>
            <a:ext cx="3786974" cy="1924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4180091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517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</vt:lpstr>
      <vt:lpstr>Times New Roman</vt:lpstr>
      <vt:lpstr>Arial</vt:lpstr>
      <vt:lpstr>Verdana</vt:lpstr>
      <vt:lpstr>Comic Sans MS</vt:lpstr>
      <vt:lpstr>1_Тема Office</vt:lpstr>
      <vt:lpstr>Презентация PowerPoint</vt:lpstr>
      <vt:lpstr>Цель Семейного клуба: «РЕЧЕВИЧОК» Вовлечение родителей и других членов семьи в воспитательно–образовательный процесс, их заинтересованное участие в коррекционной–педагогической деятельности для успешного развития ребенка на основе выявления потребностей и поддержки образовательных инициатив семьи. ФГОС ДО п.3.2.5.   Задачи Семейного клуба: Выявить интересы родителей в вопросах воспитания: Вовлечь семьи воспитанников в педагогическом процессе в условиях ДОУ; Освоить педагогические технологии взаимодействия между детьми и взрослыми;  Пополнить наглядно-информационный материал для родителей, направленный на развитие  речи детей. 5. Систематизировать практический материал, которым могли бы воспользоваться родители в осуществлении развивающей и коррекционной работы.   </vt:lpstr>
      <vt:lpstr>Презентация PowerPoint</vt:lpstr>
      <vt:lpstr>Презентация PowerPoint</vt:lpstr>
      <vt:lpstr>Логопедическая гостиная -мастер класс «В гости к пальчикам»</vt:lpstr>
      <vt:lpstr>Презентация PowerPoint</vt:lpstr>
      <vt:lpstr>Презентация PowerPoint</vt:lpstr>
      <vt:lpstr>Презентация PowerPoint</vt:lpstr>
      <vt:lpstr>Мастер –класс «Чайный сервиз»</vt:lpstr>
      <vt:lpstr>Мастер-класс «Открытка Деду Морозу»</vt:lpstr>
      <vt:lpstr>Мастер-класс «Открытка Деду Морозу»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Светлана Шупыро</cp:lastModifiedBy>
  <cp:revision>97</cp:revision>
  <dcterms:created xsi:type="dcterms:W3CDTF">2014-07-06T18:18:01Z</dcterms:created>
  <dcterms:modified xsi:type="dcterms:W3CDTF">2023-02-01T14:36:44Z</dcterms:modified>
</cp:coreProperties>
</file>