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notesMasterIdLst>
    <p:notesMasterId r:id="rId25"/>
  </p:notesMasterIdLst>
  <p:sldIdLst>
    <p:sldId id="256" r:id="rId2"/>
    <p:sldId id="280" r:id="rId3"/>
    <p:sldId id="273" r:id="rId4"/>
    <p:sldId id="260" r:id="rId5"/>
    <p:sldId id="261" r:id="rId6"/>
    <p:sldId id="263" r:id="rId7"/>
    <p:sldId id="264" r:id="rId8"/>
    <p:sldId id="285" r:id="rId9"/>
    <p:sldId id="265" r:id="rId10"/>
    <p:sldId id="286" r:id="rId11"/>
    <p:sldId id="266" r:id="rId12"/>
    <p:sldId id="267" r:id="rId13"/>
    <p:sldId id="268" r:id="rId14"/>
    <p:sldId id="269" r:id="rId15"/>
    <p:sldId id="270" r:id="rId16"/>
    <p:sldId id="274" r:id="rId17"/>
    <p:sldId id="271" r:id="rId18"/>
    <p:sldId id="272" r:id="rId19"/>
    <p:sldId id="275" r:id="rId20"/>
    <p:sldId id="276" r:id="rId21"/>
    <p:sldId id="277" r:id="rId22"/>
    <p:sldId id="279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849" autoAdjust="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F4B216-5572-470D-AC75-4B697B17445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0B5905-600E-4C39-B68F-8B12831A6DE6}">
      <dgm:prSet custT="1"/>
      <dgm:spPr/>
      <dgm:t>
        <a:bodyPr/>
        <a:lstStyle/>
        <a:p>
          <a:pPr rtl="0"/>
          <a:r>
            <a:rPr lang="ru-RU" sz="1800" dirty="0" err="1" smtClean="0"/>
            <a:t>Самоактуализация</a:t>
          </a:r>
          <a:r>
            <a:rPr lang="ru-RU" sz="1600" dirty="0" smtClean="0"/>
            <a:t> </a:t>
          </a:r>
          <a:endParaRPr lang="ru-RU" sz="1600" dirty="0"/>
        </a:p>
      </dgm:t>
    </dgm:pt>
    <dgm:pt modelId="{FB1C2A03-0399-4E83-A640-72538844B70E}" type="parTrans" cxnId="{57537DFA-2762-4B24-97C8-DB9C3F7230E9}">
      <dgm:prSet/>
      <dgm:spPr/>
      <dgm:t>
        <a:bodyPr/>
        <a:lstStyle/>
        <a:p>
          <a:endParaRPr lang="ru-RU"/>
        </a:p>
      </dgm:t>
    </dgm:pt>
    <dgm:pt modelId="{61FF3A9F-8989-4283-8784-690769873131}" type="sibTrans" cxnId="{57537DFA-2762-4B24-97C8-DB9C3F7230E9}">
      <dgm:prSet/>
      <dgm:spPr/>
      <dgm:t>
        <a:bodyPr/>
        <a:lstStyle/>
        <a:p>
          <a:endParaRPr lang="ru-RU"/>
        </a:p>
      </dgm:t>
    </dgm:pt>
    <dgm:pt modelId="{214CC6A9-6F42-449F-9A4C-2E0ADD882B64}">
      <dgm:prSet/>
      <dgm:spPr/>
      <dgm:t>
        <a:bodyPr/>
        <a:lstStyle/>
        <a:p>
          <a:pPr rtl="0"/>
          <a:r>
            <a:rPr lang="ru-RU" dirty="0" smtClean="0"/>
            <a:t>Уважение </a:t>
          </a:r>
          <a:endParaRPr lang="ru-RU" dirty="0"/>
        </a:p>
      </dgm:t>
    </dgm:pt>
    <dgm:pt modelId="{AF6F2013-9C0B-4D34-91BB-EBE4968D6564}" type="parTrans" cxnId="{DB602111-D8FA-4E76-83D9-8BE62DA33CAC}">
      <dgm:prSet/>
      <dgm:spPr/>
      <dgm:t>
        <a:bodyPr/>
        <a:lstStyle/>
        <a:p>
          <a:endParaRPr lang="ru-RU"/>
        </a:p>
      </dgm:t>
    </dgm:pt>
    <dgm:pt modelId="{3D1708B0-274D-411E-80B0-1C4C860F9FF2}" type="sibTrans" cxnId="{DB602111-D8FA-4E76-83D9-8BE62DA33CAC}">
      <dgm:prSet/>
      <dgm:spPr/>
      <dgm:t>
        <a:bodyPr/>
        <a:lstStyle/>
        <a:p>
          <a:endParaRPr lang="ru-RU"/>
        </a:p>
      </dgm:t>
    </dgm:pt>
    <dgm:pt modelId="{93DEDAA4-13B6-4E11-B1A1-5660DF182166}">
      <dgm:prSet/>
      <dgm:spPr/>
      <dgm:t>
        <a:bodyPr/>
        <a:lstStyle/>
        <a:p>
          <a:pPr rtl="0"/>
          <a:r>
            <a:rPr lang="ru-RU" smtClean="0"/>
            <a:t>Любовь и принадлежность</a:t>
          </a:r>
          <a:endParaRPr lang="ru-RU"/>
        </a:p>
      </dgm:t>
    </dgm:pt>
    <dgm:pt modelId="{767EAEB0-CB5D-4C6E-B90C-59654EBFEAF9}" type="parTrans" cxnId="{1E8843B2-8E99-45AC-9641-AB1AA30F077F}">
      <dgm:prSet/>
      <dgm:spPr/>
      <dgm:t>
        <a:bodyPr/>
        <a:lstStyle/>
        <a:p>
          <a:endParaRPr lang="ru-RU"/>
        </a:p>
      </dgm:t>
    </dgm:pt>
    <dgm:pt modelId="{480ADF49-48C3-40D6-8325-C4F335A49D54}" type="sibTrans" cxnId="{1E8843B2-8E99-45AC-9641-AB1AA30F077F}">
      <dgm:prSet/>
      <dgm:spPr/>
      <dgm:t>
        <a:bodyPr/>
        <a:lstStyle/>
        <a:p>
          <a:endParaRPr lang="ru-RU"/>
        </a:p>
      </dgm:t>
    </dgm:pt>
    <dgm:pt modelId="{3355C3B5-3556-49B8-AE51-7E1E9A30D09C}">
      <dgm:prSet/>
      <dgm:spPr/>
      <dgm:t>
        <a:bodyPr/>
        <a:lstStyle/>
        <a:p>
          <a:pPr rtl="0"/>
          <a:r>
            <a:rPr lang="ru-RU" smtClean="0"/>
            <a:t>Безопасность </a:t>
          </a:r>
          <a:endParaRPr lang="ru-RU"/>
        </a:p>
      </dgm:t>
    </dgm:pt>
    <dgm:pt modelId="{28FAFB8A-65FB-4EF1-A5FE-38A9DF0CDB75}" type="parTrans" cxnId="{ACBE68B4-5D49-432E-9F56-D9936D0A23B1}">
      <dgm:prSet/>
      <dgm:spPr/>
      <dgm:t>
        <a:bodyPr/>
        <a:lstStyle/>
        <a:p>
          <a:endParaRPr lang="ru-RU"/>
        </a:p>
      </dgm:t>
    </dgm:pt>
    <dgm:pt modelId="{713735F2-CAFF-427F-AA9F-109524F611C0}" type="sibTrans" cxnId="{ACBE68B4-5D49-432E-9F56-D9936D0A23B1}">
      <dgm:prSet/>
      <dgm:spPr/>
      <dgm:t>
        <a:bodyPr/>
        <a:lstStyle/>
        <a:p>
          <a:endParaRPr lang="ru-RU"/>
        </a:p>
      </dgm:t>
    </dgm:pt>
    <dgm:pt modelId="{6200B123-6B33-4377-AD36-A139C9838ED3}">
      <dgm:prSet/>
      <dgm:spPr/>
      <dgm:t>
        <a:bodyPr/>
        <a:lstStyle/>
        <a:p>
          <a:pPr rtl="0"/>
          <a:r>
            <a:rPr lang="ru-RU" smtClean="0"/>
            <a:t>Физиологические потребности</a:t>
          </a:r>
          <a:endParaRPr lang="ru-RU"/>
        </a:p>
      </dgm:t>
    </dgm:pt>
    <dgm:pt modelId="{DE2E1889-85CC-4900-9ABE-4BA956C56FC1}" type="parTrans" cxnId="{04244134-7007-4780-B91B-3E107BA5DAAF}">
      <dgm:prSet/>
      <dgm:spPr/>
      <dgm:t>
        <a:bodyPr/>
        <a:lstStyle/>
        <a:p>
          <a:endParaRPr lang="ru-RU"/>
        </a:p>
      </dgm:t>
    </dgm:pt>
    <dgm:pt modelId="{87115893-F591-40C3-B0CA-B39950C15E79}" type="sibTrans" cxnId="{04244134-7007-4780-B91B-3E107BA5DAAF}">
      <dgm:prSet/>
      <dgm:spPr/>
      <dgm:t>
        <a:bodyPr/>
        <a:lstStyle/>
        <a:p>
          <a:endParaRPr lang="ru-RU"/>
        </a:p>
      </dgm:t>
    </dgm:pt>
    <dgm:pt modelId="{526F483F-33F4-4CD8-B69D-9BB6622BA890}">
      <dgm:prSet/>
      <dgm:spPr/>
      <dgm:t>
        <a:bodyPr/>
        <a:lstStyle/>
        <a:p>
          <a:pPr rtl="0"/>
          <a:endParaRPr lang="ru-RU"/>
        </a:p>
      </dgm:t>
    </dgm:pt>
    <dgm:pt modelId="{B14FB8C3-2A2A-4711-A359-FA7D13601861}" type="sibTrans" cxnId="{BF68A682-74A2-4DBC-9001-DF2ACC51BF67}">
      <dgm:prSet/>
      <dgm:spPr/>
      <dgm:t>
        <a:bodyPr/>
        <a:lstStyle/>
        <a:p>
          <a:endParaRPr lang="ru-RU"/>
        </a:p>
      </dgm:t>
    </dgm:pt>
    <dgm:pt modelId="{F5AC2124-2046-46E0-9282-4FF53E3AE61A}" type="parTrans" cxnId="{BF68A682-74A2-4DBC-9001-DF2ACC51BF67}">
      <dgm:prSet/>
      <dgm:spPr/>
      <dgm:t>
        <a:bodyPr/>
        <a:lstStyle/>
        <a:p>
          <a:endParaRPr lang="ru-RU"/>
        </a:p>
      </dgm:t>
    </dgm:pt>
    <dgm:pt modelId="{C1C01106-021F-4065-A996-46CFA2DCE890}" type="pres">
      <dgm:prSet presAssocID="{26F4B216-5572-470D-AC75-4B697B17445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4C173E-2525-4573-A9E7-098E6A9EBB40}" type="pres">
      <dgm:prSet presAssocID="{526F483F-33F4-4CD8-B69D-9BB6622BA890}" presName="Name8" presStyleCnt="0"/>
      <dgm:spPr/>
    </dgm:pt>
    <dgm:pt modelId="{F0A6BA6E-0591-44D6-B6B8-F40CAA0EEF62}" type="pres">
      <dgm:prSet presAssocID="{526F483F-33F4-4CD8-B69D-9BB6622BA890}" presName="level" presStyleLbl="node1" presStyleIdx="0" presStyleCnt="6" custScaleX="105092" custScaleY="99342" custLinFactNeighborX="24" custLinFactNeighborY="3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60B89B-ED70-4CDD-83A1-843F322E5D0A}" type="pres">
      <dgm:prSet presAssocID="{526F483F-33F4-4CD8-B69D-9BB6622BA89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F92C4-99F8-4FA8-B126-CDD43D9D364A}" type="pres">
      <dgm:prSet presAssocID="{A80B5905-600E-4C39-B68F-8B12831A6DE6}" presName="Name8" presStyleCnt="0"/>
      <dgm:spPr/>
    </dgm:pt>
    <dgm:pt modelId="{EFCB05EB-6573-4234-B424-4DC2FE2E8759}" type="pres">
      <dgm:prSet presAssocID="{A80B5905-600E-4C39-B68F-8B12831A6DE6}" presName="level" presStyleLbl="node1" presStyleIdx="1" presStyleCnt="6" custScaleY="1257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93915-7E7E-4FD6-BED4-CDD561524AC1}" type="pres">
      <dgm:prSet presAssocID="{A80B5905-600E-4C39-B68F-8B12831A6DE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B3553-AE84-4EED-9872-04BCC813175F}" type="pres">
      <dgm:prSet presAssocID="{214CC6A9-6F42-449F-9A4C-2E0ADD882B64}" presName="Name8" presStyleCnt="0"/>
      <dgm:spPr/>
    </dgm:pt>
    <dgm:pt modelId="{E7D40AF7-D27C-46B0-B2E1-409D01648AD4}" type="pres">
      <dgm:prSet presAssocID="{214CC6A9-6F42-449F-9A4C-2E0ADD882B64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408219-B7E5-4706-835F-0C1BEB1A08C8}" type="pres">
      <dgm:prSet presAssocID="{214CC6A9-6F42-449F-9A4C-2E0ADD882B6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75B3D-B80A-42D4-892B-365D10940903}" type="pres">
      <dgm:prSet presAssocID="{93DEDAA4-13B6-4E11-B1A1-5660DF182166}" presName="Name8" presStyleCnt="0"/>
      <dgm:spPr/>
    </dgm:pt>
    <dgm:pt modelId="{7C16A4EC-CF64-4AD3-8769-4D17B7F17256}" type="pres">
      <dgm:prSet presAssocID="{93DEDAA4-13B6-4E11-B1A1-5660DF182166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1AC4A-DB83-4CFA-9684-572F96347564}" type="pres">
      <dgm:prSet presAssocID="{93DEDAA4-13B6-4E11-B1A1-5660DF18216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24F8DC-473A-4BA0-9D03-00717507E331}" type="pres">
      <dgm:prSet presAssocID="{3355C3B5-3556-49B8-AE51-7E1E9A30D09C}" presName="Name8" presStyleCnt="0"/>
      <dgm:spPr/>
    </dgm:pt>
    <dgm:pt modelId="{D398C27F-6C78-47EA-A230-226E09377A0A}" type="pres">
      <dgm:prSet presAssocID="{3355C3B5-3556-49B8-AE51-7E1E9A30D09C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6021EF-4CC4-4BFC-AD51-588EBDB32F3A}" type="pres">
      <dgm:prSet presAssocID="{3355C3B5-3556-49B8-AE51-7E1E9A30D09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A6DDD-2DFB-4EEB-96E8-11ABB44C1A09}" type="pres">
      <dgm:prSet presAssocID="{6200B123-6B33-4377-AD36-A139C9838ED3}" presName="Name8" presStyleCnt="0"/>
      <dgm:spPr/>
    </dgm:pt>
    <dgm:pt modelId="{1986590B-FBDC-4AA0-8E9C-15716FFDC89E}" type="pres">
      <dgm:prSet presAssocID="{6200B123-6B33-4377-AD36-A139C9838ED3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F452EF-6931-410D-8B22-DFE6C4B17A9C}" type="pres">
      <dgm:prSet presAssocID="{6200B123-6B33-4377-AD36-A139C9838ED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7FE9F8-B9EF-4C2B-A9D3-56798268F2C2}" type="presOf" srcId="{6200B123-6B33-4377-AD36-A139C9838ED3}" destId="{1986590B-FBDC-4AA0-8E9C-15716FFDC89E}" srcOrd="0" destOrd="0" presId="urn:microsoft.com/office/officeart/2005/8/layout/pyramid1"/>
    <dgm:cxn modelId="{BF68A682-74A2-4DBC-9001-DF2ACC51BF67}" srcId="{26F4B216-5572-470D-AC75-4B697B174455}" destId="{526F483F-33F4-4CD8-B69D-9BB6622BA890}" srcOrd="0" destOrd="0" parTransId="{F5AC2124-2046-46E0-9282-4FF53E3AE61A}" sibTransId="{B14FB8C3-2A2A-4711-A359-FA7D13601861}"/>
    <dgm:cxn modelId="{DB602111-D8FA-4E76-83D9-8BE62DA33CAC}" srcId="{26F4B216-5572-470D-AC75-4B697B174455}" destId="{214CC6A9-6F42-449F-9A4C-2E0ADD882B64}" srcOrd="2" destOrd="0" parTransId="{AF6F2013-9C0B-4D34-91BB-EBE4968D6564}" sibTransId="{3D1708B0-274D-411E-80B0-1C4C860F9FF2}"/>
    <dgm:cxn modelId="{1E8843B2-8E99-45AC-9641-AB1AA30F077F}" srcId="{26F4B216-5572-470D-AC75-4B697B174455}" destId="{93DEDAA4-13B6-4E11-B1A1-5660DF182166}" srcOrd="3" destOrd="0" parTransId="{767EAEB0-CB5D-4C6E-B90C-59654EBFEAF9}" sibTransId="{480ADF49-48C3-40D6-8325-C4F335A49D54}"/>
    <dgm:cxn modelId="{ACBE68B4-5D49-432E-9F56-D9936D0A23B1}" srcId="{26F4B216-5572-470D-AC75-4B697B174455}" destId="{3355C3B5-3556-49B8-AE51-7E1E9A30D09C}" srcOrd="4" destOrd="0" parTransId="{28FAFB8A-65FB-4EF1-A5FE-38A9DF0CDB75}" sibTransId="{713735F2-CAFF-427F-AA9F-109524F611C0}"/>
    <dgm:cxn modelId="{FB27CF48-7FFC-4852-BB83-1EFB69C75AAC}" type="presOf" srcId="{214CC6A9-6F42-449F-9A4C-2E0ADD882B64}" destId="{E7D40AF7-D27C-46B0-B2E1-409D01648AD4}" srcOrd="0" destOrd="0" presId="urn:microsoft.com/office/officeart/2005/8/layout/pyramid1"/>
    <dgm:cxn modelId="{AAC93ED9-733D-46CA-94B3-75A6709E1154}" type="presOf" srcId="{A80B5905-600E-4C39-B68F-8B12831A6DE6}" destId="{56093915-7E7E-4FD6-BED4-CDD561524AC1}" srcOrd="1" destOrd="0" presId="urn:microsoft.com/office/officeart/2005/8/layout/pyramid1"/>
    <dgm:cxn modelId="{E57FA85C-4231-47F2-B637-EC333CAFBA38}" type="presOf" srcId="{26F4B216-5572-470D-AC75-4B697B174455}" destId="{C1C01106-021F-4065-A996-46CFA2DCE890}" srcOrd="0" destOrd="0" presId="urn:microsoft.com/office/officeart/2005/8/layout/pyramid1"/>
    <dgm:cxn modelId="{DDBCAA31-3F2A-4EA1-BA42-9FCCCA270C6A}" type="presOf" srcId="{526F483F-33F4-4CD8-B69D-9BB6622BA890}" destId="{F0A6BA6E-0591-44D6-B6B8-F40CAA0EEF62}" srcOrd="0" destOrd="0" presId="urn:microsoft.com/office/officeart/2005/8/layout/pyramid1"/>
    <dgm:cxn modelId="{610A90D4-5018-4F6F-86B4-C2E09F06F5D2}" type="presOf" srcId="{3355C3B5-3556-49B8-AE51-7E1E9A30D09C}" destId="{5B6021EF-4CC4-4BFC-AD51-588EBDB32F3A}" srcOrd="1" destOrd="0" presId="urn:microsoft.com/office/officeart/2005/8/layout/pyramid1"/>
    <dgm:cxn modelId="{1DAFB771-DEF6-47EE-88A1-FC5EE2619625}" type="presOf" srcId="{A80B5905-600E-4C39-B68F-8B12831A6DE6}" destId="{EFCB05EB-6573-4234-B424-4DC2FE2E8759}" srcOrd="0" destOrd="0" presId="urn:microsoft.com/office/officeart/2005/8/layout/pyramid1"/>
    <dgm:cxn modelId="{8755EAE7-7634-4809-8AB8-A2E3FE03998C}" type="presOf" srcId="{214CC6A9-6F42-449F-9A4C-2E0ADD882B64}" destId="{62408219-B7E5-4706-835F-0C1BEB1A08C8}" srcOrd="1" destOrd="0" presId="urn:microsoft.com/office/officeart/2005/8/layout/pyramid1"/>
    <dgm:cxn modelId="{57537DFA-2762-4B24-97C8-DB9C3F7230E9}" srcId="{26F4B216-5572-470D-AC75-4B697B174455}" destId="{A80B5905-600E-4C39-B68F-8B12831A6DE6}" srcOrd="1" destOrd="0" parTransId="{FB1C2A03-0399-4E83-A640-72538844B70E}" sibTransId="{61FF3A9F-8989-4283-8784-690769873131}"/>
    <dgm:cxn modelId="{AE0B6126-77FD-4B6E-B848-EB2210913D9E}" type="presOf" srcId="{6200B123-6B33-4377-AD36-A139C9838ED3}" destId="{C7F452EF-6931-410D-8B22-DFE6C4B17A9C}" srcOrd="1" destOrd="0" presId="urn:microsoft.com/office/officeart/2005/8/layout/pyramid1"/>
    <dgm:cxn modelId="{7E21D0FB-1715-4EB3-B9C6-0011F3E827FE}" type="presOf" srcId="{3355C3B5-3556-49B8-AE51-7E1E9A30D09C}" destId="{D398C27F-6C78-47EA-A230-226E09377A0A}" srcOrd="0" destOrd="0" presId="urn:microsoft.com/office/officeart/2005/8/layout/pyramid1"/>
    <dgm:cxn modelId="{A4B4368A-1740-4180-87C7-EB4A470923EB}" type="presOf" srcId="{526F483F-33F4-4CD8-B69D-9BB6622BA890}" destId="{4960B89B-ED70-4CDD-83A1-843F322E5D0A}" srcOrd="1" destOrd="0" presId="urn:microsoft.com/office/officeart/2005/8/layout/pyramid1"/>
    <dgm:cxn modelId="{CDD21B71-279F-4DE9-917E-1C3E92D87B6D}" type="presOf" srcId="{93DEDAA4-13B6-4E11-B1A1-5660DF182166}" destId="{F8E1AC4A-DB83-4CFA-9684-572F96347564}" srcOrd="1" destOrd="0" presId="urn:microsoft.com/office/officeart/2005/8/layout/pyramid1"/>
    <dgm:cxn modelId="{8A62D6BC-B84F-4D03-BF02-4888D22834F4}" type="presOf" srcId="{93DEDAA4-13B6-4E11-B1A1-5660DF182166}" destId="{7C16A4EC-CF64-4AD3-8769-4D17B7F17256}" srcOrd="0" destOrd="0" presId="urn:microsoft.com/office/officeart/2005/8/layout/pyramid1"/>
    <dgm:cxn modelId="{04244134-7007-4780-B91B-3E107BA5DAAF}" srcId="{26F4B216-5572-470D-AC75-4B697B174455}" destId="{6200B123-6B33-4377-AD36-A139C9838ED3}" srcOrd="5" destOrd="0" parTransId="{DE2E1889-85CC-4900-9ABE-4BA956C56FC1}" sibTransId="{87115893-F591-40C3-B0CA-B39950C15E79}"/>
    <dgm:cxn modelId="{32ACBB58-CCEA-4519-AF8A-08D76FDF2CDD}" type="presParOf" srcId="{C1C01106-021F-4065-A996-46CFA2DCE890}" destId="{B04C173E-2525-4573-A9E7-098E6A9EBB40}" srcOrd="0" destOrd="0" presId="urn:microsoft.com/office/officeart/2005/8/layout/pyramid1"/>
    <dgm:cxn modelId="{776A1CA5-348B-4FF7-8F40-A51982279F63}" type="presParOf" srcId="{B04C173E-2525-4573-A9E7-098E6A9EBB40}" destId="{F0A6BA6E-0591-44D6-B6B8-F40CAA0EEF62}" srcOrd="0" destOrd="0" presId="urn:microsoft.com/office/officeart/2005/8/layout/pyramid1"/>
    <dgm:cxn modelId="{BD1C7721-C5ED-4E10-B75D-F662BB7C57F5}" type="presParOf" srcId="{B04C173E-2525-4573-A9E7-098E6A9EBB40}" destId="{4960B89B-ED70-4CDD-83A1-843F322E5D0A}" srcOrd="1" destOrd="0" presId="urn:microsoft.com/office/officeart/2005/8/layout/pyramid1"/>
    <dgm:cxn modelId="{E9B19DB1-0F56-4D60-826B-D5778EDB108A}" type="presParOf" srcId="{C1C01106-021F-4065-A996-46CFA2DCE890}" destId="{662F92C4-99F8-4FA8-B126-CDD43D9D364A}" srcOrd="1" destOrd="0" presId="urn:microsoft.com/office/officeart/2005/8/layout/pyramid1"/>
    <dgm:cxn modelId="{84AF3BE7-8F3E-4824-B428-BD9109BCA3B0}" type="presParOf" srcId="{662F92C4-99F8-4FA8-B126-CDD43D9D364A}" destId="{EFCB05EB-6573-4234-B424-4DC2FE2E8759}" srcOrd="0" destOrd="0" presId="urn:microsoft.com/office/officeart/2005/8/layout/pyramid1"/>
    <dgm:cxn modelId="{6236A36B-9AF1-4686-AF87-973201C8A462}" type="presParOf" srcId="{662F92C4-99F8-4FA8-B126-CDD43D9D364A}" destId="{56093915-7E7E-4FD6-BED4-CDD561524AC1}" srcOrd="1" destOrd="0" presId="urn:microsoft.com/office/officeart/2005/8/layout/pyramid1"/>
    <dgm:cxn modelId="{7B230939-A670-4FFC-87C1-5B2305A803E4}" type="presParOf" srcId="{C1C01106-021F-4065-A996-46CFA2DCE890}" destId="{E6AB3553-AE84-4EED-9872-04BCC813175F}" srcOrd="2" destOrd="0" presId="urn:microsoft.com/office/officeart/2005/8/layout/pyramid1"/>
    <dgm:cxn modelId="{D8774C4A-1676-450E-A2A8-8FA5F52DF163}" type="presParOf" srcId="{E6AB3553-AE84-4EED-9872-04BCC813175F}" destId="{E7D40AF7-D27C-46B0-B2E1-409D01648AD4}" srcOrd="0" destOrd="0" presId="urn:microsoft.com/office/officeart/2005/8/layout/pyramid1"/>
    <dgm:cxn modelId="{BD1E2E77-843A-476C-9B75-8360FC9A6881}" type="presParOf" srcId="{E6AB3553-AE84-4EED-9872-04BCC813175F}" destId="{62408219-B7E5-4706-835F-0C1BEB1A08C8}" srcOrd="1" destOrd="0" presId="urn:microsoft.com/office/officeart/2005/8/layout/pyramid1"/>
    <dgm:cxn modelId="{094BEF7A-9BA4-4953-A411-73387B946E83}" type="presParOf" srcId="{C1C01106-021F-4065-A996-46CFA2DCE890}" destId="{9B975B3D-B80A-42D4-892B-365D10940903}" srcOrd="3" destOrd="0" presId="urn:microsoft.com/office/officeart/2005/8/layout/pyramid1"/>
    <dgm:cxn modelId="{707D9018-308A-4CAD-9CF1-3890B03B4033}" type="presParOf" srcId="{9B975B3D-B80A-42D4-892B-365D10940903}" destId="{7C16A4EC-CF64-4AD3-8769-4D17B7F17256}" srcOrd="0" destOrd="0" presId="urn:microsoft.com/office/officeart/2005/8/layout/pyramid1"/>
    <dgm:cxn modelId="{946D7232-144A-4711-8AC2-B142954FD6B8}" type="presParOf" srcId="{9B975B3D-B80A-42D4-892B-365D10940903}" destId="{F8E1AC4A-DB83-4CFA-9684-572F96347564}" srcOrd="1" destOrd="0" presId="urn:microsoft.com/office/officeart/2005/8/layout/pyramid1"/>
    <dgm:cxn modelId="{34E7F272-BCC0-459D-A6E8-A91384C2BE25}" type="presParOf" srcId="{C1C01106-021F-4065-A996-46CFA2DCE890}" destId="{9524F8DC-473A-4BA0-9D03-00717507E331}" srcOrd="4" destOrd="0" presId="urn:microsoft.com/office/officeart/2005/8/layout/pyramid1"/>
    <dgm:cxn modelId="{28998FCF-ED71-4BF7-83FB-2439AAEC27EB}" type="presParOf" srcId="{9524F8DC-473A-4BA0-9D03-00717507E331}" destId="{D398C27F-6C78-47EA-A230-226E09377A0A}" srcOrd="0" destOrd="0" presId="urn:microsoft.com/office/officeart/2005/8/layout/pyramid1"/>
    <dgm:cxn modelId="{BE822DD2-AD1C-4A22-865B-6E3FF2EDB045}" type="presParOf" srcId="{9524F8DC-473A-4BA0-9D03-00717507E331}" destId="{5B6021EF-4CC4-4BFC-AD51-588EBDB32F3A}" srcOrd="1" destOrd="0" presId="urn:microsoft.com/office/officeart/2005/8/layout/pyramid1"/>
    <dgm:cxn modelId="{D82BB2A1-FCCF-4485-B6EE-C55F0DB1F8B0}" type="presParOf" srcId="{C1C01106-021F-4065-A996-46CFA2DCE890}" destId="{20CA6DDD-2DFB-4EEB-96E8-11ABB44C1A09}" srcOrd="5" destOrd="0" presId="urn:microsoft.com/office/officeart/2005/8/layout/pyramid1"/>
    <dgm:cxn modelId="{A5E62739-7315-4B26-BFFB-A3FD9031D44B}" type="presParOf" srcId="{20CA6DDD-2DFB-4EEB-96E8-11ABB44C1A09}" destId="{1986590B-FBDC-4AA0-8E9C-15716FFDC89E}" srcOrd="0" destOrd="0" presId="urn:microsoft.com/office/officeart/2005/8/layout/pyramid1"/>
    <dgm:cxn modelId="{6B1C76E4-21FB-4737-A9AD-7DF5BC44550D}" type="presParOf" srcId="{20CA6DDD-2DFB-4EEB-96E8-11ABB44C1A09}" destId="{C7F452EF-6931-410D-8B22-DFE6C4B17A9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A6BA6E-0591-44D6-B6B8-F40CAA0EEF62}">
      <dsp:nvSpPr>
        <dsp:cNvPr id="0" name=""/>
        <dsp:cNvSpPr/>
      </dsp:nvSpPr>
      <dsp:spPr>
        <a:xfrm>
          <a:off x="2832113" y="2110"/>
          <a:ext cx="1135554" cy="547456"/>
        </a:xfrm>
        <a:prstGeom prst="trapezoid">
          <a:avLst>
            <a:gd name="adj" fmla="val 986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2832113" y="2110"/>
        <a:ext cx="1135554" cy="547456"/>
      </dsp:txXfrm>
    </dsp:sp>
    <dsp:sp modelId="{EFCB05EB-6573-4234-B424-4DC2FE2E8759}">
      <dsp:nvSpPr>
        <dsp:cNvPr id="0" name=""/>
        <dsp:cNvSpPr/>
      </dsp:nvSpPr>
      <dsp:spPr>
        <a:xfrm>
          <a:off x="2175380" y="547456"/>
          <a:ext cx="2448500" cy="693086"/>
        </a:xfrm>
        <a:prstGeom prst="trapezoid">
          <a:avLst>
            <a:gd name="adj" fmla="val 986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Самоактуализация</a:t>
          </a:r>
          <a:r>
            <a:rPr lang="ru-RU" sz="1600" kern="1200" dirty="0" smtClean="0"/>
            <a:t> </a:t>
          </a:r>
          <a:endParaRPr lang="ru-RU" sz="1600" kern="1200" dirty="0"/>
        </a:p>
      </dsp:txBody>
      <dsp:txXfrm>
        <a:off x="2603868" y="547456"/>
        <a:ext cx="1591525" cy="693086"/>
      </dsp:txXfrm>
    </dsp:sp>
    <dsp:sp modelId="{E7D40AF7-D27C-46B0-B2E1-409D01648AD4}">
      <dsp:nvSpPr>
        <dsp:cNvPr id="0" name=""/>
        <dsp:cNvSpPr/>
      </dsp:nvSpPr>
      <dsp:spPr>
        <a:xfrm>
          <a:off x="1631535" y="1240542"/>
          <a:ext cx="3536190" cy="551083"/>
        </a:xfrm>
        <a:prstGeom prst="trapezoid">
          <a:avLst>
            <a:gd name="adj" fmla="val 986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Уважение </a:t>
          </a:r>
          <a:endParaRPr lang="ru-RU" sz="2000" kern="1200" dirty="0"/>
        </a:p>
      </dsp:txBody>
      <dsp:txXfrm>
        <a:off x="2250369" y="1240542"/>
        <a:ext cx="2298523" cy="551083"/>
      </dsp:txXfrm>
    </dsp:sp>
    <dsp:sp modelId="{7C16A4EC-CF64-4AD3-8769-4D17B7F17256}">
      <dsp:nvSpPr>
        <dsp:cNvPr id="0" name=""/>
        <dsp:cNvSpPr/>
      </dsp:nvSpPr>
      <dsp:spPr>
        <a:xfrm>
          <a:off x="1087690" y="1791625"/>
          <a:ext cx="4623881" cy="551083"/>
        </a:xfrm>
        <a:prstGeom prst="trapezoid">
          <a:avLst>
            <a:gd name="adj" fmla="val 986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Любовь и принадлежность</a:t>
          </a:r>
          <a:endParaRPr lang="ru-RU" sz="2000" kern="1200"/>
        </a:p>
      </dsp:txBody>
      <dsp:txXfrm>
        <a:off x="1896869" y="1791625"/>
        <a:ext cx="3005522" cy="551083"/>
      </dsp:txXfrm>
    </dsp:sp>
    <dsp:sp modelId="{D398C27F-6C78-47EA-A230-226E09377A0A}">
      <dsp:nvSpPr>
        <dsp:cNvPr id="0" name=""/>
        <dsp:cNvSpPr/>
      </dsp:nvSpPr>
      <dsp:spPr>
        <a:xfrm>
          <a:off x="543845" y="2342708"/>
          <a:ext cx="5711571" cy="551083"/>
        </a:xfrm>
        <a:prstGeom prst="trapezoid">
          <a:avLst>
            <a:gd name="adj" fmla="val 986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Безопасность </a:t>
          </a:r>
          <a:endParaRPr lang="ru-RU" sz="2000" kern="1200"/>
        </a:p>
      </dsp:txBody>
      <dsp:txXfrm>
        <a:off x="1543370" y="2342708"/>
        <a:ext cx="3712521" cy="551083"/>
      </dsp:txXfrm>
    </dsp:sp>
    <dsp:sp modelId="{1986590B-FBDC-4AA0-8E9C-15716FFDC89E}">
      <dsp:nvSpPr>
        <dsp:cNvPr id="0" name=""/>
        <dsp:cNvSpPr/>
      </dsp:nvSpPr>
      <dsp:spPr>
        <a:xfrm>
          <a:off x="0" y="2893791"/>
          <a:ext cx="6799261" cy="551083"/>
        </a:xfrm>
        <a:prstGeom prst="trapezoid">
          <a:avLst>
            <a:gd name="adj" fmla="val 9868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Физиологические потребности</a:t>
          </a:r>
          <a:endParaRPr lang="ru-RU" sz="2000" kern="1200"/>
        </a:p>
      </dsp:txBody>
      <dsp:txXfrm>
        <a:off x="1189870" y="2893791"/>
        <a:ext cx="4419520" cy="551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DE3E4-1C4B-4918-9171-BEAFE5FD8AB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312DD-05C2-46FD-B859-CB89D01ECC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748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312DD-05C2-46FD-B859-CB89D01ECCF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118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63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495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137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712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099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2355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349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308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435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049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520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76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46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174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5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7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39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8A070F-E177-411F-9893-5006F6AEE77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DFBF212-804F-4C24-8080-E18B40B977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24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2193201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>«</a:t>
            </a:r>
            <a:r>
              <a:rPr lang="ru-RU" sz="3600" dirty="0"/>
              <a:t>Консультативная работа психолога с родителями в решении поведенческих проблем детей 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149080"/>
            <a:ext cx="6400800" cy="17526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Педагог-психолог 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МАОУ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Афонинская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СШ</a:t>
            </a:r>
          </a:p>
          <a:p>
            <a:pPr algn="r"/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Рязапова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Е.В.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2. Запишите ассоциации, эмоции, ощущения, чувства при виде ПОЛНОЦЕННОГО дома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i="1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3600" i="1" dirty="0" smtClean="0">
                <a:solidFill>
                  <a:srgbClr val="0070C0"/>
                </a:solidFill>
              </a:rPr>
              <a:t>Радость, умиротворение, спокойствие</a:t>
            </a:r>
          </a:p>
          <a:p>
            <a:pPr marL="0" indent="0" algn="ctr">
              <a:buNone/>
            </a:pPr>
            <a:endParaRPr lang="ru-RU" sz="3600" i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2900" dirty="0">
                <a:ln w="3175" cmpd="sng">
                  <a:noFill/>
                </a:ln>
                <a:latin typeface="+mj-lt"/>
                <a:ea typeface="+mj-ea"/>
                <a:cs typeface="+mj-cs"/>
              </a:rPr>
              <a:t>То, чего родители хотят для детей</a:t>
            </a:r>
          </a:p>
          <a:p>
            <a:pPr marL="0" indent="0" algn="ctr">
              <a:buNone/>
            </a:pPr>
            <a:endParaRPr lang="ru-RU" sz="3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0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96752"/>
            <a:ext cx="6798736" cy="86685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3. Перенесите значения со шкал на график. Соедините точки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20888"/>
            <a:ext cx="473195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74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Расшифровка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Фундамент. </a:t>
            </a:r>
            <a:r>
              <a:rPr lang="ru-RU" sz="2800" u="sng" dirty="0" smtClean="0"/>
              <a:t>Физиологические потребности и безопасность.</a:t>
            </a:r>
            <a:r>
              <a:rPr lang="ru-RU" sz="2800" dirty="0" smtClean="0"/>
              <a:t> Фундамент является основой для дома. По сути от него зависит прочность и устойчивость Вашего дома. Посмотрите на каком значении они находятся. И если не на 10-ке, то поставьте стрелочку в бок – это направление развития.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9509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Расшифровка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Стены. </a:t>
            </a:r>
            <a:r>
              <a:rPr lang="ru-RU" sz="2800" u="sng" dirty="0" smtClean="0"/>
              <a:t>Любовь и уважение. </a:t>
            </a:r>
            <a:r>
              <a:rPr lang="ru-RU" sz="2800" dirty="0" smtClean="0"/>
              <a:t> Если с фундаментом все в порядке, а стены шаткие, то хорошей крыши не получится. Посмотрите, на каком значении находятся Ваши стены? </a:t>
            </a:r>
            <a:r>
              <a:rPr lang="ru-RU" sz="2800" dirty="0"/>
              <a:t>И если не на 10-ке, то поставьте стрелочку в бок – это направление развития.</a:t>
            </a:r>
            <a:endParaRPr lang="ru-RU" sz="2800" b="1" dirty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9526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Расшифровка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3747177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dirty="0" smtClean="0"/>
              <a:t>Крыша. </a:t>
            </a:r>
            <a:r>
              <a:rPr lang="ru-RU" sz="2800" u="sng" dirty="0" err="1" smtClean="0"/>
              <a:t>Самоактуализация</a:t>
            </a:r>
            <a:r>
              <a:rPr lang="ru-RU" sz="2800" u="sng" dirty="0" smtClean="0"/>
              <a:t>. </a:t>
            </a:r>
            <a:r>
              <a:rPr lang="ru-RU" sz="2800" dirty="0" smtClean="0"/>
              <a:t>От крыши зависит безопасность и уют в доме. От того, насколько прочная крыша зависит, сколько дом простоит.</a:t>
            </a:r>
          </a:p>
          <a:p>
            <a:r>
              <a:rPr lang="ru-RU" sz="2800" dirty="0"/>
              <a:t>Е</a:t>
            </a:r>
            <a:r>
              <a:rPr lang="ru-RU" sz="2800" dirty="0" smtClean="0"/>
              <a:t>сли крыша плоская, то на ней постоянно будут  задерживаться осадки, а это значит, что она может протечь. Если она протекает, то это неблагоприятно отражается на всем доме.</a:t>
            </a:r>
          </a:p>
          <a:p>
            <a:r>
              <a:rPr lang="ru-RU" sz="2800" dirty="0" smtClean="0"/>
              <a:t>И наоборот. Если крыша прочная, то это добавляет устойчивости и защищенности всему дому. </a:t>
            </a:r>
            <a:r>
              <a:rPr lang="ru-RU" sz="2800" dirty="0"/>
              <a:t>Посмотрите, на каком значении </a:t>
            </a:r>
            <a:r>
              <a:rPr lang="ru-RU" sz="2800" dirty="0" smtClean="0"/>
              <a:t>находится Ваша крыша? </a:t>
            </a:r>
            <a:r>
              <a:rPr lang="ru-RU" sz="2800" dirty="0"/>
              <a:t>И если не на 10-ке, то поставьте стрелочку </a:t>
            </a:r>
            <a:r>
              <a:rPr lang="ru-RU" sz="2800" dirty="0" smtClean="0"/>
              <a:t>вверх </a:t>
            </a:r>
            <a:r>
              <a:rPr lang="ru-RU" sz="2800" dirty="0"/>
              <a:t>– это направление развития.</a:t>
            </a:r>
            <a:endParaRPr lang="ru-RU" sz="2800" b="1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88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620688"/>
            <a:ext cx="6798736" cy="173095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/>
              <a:t>5. Запишите ассоциации, эмоции, ощущения и чувства при виде Вашей РЕАЛЬНОЙ конструкции дома. </a:t>
            </a:r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r>
              <a:rPr lang="ru-RU" sz="2800" dirty="0" smtClean="0"/>
              <a:t>Но не мысли!</a:t>
            </a:r>
            <a:endParaRPr lang="ru-RU" sz="28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3429000"/>
            <a:ext cx="7086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</a:rPr>
              <a:t>Печаль, сожаление, разочарование</a:t>
            </a:r>
            <a:endParaRPr lang="ru-RU" sz="3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43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Описанные Вами состояния при виде Вашей РЕАЛЬНОЙ конструкции – это именно то, каким образом чувствует себя Ваш ребенок в Вашей семье в настоящий момент, но по каким-либо причинам Вам не говорит об этом открыто.</a:t>
            </a:r>
          </a:p>
          <a:p>
            <a:r>
              <a:rPr lang="ru-RU" dirty="0" smtClean="0"/>
              <a:t>Именно сейчас Вы прочувствовали всю гамму эмоций, которые носит в себе Ваш ребенок.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6. Сравните, одинаковы ли , записанные вами состояния в обоих случаях (полноценный дом – реальный дом)</a:t>
            </a:r>
          </a:p>
          <a:p>
            <a:pPr marL="0" indent="0" algn="ctr">
              <a:buNone/>
            </a:pPr>
            <a:endParaRPr lang="ru-RU" sz="2800" dirty="0" smtClean="0"/>
          </a:p>
          <a:p>
            <a:pPr marL="0" indent="0" algn="ctr">
              <a:buNone/>
            </a:pPr>
            <a:r>
              <a:rPr lang="ru-RU" sz="2800" dirty="0" smtClean="0"/>
              <a:t>Посмотрите на Ваш дом, какая потребность западает больше всего в Вашем доме?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2327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Теперь Вы знаете, какая потребность ребенка требует к себе наибольшего внимания в настоящий момент – именно та, которая набрала наименьшее количество баллов.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4870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7. </a:t>
            </a:r>
            <a:r>
              <a:rPr lang="ru-RU" b="1" dirty="0" smtClean="0"/>
              <a:t>Осмыслите! </a:t>
            </a:r>
            <a:r>
              <a:rPr lang="ru-RU" dirty="0" smtClean="0"/>
              <a:t>Представьте себя на месте Вашего ребенка (или вспомните себя в детстве). Если бы данная потребность  удовлетворялась Вашими родителями в наименьшей степени, по отношению к Вам (к ребенку), то к какой Вашей поведенческой реакции этот факт мог бы привести?</a:t>
            </a:r>
          </a:p>
          <a:p>
            <a:pPr>
              <a:buNone/>
            </a:pPr>
            <a:r>
              <a:rPr lang="ru-RU" dirty="0" smtClean="0"/>
              <a:t>НАПИШИТЕ БОЛЬШЕ ПОВЕДЕНЕСКИХ РЕАКЦИЙ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Не будет результатов в изменении поведения ребенка, если Вы работаете только с ребенком, т.к. ребенок находится в подчинительной позиции к родителям!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Не так ли сейчас реагирует Ваш ребенок?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Полноценность Дома символизирует прочность Ваших отношений с ребенком!</a:t>
            </a:r>
          </a:p>
          <a:p>
            <a:r>
              <a:rPr lang="ru-RU" dirty="0" smtClean="0"/>
              <a:t>ПОКА НЕ УКРЕПЛЕН ФУНДАМЕНТ, НЕТ СМЫСЛА СТАВИТЬ СТЕНЫ.</a:t>
            </a:r>
          </a:p>
          <a:p>
            <a:r>
              <a:rPr lang="ru-RU" dirty="0" smtClean="0"/>
              <a:t>ПОКА НЕ УКРЕПЛЕНЫ СТЕНЫ, НЕТ СМЫСЛА СТАВИТЬ КРЫШУ.</a:t>
            </a:r>
          </a:p>
          <a:p>
            <a:r>
              <a:rPr lang="ru-RU" dirty="0" smtClean="0"/>
              <a:t>УКРЕПИТЕ ПОСЛЕДОВАТЕЛЬНО ЗАПАДАЮЩИЕ ЧАСТИ ДОМА И ВАШИ ОТНОШЕНИЯ СТАНУТ КРЕПЧЕ И НАДЕЖНЕЕ!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ВЫПОЛНИТЕ ДИАГНОСТИКУ С ВАШИМ РЕБЕНКОМ!</a:t>
            </a:r>
          </a:p>
          <a:p>
            <a:r>
              <a:rPr lang="ru-RU" dirty="0" smtClean="0"/>
              <a:t>Результаты могут совпасть по значениям, либо отличаться. Но, самое главное – обращайте внимание на то, какие одинаковые части Дома западают в обоих рисунках! Именно на них стоит сделать акцент, при выравнивании Дома.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РАБОТЫ С РОДИТЕЛЕМ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Консультация </a:t>
            </a:r>
          </a:p>
          <a:p>
            <a:r>
              <a:rPr lang="ru-RU" u="sng" dirty="0" smtClean="0"/>
              <a:t>Домашнее задание</a:t>
            </a:r>
          </a:p>
          <a:p>
            <a:r>
              <a:rPr lang="ru-RU" dirty="0" smtClean="0"/>
              <a:t>Обсуждение (на следующей встрече)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«Правило трех пунктов»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для создания у родителя мотивации</a:t>
            </a:r>
            <a:br>
              <a:rPr lang="ru-RU" sz="2800" dirty="0" smtClean="0"/>
            </a:br>
            <a:r>
              <a:rPr lang="ru-RU" sz="2800" dirty="0" smtClean="0"/>
              <a:t>заинтересованности в Вашей консультации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Сделайте так, чтобы перед клиентом были ВИЗУАЛЬНЫЕ НЕОСПОРИМЫЕ РЕЗУЛЬТАТЫ (графики, схемы, рисунки, чертежи) после Вашей работы с ним.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Сделайте так, чтобы клиент БЕЗ ВОЗРАЖЕНИЙ ПРИЗНАЛ СВОЮ РОЛЬ в формировании проблемного поведения своего ребенка (принял ответственность).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Совместно провести АНАЛИЗ БУДУЩИХ НЕГАТИВНЫХ ПОСЛЕДСТВИЙ для взрослой жизни ребенка.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Степень удовлетворения базовых потребностей ребенка в семье</a:t>
            </a:r>
            <a:endParaRPr lang="ru-RU" dirty="0"/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2242577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371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0049613"/>
              </p:ext>
            </p:extLst>
          </p:nvPr>
        </p:nvGraphicFramePr>
        <p:xfrm>
          <a:off x="611560" y="620688"/>
          <a:ext cx="7920880" cy="5544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4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66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775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Потребность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Характеристика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5573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Самоактуализация</a:t>
                      </a:r>
                      <a:r>
                        <a:rPr lang="ru-RU" sz="1600" dirty="0" smtClean="0"/>
                        <a:t>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/>
                        <a:t>Потребность развить</a:t>
                      </a:r>
                      <a:r>
                        <a:rPr lang="ru-RU" sz="1600" baseline="0" dirty="0" smtClean="0"/>
                        <a:t> и реализовать свой потенциал полностью (реализация  своих целей, способностей, потребность в личностном росте, самовыражении)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113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Уважение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ощущать себя ценимым</a:t>
                      </a:r>
                      <a:r>
                        <a:rPr lang="ru-RU" sz="1600" baseline="0" dirty="0" smtClean="0"/>
                        <a:t> другими, уважение со стороны родителей и ближайшего окружения. Признание достижений и успехов, высокая оценка и одобрение, уважение другими.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957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Любовь</a:t>
                      </a:r>
                      <a:r>
                        <a:rPr lang="ru-RU" sz="1600" baseline="0" dirty="0" smtClean="0"/>
                        <a:t> и принадлежность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в здоровых, теплых и любящих</a:t>
                      </a:r>
                      <a:r>
                        <a:rPr lang="ru-RU" sz="1600" baseline="0" dirty="0" smtClean="0"/>
                        <a:t> отношениях с родителями и близкими.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5282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Безопасность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в защищенности от</a:t>
                      </a:r>
                      <a:r>
                        <a:rPr lang="ru-RU" sz="1600" baseline="0" dirty="0" smtClean="0"/>
                        <a:t> опасности, нападения, угрозы. Чувство уверенности, избавление от страха и неудач. 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Если потребность в безопасности у ребенка не удовлетворена все его силы будут уходить на постоянную борьбу с тревогой.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7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Физиологические потребности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Потребность в кислороде, воде, пище, физическом здоровье и комфорте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816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Диагностика потребностей помогает оперативно реагировать на проблему и заниматься ее коррекцией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899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6798734" cy="100811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Диагностика потребностей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564904"/>
            <a:ext cx="6798736" cy="18029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1. Оцените степень удовлетворения каждой потребности со стороны родителей по отношению к ребенку (по 10 балльной шкале)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893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862" y="692696"/>
            <a:ext cx="4298741" cy="5506573"/>
          </a:xfrm>
        </p:spPr>
      </p:pic>
    </p:spTree>
    <p:extLst>
      <p:ext uri="{BB962C8B-B14F-4D97-AF65-F5344CB8AC3E}">
        <p14:creationId xmlns:p14="http://schemas.microsoft.com/office/powerpoint/2010/main" val="323403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2. Запишите ассоциации, эмоции, ощущения, чувства при виде ПОЛНОЦЕННОГО дома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193" y="2420888"/>
            <a:ext cx="6358079" cy="3672408"/>
          </a:xfrm>
        </p:spPr>
      </p:pic>
    </p:spTree>
    <p:extLst>
      <p:ext uri="{BB962C8B-B14F-4D97-AF65-F5344CB8AC3E}">
        <p14:creationId xmlns:p14="http://schemas.microsoft.com/office/powerpoint/2010/main" val="99168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319</TotalTime>
  <Words>810</Words>
  <Application>Microsoft Office PowerPoint</Application>
  <PresentationFormat>Экран (4:3)</PresentationFormat>
  <Paragraphs>72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Garamond</vt:lpstr>
      <vt:lpstr>Натуральные материалы</vt:lpstr>
      <vt:lpstr> «Консультативная работа психолога с родителями в решении поведенческих проблем детей »</vt:lpstr>
      <vt:lpstr>Презентация PowerPoint</vt:lpstr>
      <vt:lpstr>«Правило трех пунктов» для создания у родителя мотивации заинтересованности в Вашей консультации </vt:lpstr>
      <vt:lpstr>Степень удовлетворения базовых потребностей ребенка в семье</vt:lpstr>
      <vt:lpstr>Презентация PowerPoint</vt:lpstr>
      <vt:lpstr>Презентация PowerPoint</vt:lpstr>
      <vt:lpstr>Диагностика потребностей </vt:lpstr>
      <vt:lpstr>Презентация PowerPoint</vt:lpstr>
      <vt:lpstr>2. Запишите ассоциации, эмоции, ощущения, чувства при виде ПОЛНОЦЕННОГО дома</vt:lpstr>
      <vt:lpstr>2. Запишите ассоциации, эмоции, ощущения, чувства при виде ПОЛНОЦЕННОГО дома</vt:lpstr>
      <vt:lpstr>Презентация PowerPoint</vt:lpstr>
      <vt:lpstr>Расшифровка </vt:lpstr>
      <vt:lpstr>Расшифровка </vt:lpstr>
      <vt:lpstr>Расшифровка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  </vt:lpstr>
      <vt:lpstr>Задание </vt:lpstr>
      <vt:lpstr>СТРУКТУРА РАБОТЫ С РОДИТЕЛЕМ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«Решение проблемного поведения детей и подростков»</dc:title>
  <dc:creator>Ольга</dc:creator>
  <cp:lastModifiedBy>Учитель</cp:lastModifiedBy>
  <cp:revision>35</cp:revision>
  <dcterms:created xsi:type="dcterms:W3CDTF">2019-02-19T13:18:59Z</dcterms:created>
  <dcterms:modified xsi:type="dcterms:W3CDTF">2023-02-01T09:15:15Z</dcterms:modified>
</cp:coreProperties>
</file>