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90" r:id="rId3"/>
    <p:sldId id="291" r:id="rId4"/>
    <p:sldId id="292" r:id="rId5"/>
    <p:sldId id="293" r:id="rId6"/>
    <p:sldId id="303" r:id="rId7"/>
    <p:sldId id="301" r:id="rId8"/>
    <p:sldId id="296" r:id="rId9"/>
    <p:sldId id="304" r:id="rId10"/>
    <p:sldId id="299" r:id="rId11"/>
    <p:sldId id="305" r:id="rId12"/>
    <p:sldId id="306" r:id="rId13"/>
    <p:sldId id="307" r:id="rId14"/>
    <p:sldId id="309" r:id="rId15"/>
    <p:sldId id="308" r:id="rId16"/>
    <p:sldId id="258" r:id="rId17"/>
  </p:sldIdLst>
  <p:sldSz cx="9144000" cy="6858000" type="screen4x3"/>
  <p:notesSz cx="6791325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69">
          <p15:clr>
            <a:srgbClr val="A4A3A4"/>
          </p15:clr>
        </p15:guide>
        <p15:guide id="2" pos="18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3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6DFFE3"/>
    <a:srgbClr val="00FFCC"/>
    <a:srgbClr val="00CCFF"/>
    <a:srgbClr val="00FFFF"/>
    <a:srgbClr val="0000FF"/>
    <a:srgbClr val="99FF66"/>
    <a:srgbClr val="AFDD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8" autoAdjust="0"/>
    <p:restoredTop sz="94086" autoAdjust="0"/>
  </p:normalViewPr>
  <p:slideViewPr>
    <p:cSldViewPr>
      <p:cViewPr varScale="1">
        <p:scale>
          <a:sx n="68" d="100"/>
          <a:sy n="68" d="100"/>
        </p:scale>
        <p:origin x="1590" y="72"/>
      </p:cViewPr>
      <p:guideLst>
        <p:guide orient="horz" pos="2069"/>
        <p:guide pos="1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488" y="-90"/>
      </p:cViewPr>
      <p:guideLst>
        <p:guide orient="horz" pos="3110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6-22T11:58:14.603" idx="1">
    <p:pos x="5518" y="300"/>
    <p:text/>
    <p:extLst>
      <p:ext uri="{C676402C-5697-4E1C-873F-D02D1690AC5C}">
        <p15:threadingInfo xmlns:p15="http://schemas.microsoft.com/office/powerpoint/2012/main" timeZoneBias="-30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2908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846" y="0"/>
            <a:ext cx="2942908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16"/>
            <a:ext cx="2942908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846" y="9377316"/>
            <a:ext cx="2942908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0900760-0233-46CB-B4C0-F051EE800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2908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846" y="0"/>
            <a:ext cx="2942908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689515"/>
            <a:ext cx="5433060" cy="444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16"/>
            <a:ext cx="2942908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846" y="9377316"/>
            <a:ext cx="2942908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4536F66-0A32-488B-A041-9E2C0E95EA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536F66-0A32-488B-A041-9E2C0E95EA0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63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hportal.ru/load/26" TargetMode="External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0" y="1628775"/>
            <a:ext cx="9144000" cy="3240088"/>
          </a:xfrm>
          <a:prstGeom prst="rect">
            <a:avLst/>
          </a:prstGeom>
          <a:gradFill rotWithShape="0">
            <a:gsLst>
              <a:gs pos="0">
                <a:srgbClr val="71C4F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>
                <a:cs typeface="+mn-cs"/>
              </a:rPr>
              <a:t> </a:t>
            </a:r>
            <a:endParaRPr lang="ru-RU"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1628775"/>
            <a:ext cx="9144000" cy="3529013"/>
          </a:xfrm>
          <a:prstGeom prst="rect">
            <a:avLst/>
          </a:prstGeom>
          <a:pattFill prst="ltDnDiag">
            <a:fgClr>
              <a:srgbClr val="71C4F0">
                <a:alpha val="45097"/>
              </a:srgbClr>
            </a:fgClr>
            <a:bgClr>
              <a:schemeClr val="bg1">
                <a:alpha val="45097"/>
              </a:schemeClr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>
                <a:cs typeface="+mn-cs"/>
              </a:rPr>
              <a:t> </a:t>
            </a:r>
            <a:endParaRPr lang="ru-RU"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1484313"/>
            <a:ext cx="9144000" cy="144462"/>
          </a:xfrm>
          <a:prstGeom prst="rect">
            <a:avLst/>
          </a:prstGeom>
          <a:solidFill>
            <a:srgbClr val="244E9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5156200"/>
            <a:ext cx="9144000" cy="144463"/>
          </a:xfrm>
          <a:prstGeom prst="rect">
            <a:avLst/>
          </a:prstGeom>
          <a:solidFill>
            <a:srgbClr val="244E9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8" name="Line 12"/>
          <p:cNvSpPr>
            <a:spLocks noChangeShapeType="1"/>
          </p:cNvSpPr>
          <p:nvPr userDrawn="1"/>
        </p:nvSpPr>
        <p:spPr bwMode="auto">
          <a:xfrm flipV="1">
            <a:off x="755650" y="2420938"/>
            <a:ext cx="756126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9" name="Picture 25" descr="GEARS4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260350"/>
            <a:ext cx="1017587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7" descr="rabot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3860800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4" descr="0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827088" y="5300663"/>
            <a:ext cx="1081087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5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755650" y="2565400"/>
            <a:ext cx="7667625" cy="1079500"/>
          </a:xfrm>
        </p:spPr>
        <p:txBody>
          <a:bodyPr/>
          <a:lstStyle>
            <a:lvl1pPr>
              <a:defRPr b="1">
                <a:solidFill>
                  <a:srgbClr val="E37416"/>
                </a:solidFill>
                <a:latin typeface="Arial Narrow" pitchFamily="34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376" name="Rectangle 16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619250" y="3860800"/>
            <a:ext cx="6121400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>
                <a:latin typeface="Tahoma" pitchFamily="34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1658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14338"/>
            <a:ext cx="2057400" cy="57118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14338"/>
            <a:ext cx="6019800" cy="5711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uchportal.ru/load/26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6"/>
          <p:cNvSpPr>
            <a:spLocks noChangeArrowheads="1"/>
          </p:cNvSpPr>
          <p:nvPr userDrawn="1"/>
        </p:nvSpPr>
        <p:spPr bwMode="auto">
          <a:xfrm flipH="1">
            <a:off x="2087563" y="6453188"/>
            <a:ext cx="6948487" cy="360362"/>
          </a:xfrm>
          <a:prstGeom prst="rect">
            <a:avLst/>
          </a:prstGeom>
          <a:solidFill>
            <a:srgbClr val="007BC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27" name="Line 48"/>
          <p:cNvSpPr>
            <a:spLocks noChangeShapeType="1"/>
          </p:cNvSpPr>
          <p:nvPr userDrawn="1"/>
        </p:nvSpPr>
        <p:spPr bwMode="auto">
          <a:xfrm rot="5400000" flipH="1">
            <a:off x="1727994" y="6633369"/>
            <a:ext cx="360362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28" name="Rectangle 57"/>
          <p:cNvSpPr>
            <a:spLocks noChangeArrowheads="1"/>
          </p:cNvSpPr>
          <p:nvPr userDrawn="1"/>
        </p:nvSpPr>
        <p:spPr bwMode="auto">
          <a:xfrm flipH="1">
            <a:off x="2051050" y="6453188"/>
            <a:ext cx="71438" cy="360362"/>
          </a:xfrm>
          <a:prstGeom prst="rect">
            <a:avLst/>
          </a:prstGeom>
          <a:solidFill>
            <a:srgbClr val="E3741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29" name="Rectangle 5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43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Презентация</a:t>
            </a:r>
          </a:p>
        </p:txBody>
      </p:sp>
      <p:sp>
        <p:nvSpPr>
          <p:cNvPr id="1030" name="Rectangle 55"/>
          <p:cNvSpPr>
            <a:spLocks noChangeArrowheads="1"/>
          </p:cNvSpPr>
          <p:nvPr userDrawn="1"/>
        </p:nvSpPr>
        <p:spPr bwMode="auto">
          <a:xfrm>
            <a:off x="1588" y="188913"/>
            <a:ext cx="9142412" cy="71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31" name="Line 129"/>
          <p:cNvSpPr>
            <a:spLocks noChangeShapeType="1"/>
          </p:cNvSpPr>
          <p:nvPr userDrawn="1"/>
        </p:nvSpPr>
        <p:spPr bwMode="auto">
          <a:xfrm rot="5400000" flipH="1">
            <a:off x="-72231" y="6633369"/>
            <a:ext cx="360362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32" name="Rectangle 54"/>
          <p:cNvSpPr>
            <a:spLocks noChangeArrowheads="1"/>
          </p:cNvSpPr>
          <p:nvPr userDrawn="1"/>
        </p:nvSpPr>
        <p:spPr bwMode="auto">
          <a:xfrm>
            <a:off x="107950" y="306388"/>
            <a:ext cx="8567738" cy="98425"/>
          </a:xfrm>
          <a:prstGeom prst="rect">
            <a:avLst/>
          </a:prstGeom>
          <a:solidFill>
            <a:srgbClr val="007BC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33" name="Line 131"/>
          <p:cNvSpPr>
            <a:spLocks noChangeShapeType="1"/>
          </p:cNvSpPr>
          <p:nvPr userDrawn="1"/>
        </p:nvSpPr>
        <p:spPr bwMode="auto">
          <a:xfrm flipH="1">
            <a:off x="107950" y="260350"/>
            <a:ext cx="864076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1034" name="Picture 132" descr="rabot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388" y="0"/>
            <a:ext cx="12255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" name="Rectangle 13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slow">
    <p:pull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244E9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244E93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244E93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44E9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214313" y="357188"/>
            <a:ext cx="8643937" cy="64293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b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200" b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ru-RU" sz="1200" b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ru-RU" sz="1200" b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ru-RU" sz="1200" b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200" b="0" dirty="0">
                <a:solidFill>
                  <a:srgbClr val="00006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МБС(К)ОУ «С(К)НШ-ДС№10»</a:t>
            </a:r>
            <a:br>
              <a:rPr lang="ru-RU" sz="1200" b="0" dirty="0">
                <a:solidFill>
                  <a:srgbClr val="00006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3075" name="Rectangle 25"/>
          <p:cNvSpPr>
            <a:spLocks noGrp="1" noChangeArrowheads="1"/>
          </p:cNvSpPr>
          <p:nvPr>
            <p:ph type="subTitle" idx="1"/>
          </p:nvPr>
        </p:nvSpPr>
        <p:spPr>
          <a:xfrm>
            <a:off x="857250" y="1928813"/>
            <a:ext cx="7416800" cy="2374900"/>
          </a:xfrm>
          <a:noFill/>
        </p:spPr>
        <p:txBody>
          <a:bodyPr/>
          <a:lstStyle/>
          <a:p>
            <a:r>
              <a:rPr lang="ru-RU" sz="4000" b="1" dirty="0"/>
              <a:t>«Советы родителям первоклассников»</a:t>
            </a:r>
            <a:endParaRPr lang="ru-RU" sz="4000" dirty="0"/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3132138" y="4292600"/>
            <a:ext cx="60118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Garamond" pitchFamily="18" charset="0"/>
              </a:rPr>
              <a:t>   </a:t>
            </a:r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4857750" y="5429250"/>
            <a:ext cx="38163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 dirty="0">
                <a:solidFill>
                  <a:srgbClr val="000066"/>
                </a:solidFill>
                <a:latin typeface="Garamond" pitchFamily="18" charset="0"/>
              </a:rPr>
              <a:t>Учитель – дефектолог </a:t>
            </a:r>
          </a:p>
          <a:p>
            <a:pPr algn="ctr"/>
            <a:r>
              <a:rPr lang="ru-RU" b="1" dirty="0">
                <a:solidFill>
                  <a:srgbClr val="000066"/>
                </a:solidFill>
                <a:latin typeface="Garamond" pitchFamily="18" charset="0"/>
              </a:rPr>
              <a:t>Ходор Н.Б.</a:t>
            </a:r>
            <a:endParaRPr lang="ru-RU" b="1" dirty="0">
              <a:solidFill>
                <a:srgbClr val="000066"/>
              </a:solidFill>
            </a:endParaRPr>
          </a:p>
          <a:p>
            <a:endParaRPr lang="ru-RU" dirty="0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2714625" y="6286500"/>
            <a:ext cx="3816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66"/>
                </a:solidFill>
                <a:latin typeface="Garamond" pitchFamily="18" charset="0"/>
              </a:rPr>
              <a:t>Троицк 2021 г.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7737233-C806-4F52-9AF5-110E512929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260647"/>
            <a:ext cx="7481805" cy="6505759"/>
          </a:xfrm>
        </p:spPr>
      </p:pic>
    </p:spTree>
    <p:extLst>
      <p:ext uri="{BB962C8B-B14F-4D97-AF65-F5344CB8AC3E}">
        <p14:creationId xmlns:p14="http://schemas.microsoft.com/office/powerpoint/2010/main" val="372584499"/>
      </p:ext>
    </p:extLst>
  </p:cSld>
  <p:clrMapOvr>
    <a:masterClrMapping/>
  </p:clrMapOvr>
  <p:transition spd="slow">
    <p:pull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E0E527E-8981-49C5-9662-AB12CE5D41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260649"/>
            <a:ext cx="7643662" cy="6801070"/>
          </a:xfrm>
        </p:spPr>
      </p:pic>
    </p:spTree>
    <p:extLst>
      <p:ext uri="{BB962C8B-B14F-4D97-AF65-F5344CB8AC3E}">
        <p14:creationId xmlns:p14="http://schemas.microsoft.com/office/powerpoint/2010/main" val="1472342627"/>
      </p:ext>
    </p:extLst>
  </p:cSld>
  <p:clrMapOvr>
    <a:masterClrMapping/>
  </p:clrMapOvr>
  <p:transition spd="slow">
    <p:pull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95E48DE-A1F8-48BF-B585-9A0488EB09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332656"/>
            <a:ext cx="7409797" cy="6459366"/>
          </a:xfrm>
        </p:spPr>
      </p:pic>
    </p:spTree>
    <p:extLst>
      <p:ext uri="{BB962C8B-B14F-4D97-AF65-F5344CB8AC3E}">
        <p14:creationId xmlns:p14="http://schemas.microsoft.com/office/powerpoint/2010/main" val="3897613548"/>
      </p:ext>
    </p:extLst>
  </p:cSld>
  <p:clrMapOvr>
    <a:masterClrMapping/>
  </p:clrMapOvr>
  <p:transition spd="slow">
    <p:pull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684706B-5FFD-4B2B-86F7-257BDB98B0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60648"/>
            <a:ext cx="7416824" cy="6597352"/>
          </a:xfrm>
        </p:spPr>
      </p:pic>
    </p:spTree>
    <p:extLst>
      <p:ext uri="{BB962C8B-B14F-4D97-AF65-F5344CB8AC3E}">
        <p14:creationId xmlns:p14="http://schemas.microsoft.com/office/powerpoint/2010/main" val="2229530751"/>
      </p:ext>
    </p:extLst>
  </p:cSld>
  <p:clrMapOvr>
    <a:masterClrMapping/>
  </p:clrMapOvr>
  <p:transition spd="slow">
    <p:pull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D4C4334-B08A-4B8E-92BD-3552FEC6DD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332656"/>
            <a:ext cx="7409797" cy="6525344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1"/>
          </a:solidFill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7198735"/>
      </p:ext>
    </p:extLst>
  </p:cSld>
  <p:clrMapOvr>
    <a:masterClrMapping/>
  </p:clrMapOvr>
  <p:transition spd="slow">
    <p:pull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B68CB65-4EEC-482F-943E-4B5AA38F01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31639" y="404664"/>
            <a:ext cx="3313385" cy="6453336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/>
              <a:t>«Где ты?» Завяжите ребенку глаза и водите его по квартире. Остановитесь и спросите ребенка, где он находится (в кухне, коридоре и т.д.).</a:t>
            </a:r>
          </a:p>
          <a:p>
            <a:pPr>
              <a:buFontTx/>
              <a:buChar char="-"/>
            </a:pPr>
            <a:r>
              <a:rPr lang="ru-RU" dirty="0"/>
              <a:t> - «Сочиняем сказку» Вместе сочините сказку. Вы говорите предложения, ребенок договаривает последние слова: «Жил-был…. Однажды он пошел в…. Вдруг он увидел…» и т.д. 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6B9AB93C-7F2E-4E7F-8002-3E7B7395CE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5" y="404664"/>
            <a:ext cx="4041775" cy="572149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- «</a:t>
            </a:r>
            <a:r>
              <a:rPr lang="ru-RU" dirty="0" err="1"/>
              <a:t>Запоминалки</a:t>
            </a:r>
            <a:r>
              <a:rPr lang="ru-RU" dirty="0"/>
              <a:t>» Из геометрических форм выложите любую композицию. Для начала хватит квадрат-круг-квадрат. Ребенок пытается выложить точно также, как у вас. Постепенно усложняйте игру: прикрывайте образец книгой, используйте большее количество фигур. Попробуйте выкладывать композиции из цветных карандашей, спичек, счетных палочек в виде треугольника, прямоугольника, крестика, звездочки и т.д. </a:t>
            </a:r>
          </a:p>
        </p:txBody>
      </p:sp>
    </p:spTree>
    <p:extLst>
      <p:ext uri="{BB962C8B-B14F-4D97-AF65-F5344CB8AC3E}">
        <p14:creationId xmlns:p14="http://schemas.microsoft.com/office/powerpoint/2010/main" val="1177821443"/>
      </p:ext>
    </p:extLst>
  </p:cSld>
  <p:clrMapOvr>
    <a:masterClrMapping/>
  </p:clrMapOvr>
  <p:transition spd="slow">
    <p:pull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14282" y="2357430"/>
            <a:ext cx="8764387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Благодарю за внимание!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FE30607-567A-46E8-AEDC-85DCD916FC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332656"/>
            <a:ext cx="7848872" cy="6336704"/>
          </a:xfrm>
        </p:spPr>
      </p:pic>
    </p:spTree>
    <p:extLst>
      <p:ext uri="{BB962C8B-B14F-4D97-AF65-F5344CB8AC3E}">
        <p14:creationId xmlns:p14="http://schemas.microsoft.com/office/powerpoint/2010/main" val="2989363815"/>
      </p:ext>
    </p:extLst>
  </p:cSld>
  <p:clrMapOvr>
    <a:masterClrMapping/>
  </p:clrMapOvr>
  <p:transition spd="slow"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5117B333-914D-42C0-B9BB-EB0FE4256C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241" y="332656"/>
            <a:ext cx="7111223" cy="6264696"/>
          </a:xfrm>
        </p:spPr>
      </p:pic>
    </p:spTree>
    <p:extLst>
      <p:ext uri="{BB962C8B-B14F-4D97-AF65-F5344CB8AC3E}">
        <p14:creationId xmlns:p14="http://schemas.microsoft.com/office/powerpoint/2010/main" val="151489105"/>
      </p:ext>
    </p:extLst>
  </p:cSld>
  <p:clrMapOvr>
    <a:masterClrMapping/>
  </p:clrMapOvr>
  <p:transition spd="slow"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CD4A32E-74E5-4A0E-B2FF-42719D7361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32656"/>
            <a:ext cx="7128792" cy="6120680"/>
          </a:xfrm>
        </p:spPr>
      </p:pic>
    </p:spTree>
    <p:extLst>
      <p:ext uri="{BB962C8B-B14F-4D97-AF65-F5344CB8AC3E}">
        <p14:creationId xmlns:p14="http://schemas.microsoft.com/office/powerpoint/2010/main" val="1149854383"/>
      </p:ext>
    </p:extLst>
  </p:cSld>
  <p:clrMapOvr>
    <a:masterClrMapping/>
  </p:clrMapOvr>
  <p:transition spd="slow"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34D5270A-AC34-4135-AFEA-D9DB32B9C7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32656"/>
            <a:ext cx="7488832" cy="6336704"/>
          </a:xfrm>
        </p:spPr>
      </p:pic>
    </p:spTree>
    <p:extLst>
      <p:ext uri="{BB962C8B-B14F-4D97-AF65-F5344CB8AC3E}">
        <p14:creationId xmlns:p14="http://schemas.microsoft.com/office/powerpoint/2010/main" val="3170516703"/>
      </p:ext>
    </p:extLst>
  </p:cSld>
  <p:clrMapOvr>
    <a:masterClrMapping/>
  </p:clrMapOvr>
  <p:transition spd="slow"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45F71F4-5979-45B7-9E2F-4A6AA9875D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76672"/>
            <a:ext cx="7128792" cy="5976664"/>
          </a:xfrm>
        </p:spPr>
      </p:pic>
    </p:spTree>
    <p:extLst>
      <p:ext uri="{BB962C8B-B14F-4D97-AF65-F5344CB8AC3E}">
        <p14:creationId xmlns:p14="http://schemas.microsoft.com/office/powerpoint/2010/main" val="4218863675"/>
      </p:ext>
    </p:extLst>
  </p:cSld>
  <p:clrMapOvr>
    <a:masterClrMapping/>
  </p:clrMapOvr>
  <p:transition spd="slow"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drawingObject143">
            <a:extLst>
              <a:ext uri="{FF2B5EF4-FFF2-40B4-BE49-F238E27FC236}">
                <a16:creationId xmlns:a16="http://schemas.microsoft.com/office/drawing/2014/main" id="{54C2E865-3407-4A6E-8410-40BD81141A36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/>
          <a:stretch/>
        </p:blipFill>
        <p:spPr>
          <a:xfrm>
            <a:off x="1259632" y="620688"/>
            <a:ext cx="3559474" cy="5505475"/>
          </a:xfrm>
          <a:prstGeom prst="rect">
            <a:avLst/>
          </a:prstGeom>
          <a:noFill/>
        </p:spPr>
      </p:pic>
      <p:sp>
        <p:nvSpPr>
          <p:cNvPr id="153" name="Объект 152">
            <a:extLst>
              <a:ext uri="{FF2B5EF4-FFF2-40B4-BE49-F238E27FC236}">
                <a16:creationId xmlns:a16="http://schemas.microsoft.com/office/drawing/2014/main" id="{2F02DB80-DDB9-4496-8F75-F7DF7B288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32040" y="404664"/>
            <a:ext cx="3754760" cy="5721499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002060"/>
                </a:solidFill>
                <a:latin typeface="Bahnschrift SemiBold SemiConden" panose="020B0502040204020203" pitchFamily="34" charset="0"/>
                <a:ea typeface="Times New Roman" panose="02020603050405020304" pitchFamily="18" charset="0"/>
              </a:rPr>
              <a:t>Дети с ЗПР обучаются на успехе! </a:t>
            </a:r>
          </a:p>
          <a:p>
            <a:r>
              <a:rPr lang="ru-RU" sz="2400" b="1" dirty="0">
                <a:solidFill>
                  <a:srgbClr val="002060"/>
                </a:solidFill>
                <a:latin typeface="Bahnschrift SemiBold SemiConden" panose="020B0502040204020203" pitchFamily="34" charset="0"/>
              </a:rPr>
              <a:t>Хвалите своего  ребенка, когда у него получилось то, что раньше у него не получалось.</a:t>
            </a:r>
          </a:p>
          <a:p>
            <a:r>
              <a:rPr lang="ru-RU" sz="2400" b="1" dirty="0">
                <a:solidFill>
                  <a:srgbClr val="002060"/>
                </a:solidFill>
                <a:latin typeface="Bahnschrift SemiBold SemiConden" panose="020B0502040204020203" pitchFamily="34" charset="0"/>
              </a:rPr>
              <a:t>Поддержите ребенка в желании добиться успеха</a:t>
            </a:r>
          </a:p>
          <a:p>
            <a:r>
              <a:rPr lang="ru-RU" sz="2400" b="1" dirty="0">
                <a:solidFill>
                  <a:srgbClr val="002060"/>
                </a:solidFill>
                <a:latin typeface="Bahnschrift SemiBold SemiConden" panose="020B0502040204020203" pitchFamily="34" charset="0"/>
              </a:rPr>
              <a:t>Помните, что эмоциональная поддержка, похвала способны заметно повысить интеллектуальные достижения ребенка</a:t>
            </a:r>
          </a:p>
          <a:p>
            <a:endParaRPr lang="ru-RU" altLang="ru-RU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4290795"/>
      </p:ext>
    </p:extLst>
  </p:cSld>
  <p:clrMapOvr>
    <a:masterClrMapping/>
  </p:clrMapOvr>
  <p:transition spd="slow"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8284386-7759-4EAF-A149-AD7902BFCF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32656"/>
            <a:ext cx="7427987" cy="6120680"/>
          </a:xfrm>
        </p:spPr>
      </p:pic>
    </p:spTree>
    <p:extLst>
      <p:ext uri="{BB962C8B-B14F-4D97-AF65-F5344CB8AC3E}">
        <p14:creationId xmlns:p14="http://schemas.microsoft.com/office/powerpoint/2010/main" val="3551838565"/>
      </p:ext>
    </p:extLst>
  </p:cSld>
  <p:clrMapOvr>
    <a:masterClrMapping/>
  </p:clrMapOvr>
  <p:transition spd="slow"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A4A130-80D1-4E4A-ABD8-5BE4C18AE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ТИХИЕ ИГРЫ ВЕЧЕРОМ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C46F4B-6299-4708-A0A2-E7ED87D51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74902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dirty="0"/>
              <a:t>Эти игры развивают восприятие, внимание, мышление, память, речь, тактильные ощущения, мелкую моторику пальцев, координацию рук, удовлетворяют потребность детей в разнообразном общении с взрослым, воспитывают интерес и желание принимать участие в играх</a:t>
            </a:r>
          </a:p>
        </p:txBody>
      </p:sp>
    </p:spTree>
    <p:extLst>
      <p:ext uri="{BB962C8B-B14F-4D97-AF65-F5344CB8AC3E}">
        <p14:creationId xmlns:p14="http://schemas.microsoft.com/office/powerpoint/2010/main" val="163598540"/>
      </p:ext>
    </p:extLst>
  </p:cSld>
  <p:clrMapOvr>
    <a:masterClrMapping/>
  </p:clrMapOvr>
  <p:transition spd="slow">
    <p:pull dir="r"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Tahoma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2093</TotalTime>
  <Words>240</Words>
  <Application>Microsoft Office PowerPoint</Application>
  <PresentationFormat>Экран (4:3)</PresentationFormat>
  <Paragraphs>17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Arial Narrow</vt:lpstr>
      <vt:lpstr>Bahnschrift SemiBold SemiConden</vt:lpstr>
      <vt:lpstr>Garamond</vt:lpstr>
      <vt:lpstr>Tahoma</vt:lpstr>
      <vt:lpstr>Times New Roman</vt:lpstr>
      <vt:lpstr>Verdana</vt:lpstr>
      <vt:lpstr>Оформление по умолчанию</vt:lpstr>
      <vt:lpstr>      МБС(К)ОУ «С(К)НШ-ДС№10»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ТИХИЕ ИГРЫ ВЕЧЕРОМ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МУБиНТ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презентаций</dc:title>
  <dc:creator>Дизайнер</dc:creator>
  <cp:lastModifiedBy>Наталья</cp:lastModifiedBy>
  <cp:revision>183</cp:revision>
  <cp:lastPrinted>2022-02-16T10:27:18Z</cp:lastPrinted>
  <dcterms:created xsi:type="dcterms:W3CDTF">2004-06-18T10:43:38Z</dcterms:created>
  <dcterms:modified xsi:type="dcterms:W3CDTF">2023-02-01T06:05:15Z</dcterms:modified>
</cp:coreProperties>
</file>