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3" r:id="rId7"/>
    <p:sldId id="261" r:id="rId8"/>
    <p:sldId id="262"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516" y="18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9C3EBB6-37D6-4B33-9579-16B7EA3F1EA6}" type="datetimeFigureOut">
              <a:rPr lang="ru-RU" smtClean="0"/>
              <a:t>01.02.2023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7734C2-E008-46D3-A034-F910053A78CB}" type="slidenum">
              <a:rPr lang="ru-RU" smtClean="0"/>
              <a:t>‹#›</a:t>
            </a:fld>
            <a:endParaRPr lang="ru-RU"/>
          </a:p>
        </p:txBody>
      </p:sp>
    </p:spTree>
    <p:extLst>
      <p:ext uri="{BB962C8B-B14F-4D97-AF65-F5344CB8AC3E}">
        <p14:creationId xmlns:p14="http://schemas.microsoft.com/office/powerpoint/2010/main" val="3702584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9C3EBB6-37D6-4B33-9579-16B7EA3F1EA6}" type="datetimeFigureOut">
              <a:rPr lang="ru-RU" smtClean="0"/>
              <a:t>01.02.2023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7734C2-E008-46D3-A034-F910053A78CB}" type="slidenum">
              <a:rPr lang="ru-RU" smtClean="0"/>
              <a:t>‹#›</a:t>
            </a:fld>
            <a:endParaRPr lang="ru-RU"/>
          </a:p>
        </p:txBody>
      </p:sp>
    </p:spTree>
    <p:extLst>
      <p:ext uri="{BB962C8B-B14F-4D97-AF65-F5344CB8AC3E}">
        <p14:creationId xmlns:p14="http://schemas.microsoft.com/office/powerpoint/2010/main" val="907182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9C3EBB6-37D6-4B33-9579-16B7EA3F1EA6}" type="datetimeFigureOut">
              <a:rPr lang="ru-RU" smtClean="0"/>
              <a:t>01.02.2023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7734C2-E008-46D3-A034-F910053A78CB}" type="slidenum">
              <a:rPr lang="ru-RU" smtClean="0"/>
              <a:t>‹#›</a:t>
            </a:fld>
            <a:endParaRPr lang="ru-RU"/>
          </a:p>
        </p:txBody>
      </p:sp>
    </p:spTree>
    <p:extLst>
      <p:ext uri="{BB962C8B-B14F-4D97-AF65-F5344CB8AC3E}">
        <p14:creationId xmlns:p14="http://schemas.microsoft.com/office/powerpoint/2010/main" val="42190307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9C3EBB6-37D6-4B33-9579-16B7EA3F1EA6}" type="datetimeFigureOut">
              <a:rPr lang="ru-RU" smtClean="0"/>
              <a:t>01.02.2023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7734C2-E008-46D3-A034-F910053A78CB}" type="slidenum">
              <a:rPr lang="ru-RU" smtClean="0"/>
              <a:t>‹#›</a:t>
            </a:fld>
            <a:endParaRPr lang="ru-RU"/>
          </a:p>
        </p:txBody>
      </p:sp>
    </p:spTree>
    <p:extLst>
      <p:ext uri="{BB962C8B-B14F-4D97-AF65-F5344CB8AC3E}">
        <p14:creationId xmlns:p14="http://schemas.microsoft.com/office/powerpoint/2010/main" val="5163893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9C3EBB6-37D6-4B33-9579-16B7EA3F1EA6}" type="datetimeFigureOut">
              <a:rPr lang="ru-RU" smtClean="0"/>
              <a:t>01.02.2023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77734C2-E008-46D3-A034-F910053A78CB}" type="slidenum">
              <a:rPr lang="ru-RU" smtClean="0"/>
              <a:t>‹#›</a:t>
            </a:fld>
            <a:endParaRPr lang="ru-RU"/>
          </a:p>
        </p:txBody>
      </p:sp>
    </p:spTree>
    <p:extLst>
      <p:ext uri="{BB962C8B-B14F-4D97-AF65-F5344CB8AC3E}">
        <p14:creationId xmlns:p14="http://schemas.microsoft.com/office/powerpoint/2010/main" val="17997491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9C3EBB6-37D6-4B33-9579-16B7EA3F1EA6}" type="datetimeFigureOut">
              <a:rPr lang="ru-RU" smtClean="0"/>
              <a:t>01.02.2023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77734C2-E008-46D3-A034-F910053A78CB}" type="slidenum">
              <a:rPr lang="ru-RU" smtClean="0"/>
              <a:t>‹#›</a:t>
            </a:fld>
            <a:endParaRPr lang="ru-RU"/>
          </a:p>
        </p:txBody>
      </p:sp>
    </p:spTree>
    <p:extLst>
      <p:ext uri="{BB962C8B-B14F-4D97-AF65-F5344CB8AC3E}">
        <p14:creationId xmlns:p14="http://schemas.microsoft.com/office/powerpoint/2010/main" val="29958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9C3EBB6-37D6-4B33-9579-16B7EA3F1EA6}" type="datetimeFigureOut">
              <a:rPr lang="ru-RU" smtClean="0"/>
              <a:t>01.02.2023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77734C2-E008-46D3-A034-F910053A78CB}" type="slidenum">
              <a:rPr lang="ru-RU" smtClean="0"/>
              <a:t>‹#›</a:t>
            </a:fld>
            <a:endParaRPr lang="ru-RU"/>
          </a:p>
        </p:txBody>
      </p:sp>
    </p:spTree>
    <p:extLst>
      <p:ext uri="{BB962C8B-B14F-4D97-AF65-F5344CB8AC3E}">
        <p14:creationId xmlns:p14="http://schemas.microsoft.com/office/powerpoint/2010/main" val="41764545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9C3EBB6-37D6-4B33-9579-16B7EA3F1EA6}" type="datetimeFigureOut">
              <a:rPr lang="ru-RU" smtClean="0"/>
              <a:t>01.02.2023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77734C2-E008-46D3-A034-F910053A78CB}" type="slidenum">
              <a:rPr lang="ru-RU" smtClean="0"/>
              <a:t>‹#›</a:t>
            </a:fld>
            <a:endParaRPr lang="ru-RU"/>
          </a:p>
        </p:txBody>
      </p:sp>
    </p:spTree>
    <p:extLst>
      <p:ext uri="{BB962C8B-B14F-4D97-AF65-F5344CB8AC3E}">
        <p14:creationId xmlns:p14="http://schemas.microsoft.com/office/powerpoint/2010/main" val="9261438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9C3EBB6-37D6-4B33-9579-16B7EA3F1EA6}" type="datetimeFigureOut">
              <a:rPr lang="ru-RU" smtClean="0"/>
              <a:t>01.02.2023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77734C2-E008-46D3-A034-F910053A78CB}" type="slidenum">
              <a:rPr lang="ru-RU" smtClean="0"/>
              <a:t>‹#›</a:t>
            </a:fld>
            <a:endParaRPr lang="ru-RU"/>
          </a:p>
        </p:txBody>
      </p:sp>
    </p:spTree>
    <p:extLst>
      <p:ext uri="{BB962C8B-B14F-4D97-AF65-F5344CB8AC3E}">
        <p14:creationId xmlns:p14="http://schemas.microsoft.com/office/powerpoint/2010/main" val="2180104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9C3EBB6-37D6-4B33-9579-16B7EA3F1EA6}" type="datetimeFigureOut">
              <a:rPr lang="ru-RU" smtClean="0"/>
              <a:t>01.02.2023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77734C2-E008-46D3-A034-F910053A78CB}" type="slidenum">
              <a:rPr lang="ru-RU" smtClean="0"/>
              <a:t>‹#›</a:t>
            </a:fld>
            <a:endParaRPr lang="ru-RU"/>
          </a:p>
        </p:txBody>
      </p:sp>
    </p:spTree>
    <p:extLst>
      <p:ext uri="{BB962C8B-B14F-4D97-AF65-F5344CB8AC3E}">
        <p14:creationId xmlns:p14="http://schemas.microsoft.com/office/powerpoint/2010/main" val="2551997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9C3EBB6-37D6-4B33-9579-16B7EA3F1EA6}" type="datetimeFigureOut">
              <a:rPr lang="ru-RU" smtClean="0"/>
              <a:t>01.02.2023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77734C2-E008-46D3-A034-F910053A78CB}" type="slidenum">
              <a:rPr lang="ru-RU" smtClean="0"/>
              <a:t>‹#›</a:t>
            </a:fld>
            <a:endParaRPr lang="ru-RU"/>
          </a:p>
        </p:txBody>
      </p:sp>
    </p:spTree>
    <p:extLst>
      <p:ext uri="{BB962C8B-B14F-4D97-AF65-F5344CB8AC3E}">
        <p14:creationId xmlns:p14="http://schemas.microsoft.com/office/powerpoint/2010/main" val="9813814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C3EBB6-37D6-4B33-9579-16B7EA3F1EA6}" type="datetimeFigureOut">
              <a:rPr lang="ru-RU" smtClean="0"/>
              <a:t>01.02.2023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7734C2-E008-46D3-A034-F910053A78CB}" type="slidenum">
              <a:rPr lang="ru-RU" smtClean="0"/>
              <a:t>‹#›</a:t>
            </a:fld>
            <a:endParaRPr lang="ru-RU"/>
          </a:p>
        </p:txBody>
      </p:sp>
    </p:spTree>
    <p:extLst>
      <p:ext uri="{BB962C8B-B14F-4D97-AF65-F5344CB8AC3E}">
        <p14:creationId xmlns:p14="http://schemas.microsoft.com/office/powerpoint/2010/main" val="8617003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17970" t="-741"/>
          <a:stretch/>
        </p:blipFill>
        <p:spPr bwMode="auto">
          <a:xfrm>
            <a:off x="-710" y="-70566"/>
            <a:ext cx="9144710" cy="69285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ctrTitle"/>
          </p:nvPr>
        </p:nvSpPr>
        <p:spPr>
          <a:xfrm>
            <a:off x="685445" y="836712"/>
            <a:ext cx="7772400" cy="1470025"/>
          </a:xfrm>
        </p:spPr>
        <p:txBody>
          <a:bodyPr>
            <a:normAutofit/>
          </a:bodyPr>
          <a:lstStyle/>
          <a:p>
            <a:r>
              <a:rPr lang="en-US" sz="6000" b="1" dirty="0" smtClean="0">
                <a:solidFill>
                  <a:schemeClr val="bg2">
                    <a:lumMod val="25000"/>
                  </a:schemeClr>
                </a:solidFill>
                <a:effectLst>
                  <a:outerShdw blurRad="38100" dist="38100" dir="2700000" algn="tl">
                    <a:srgbClr val="000000">
                      <a:alpha val="43137"/>
                    </a:srgbClr>
                  </a:outerShdw>
                </a:effectLst>
                <a:latin typeface="Monotype Corsiva" pitchFamily="66" charset="0"/>
              </a:rPr>
              <a:t>The ecological problem</a:t>
            </a:r>
            <a:endParaRPr lang="ru-RU" sz="6000" b="1" dirty="0">
              <a:solidFill>
                <a:schemeClr val="bg2">
                  <a:lumMod val="25000"/>
                </a:schemeClr>
              </a:solidFill>
              <a:effectLst>
                <a:outerShdw blurRad="38100" dist="38100" dir="2700000" algn="tl">
                  <a:srgbClr val="000000">
                    <a:alpha val="43137"/>
                  </a:srgbClr>
                </a:outerShdw>
              </a:effectLst>
              <a:latin typeface="Monotype Corsiva" pitchFamily="66" charset="0"/>
            </a:endParaRPr>
          </a:p>
        </p:txBody>
      </p:sp>
    </p:spTree>
    <p:extLst>
      <p:ext uri="{BB962C8B-B14F-4D97-AF65-F5344CB8AC3E}">
        <p14:creationId xmlns:p14="http://schemas.microsoft.com/office/powerpoint/2010/main" val="899152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00" y="116632"/>
            <a:ext cx="8784976" cy="3730426"/>
          </a:xfrm>
        </p:spPr>
        <p:txBody>
          <a:bodyPr>
            <a:noAutofit/>
          </a:bodyPr>
          <a:lstStyle/>
          <a:p>
            <a:r>
              <a:rPr lang="en-US" sz="3200" dirty="0" smtClean="0">
                <a:latin typeface="Monotype Corsiva" pitchFamily="66" charset="0"/>
              </a:rPr>
              <a:t>It is not the first generation in a row that humanity has lived with the constant and obsessive fear of ecological disasters. Deforestation, ocean pollution, destruction of the ozone layer - we have heard these phrases hundreds or even thousands of times in our lives. But where is the real danger and where is sheer speculation? Let's explore which ecological problems pose a danger to us and our descendants. </a:t>
            </a:r>
            <a:endParaRPr lang="ru-RU" sz="3200" dirty="0">
              <a:latin typeface="Monotype Corsiva" pitchFamily="66" charset="0"/>
            </a:endParaRPr>
          </a:p>
        </p:txBody>
      </p:sp>
      <p:pic>
        <p:nvPicPr>
          <p:cNvPr id="4098"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475656" y="3791985"/>
            <a:ext cx="6218644"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977824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88640"/>
            <a:ext cx="4536504" cy="6552728"/>
          </a:xfrm>
        </p:spPr>
        <p:txBody>
          <a:bodyPr numCol="1">
            <a:noAutofit/>
          </a:bodyPr>
          <a:lstStyle/>
          <a:p>
            <a:r>
              <a:rPr lang="en-US" sz="2400" dirty="0" smtClean="0">
                <a:latin typeface="Monotype Corsiva" pitchFamily="66" charset="0"/>
              </a:rPr>
              <a:t>The planet began to change, but we did not notice it immediately - our civilization was busy with other things: the extraction of fuel (coal, gas, shale, oil), metal and other minerals. All these substances, removed naturally by nature and taken away by man, returned to nature, but in a different form. It has turned into a global pollution of soil, water and air and has caused the ecological crisis. And the intensity of this process continues to grow at a catastrophic rate, and mankind will have to deal with the serious consequences of the ecological crisis in the near future.</a:t>
            </a:r>
            <a:endParaRPr lang="ru-RU" sz="2400" dirty="0">
              <a:latin typeface="Monotype Corsiva" pitchFamily="66" charset="0"/>
            </a:endParaRPr>
          </a:p>
        </p:txBody>
      </p:sp>
      <p:pic>
        <p:nvPicPr>
          <p:cNvPr id="2050"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4860032" y="188640"/>
            <a:ext cx="2791068" cy="3062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auto">
          <a:xfrm>
            <a:off x="5796136" y="3573016"/>
            <a:ext cx="3046334" cy="3078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72317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1143000"/>
          </a:xfrm>
        </p:spPr>
        <p:txBody>
          <a:bodyPr>
            <a:normAutofit/>
          </a:bodyPr>
          <a:lstStyle/>
          <a:p>
            <a:r>
              <a:rPr lang="en-US" sz="5400" dirty="0" smtClean="0">
                <a:latin typeface="Monotype Corsiva" pitchFamily="66" charset="0"/>
              </a:rPr>
              <a:t>Types of environmental problems</a:t>
            </a:r>
            <a:endParaRPr lang="ru-RU" sz="5400" dirty="0">
              <a:latin typeface="Monotype Corsiva" pitchFamily="66" charset="0"/>
            </a:endParaRPr>
          </a:p>
        </p:txBody>
      </p:sp>
      <p:sp>
        <p:nvSpPr>
          <p:cNvPr id="5" name="Прямоугольник 4"/>
          <p:cNvSpPr/>
          <p:nvPr/>
        </p:nvSpPr>
        <p:spPr>
          <a:xfrm>
            <a:off x="216852" y="1187740"/>
            <a:ext cx="4861134" cy="6617196"/>
          </a:xfrm>
          <a:prstGeom prst="rect">
            <a:avLst/>
          </a:prstGeom>
        </p:spPr>
        <p:txBody>
          <a:bodyPr wrap="square">
            <a:spAutoFit/>
          </a:bodyPr>
          <a:lstStyle/>
          <a:p>
            <a:pPr marL="457200" indent="-457200">
              <a:buAutoNum type="arabicPeriod"/>
            </a:pPr>
            <a:r>
              <a:rPr lang="en-US" sz="3200" dirty="0" smtClean="0">
                <a:latin typeface="Monotype Corsiva" pitchFamily="66" charset="0"/>
              </a:rPr>
              <a:t>Global warming</a:t>
            </a:r>
            <a:endParaRPr lang="ru-RU" sz="3200" dirty="0" smtClean="0">
              <a:latin typeface="Monotype Corsiva" pitchFamily="66" charset="0"/>
            </a:endParaRPr>
          </a:p>
          <a:p>
            <a:pPr marL="457200" indent="-457200">
              <a:buAutoNum type="arabicPeriod"/>
            </a:pPr>
            <a:r>
              <a:rPr lang="en-US" sz="3200" dirty="0" smtClean="0">
                <a:latin typeface="Monotype Corsiva" pitchFamily="66" charset="0"/>
              </a:rPr>
              <a:t> Pollution of the world's oceans.</a:t>
            </a:r>
            <a:endParaRPr lang="ru-RU" sz="3200" dirty="0" smtClean="0">
              <a:latin typeface="Monotype Corsiva" pitchFamily="66" charset="0"/>
            </a:endParaRPr>
          </a:p>
          <a:p>
            <a:pPr marL="457200" indent="-457200">
              <a:buAutoNum type="arabicPeriod"/>
            </a:pPr>
            <a:r>
              <a:rPr lang="en-US" sz="3200" dirty="0" smtClean="0">
                <a:latin typeface="Monotype Corsiva" pitchFamily="66" charset="0"/>
              </a:rPr>
              <a:t> Depletion of the ozone </a:t>
            </a:r>
          </a:p>
          <a:p>
            <a:r>
              <a:rPr lang="en-US" sz="3200" dirty="0" smtClean="0">
                <a:latin typeface="Monotype Corsiva" pitchFamily="66" charset="0"/>
              </a:rPr>
              <a:t>      Layer.</a:t>
            </a:r>
            <a:endParaRPr lang="ru-RU" sz="3200" dirty="0" smtClean="0">
              <a:latin typeface="Monotype Corsiva" pitchFamily="66" charset="0"/>
            </a:endParaRPr>
          </a:p>
          <a:p>
            <a:pPr marL="457200" indent="-457200">
              <a:buAutoNum type="arabicPeriod"/>
            </a:pPr>
            <a:r>
              <a:rPr lang="en-US" sz="3200" dirty="0" smtClean="0">
                <a:latin typeface="Monotype Corsiva" pitchFamily="66" charset="0"/>
              </a:rPr>
              <a:t>Air pollution.</a:t>
            </a:r>
            <a:endParaRPr lang="ru-RU" sz="3200" dirty="0" smtClean="0">
              <a:latin typeface="Monotype Corsiva" pitchFamily="66" charset="0"/>
            </a:endParaRPr>
          </a:p>
          <a:p>
            <a:pPr marL="457200" indent="-457200">
              <a:buAutoNum type="arabicPeriod"/>
            </a:pPr>
            <a:r>
              <a:rPr lang="en-US" sz="3200" dirty="0" smtClean="0">
                <a:latin typeface="Monotype Corsiva" pitchFamily="66" charset="0"/>
              </a:rPr>
              <a:t>Soil contamination.</a:t>
            </a:r>
            <a:endParaRPr lang="ru-RU" sz="3200" dirty="0" smtClean="0">
              <a:latin typeface="Monotype Corsiva" pitchFamily="66" charset="0"/>
            </a:endParaRPr>
          </a:p>
          <a:p>
            <a:pPr marL="457200" indent="-457200">
              <a:buAutoNum type="arabicPeriod"/>
            </a:pPr>
            <a:r>
              <a:rPr lang="en-US" sz="3200" dirty="0" smtClean="0">
                <a:latin typeface="Monotype Corsiva" pitchFamily="66" charset="0"/>
              </a:rPr>
              <a:t>Deforestation and desertification. </a:t>
            </a:r>
            <a:endParaRPr lang="ru-RU" sz="3200" dirty="0" smtClean="0">
              <a:latin typeface="Monotype Corsiva" pitchFamily="66" charset="0"/>
            </a:endParaRPr>
          </a:p>
          <a:p>
            <a:pPr marL="457200" indent="-457200">
              <a:buAutoNum type="arabicPeriod"/>
            </a:pPr>
            <a:r>
              <a:rPr lang="en-US" sz="3200" dirty="0" smtClean="0">
                <a:latin typeface="Monotype Corsiva" pitchFamily="66" charset="0"/>
              </a:rPr>
              <a:t>«</a:t>
            </a:r>
            <a:r>
              <a:rPr lang="en-US" sz="3200" dirty="0">
                <a:latin typeface="Monotype Corsiva" pitchFamily="66" charset="0"/>
              </a:rPr>
              <a:t>A</a:t>
            </a:r>
            <a:r>
              <a:rPr lang="en-US" sz="3200" dirty="0" smtClean="0">
                <a:latin typeface="Monotype Corsiva" pitchFamily="66" charset="0"/>
              </a:rPr>
              <a:t>cid rain“</a:t>
            </a:r>
          </a:p>
          <a:p>
            <a:pPr marL="457200" indent="-457200">
              <a:buAutoNum type="arabicPeriod"/>
            </a:pPr>
            <a:r>
              <a:rPr lang="en-US" sz="3200" dirty="0" smtClean="0">
                <a:latin typeface="Monotype Corsiva" pitchFamily="66" charset="0"/>
              </a:rPr>
              <a:t>Reducing biodiversity.</a:t>
            </a:r>
          </a:p>
          <a:p>
            <a:endParaRPr lang="ru-RU" sz="2400" dirty="0" smtClean="0">
              <a:latin typeface="Monotype Corsiva" pitchFamily="66" charset="0"/>
            </a:endParaRPr>
          </a:p>
          <a:p>
            <a:endParaRPr lang="ru-RU" sz="2400" dirty="0" smtClean="0">
              <a:latin typeface="Monotype Corsiva" pitchFamily="66" charset="0"/>
            </a:endParaRPr>
          </a:p>
          <a:p>
            <a:endParaRPr lang="ru-RU" sz="2400" dirty="0">
              <a:latin typeface="Monotype Corsiva" pitchFamily="66" charset="0"/>
            </a:endParaRPr>
          </a:p>
        </p:txBody>
      </p:sp>
      <p:pic>
        <p:nvPicPr>
          <p:cNvPr id="307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499992" y="1556792"/>
            <a:ext cx="4294657" cy="4626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999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dirty="0" smtClean="0">
                <a:latin typeface="Monotype Corsiva" pitchFamily="66" charset="0"/>
              </a:rPr>
              <a:t>Ways to solve environmental problems</a:t>
            </a:r>
            <a:br>
              <a:rPr lang="en-US" dirty="0" smtClean="0">
                <a:latin typeface="Monotype Corsiva" pitchFamily="66" charset="0"/>
              </a:rPr>
            </a:br>
            <a:endParaRPr lang="ru-RU" dirty="0">
              <a:latin typeface="Monotype Corsiva" pitchFamily="66" charset="0"/>
            </a:endParaRPr>
          </a:p>
        </p:txBody>
      </p:sp>
      <p:sp>
        <p:nvSpPr>
          <p:cNvPr id="4" name="Прямоугольник 3"/>
          <p:cNvSpPr/>
          <p:nvPr/>
        </p:nvSpPr>
        <p:spPr>
          <a:xfrm>
            <a:off x="3779912" y="903040"/>
            <a:ext cx="5049390" cy="6001643"/>
          </a:xfrm>
          <a:prstGeom prst="rect">
            <a:avLst/>
          </a:prstGeom>
        </p:spPr>
        <p:txBody>
          <a:bodyPr wrap="square">
            <a:spAutoFit/>
          </a:bodyPr>
          <a:lstStyle/>
          <a:p>
            <a:pPr algn="just"/>
            <a:endParaRPr lang="en-US" sz="2400" dirty="0" smtClean="0">
              <a:latin typeface="Monotype Corsiva" pitchFamily="66" charset="0"/>
            </a:endParaRPr>
          </a:p>
          <a:p>
            <a:pPr algn="just"/>
            <a:r>
              <a:rPr lang="en-US" sz="2400" dirty="0" smtClean="0">
                <a:latin typeface="Monotype Corsiva" pitchFamily="66" charset="0"/>
              </a:rPr>
              <a:t>1. Legal - creation and implementation of administrative, state and international laws and legal acts on environmental protection.</a:t>
            </a:r>
          </a:p>
          <a:p>
            <a:pPr algn="just"/>
            <a:r>
              <a:rPr lang="en-US" sz="2400" dirty="0" smtClean="0">
                <a:latin typeface="Monotype Corsiva" pitchFamily="66" charset="0"/>
              </a:rPr>
              <a:t>2. Economic - minimization or complete elimination of negative </a:t>
            </a:r>
            <a:r>
              <a:rPr lang="en-US" sz="2400" dirty="0" err="1" smtClean="0">
                <a:latin typeface="Monotype Corsiva" pitchFamily="66" charset="0"/>
              </a:rPr>
              <a:t>technogenic</a:t>
            </a:r>
            <a:r>
              <a:rPr lang="en-US" sz="2400" dirty="0" smtClean="0">
                <a:latin typeface="Monotype Corsiva" pitchFamily="66" charset="0"/>
              </a:rPr>
              <a:t> impact on the nature by means of monetary injections, creation of funded programs and funds. </a:t>
            </a:r>
          </a:p>
          <a:p>
            <a:pPr algn="just"/>
            <a:r>
              <a:rPr lang="en-US" sz="2400" dirty="0" smtClean="0">
                <a:latin typeface="Monotype Corsiva" pitchFamily="66" charset="0"/>
              </a:rPr>
              <a:t>3.Technological - invention and implementation of new technologies to reduce harmful impact on the nature in metallurgical, transport and extractive industries. Development and popularization of ecologically clean sources of energy.</a:t>
            </a:r>
          </a:p>
          <a:p>
            <a:pPr algn="just"/>
            <a:endParaRPr lang="en-US" sz="2400" dirty="0" smtClean="0">
              <a:latin typeface="Monotype Corsiva" pitchFamily="66" charset="0"/>
            </a:endParaRPr>
          </a:p>
        </p:txBody>
      </p:sp>
      <p:pic>
        <p:nvPicPr>
          <p:cNvPr id="717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9552" y="1052736"/>
            <a:ext cx="2880320"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8355" y="3906269"/>
            <a:ext cx="2871517" cy="28715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43403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260648"/>
            <a:ext cx="8208912" cy="1815882"/>
          </a:xfrm>
          <a:prstGeom prst="rect">
            <a:avLst/>
          </a:prstGeom>
        </p:spPr>
        <p:txBody>
          <a:bodyPr wrap="square">
            <a:spAutoFit/>
          </a:bodyPr>
          <a:lstStyle/>
          <a:p>
            <a:pPr algn="just"/>
            <a:r>
              <a:rPr lang="en-US" sz="2800" dirty="0" smtClean="0">
                <a:latin typeface="Monotype Corsiva" pitchFamily="66" charset="0"/>
              </a:rPr>
              <a:t>4. Organizational - even distribution of car load in order to avoid a critical accumulation of cars in one place. </a:t>
            </a:r>
          </a:p>
          <a:p>
            <a:pPr algn="just"/>
            <a:r>
              <a:rPr lang="en-US" sz="2800" dirty="0" smtClean="0">
                <a:latin typeface="Monotype Corsiva" pitchFamily="66" charset="0"/>
              </a:rPr>
              <a:t>5. Architectural - design and construction of "environmentally friendly" cities, landscaping of settlements.</a:t>
            </a:r>
          </a:p>
        </p:txBody>
      </p:sp>
      <p:pic>
        <p:nvPicPr>
          <p:cNvPr id="819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1520" y="2076531"/>
            <a:ext cx="4333794" cy="4333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379881" y="2076530"/>
            <a:ext cx="4493492" cy="44934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21065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82689"/>
            <a:ext cx="8229600" cy="1143000"/>
          </a:xfrm>
        </p:spPr>
        <p:txBody>
          <a:bodyPr>
            <a:normAutofit/>
          </a:bodyPr>
          <a:lstStyle/>
          <a:p>
            <a:r>
              <a:rPr lang="en-US" sz="5400" dirty="0">
                <a:latin typeface="Monotype Corsiva" pitchFamily="66" charset="0"/>
              </a:rPr>
              <a:t>C</a:t>
            </a:r>
            <a:r>
              <a:rPr lang="en-US" sz="5400" dirty="0" smtClean="0">
                <a:latin typeface="Monotype Corsiva" pitchFamily="66" charset="0"/>
              </a:rPr>
              <a:t>onclusion</a:t>
            </a:r>
            <a:endParaRPr lang="ru-RU" sz="5400" dirty="0">
              <a:latin typeface="Monotype Corsiva" pitchFamily="66" charset="0"/>
            </a:endParaRPr>
          </a:p>
        </p:txBody>
      </p:sp>
      <p:sp>
        <p:nvSpPr>
          <p:cNvPr id="5" name="Прямоугольник 4"/>
          <p:cNvSpPr/>
          <p:nvPr/>
        </p:nvSpPr>
        <p:spPr>
          <a:xfrm>
            <a:off x="179512" y="1124744"/>
            <a:ext cx="4608512" cy="5632311"/>
          </a:xfrm>
          <a:prstGeom prst="rect">
            <a:avLst/>
          </a:prstGeom>
        </p:spPr>
        <p:txBody>
          <a:bodyPr wrap="square">
            <a:spAutoFit/>
          </a:bodyPr>
          <a:lstStyle/>
          <a:p>
            <a:r>
              <a:rPr lang="en-US" sz="2400" dirty="0" smtClean="0">
                <a:latin typeface="Monotype Corsiva" pitchFamily="66" charset="0"/>
              </a:rPr>
              <a:t>But in addition to these global plans, there is the responsibility of each of us - each inhabitant of the big house called "planet Earth". To preserve it for future generations, do not be lazy to follow a few simple universal rules: throw away batteries in special containers, give up disposable bags (buy a cloth bag, it is cheaper), give unnecessary things to the poor, sort waste and teach these simple recommendations to your children. It is important to realize that there is no shame in being frugal. Instead of throwing away and buying, look for new uses for old things. </a:t>
            </a:r>
            <a:endParaRPr lang="ru-RU" sz="2400" dirty="0">
              <a:latin typeface="Monotype Corsiva" pitchFamily="66" charset="0"/>
            </a:endParaRPr>
          </a:p>
        </p:txBody>
      </p:sp>
      <p:pic>
        <p:nvPicPr>
          <p:cNvPr id="5123" name="Picture 3"/>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4768390" y="1327075"/>
            <a:ext cx="4308987" cy="5227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07406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99592" y="6270"/>
            <a:ext cx="7605175"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Прямоугольник 3"/>
          <p:cNvSpPr/>
          <p:nvPr/>
        </p:nvSpPr>
        <p:spPr>
          <a:xfrm>
            <a:off x="3779912" y="2852936"/>
            <a:ext cx="2393224" cy="769441"/>
          </a:xfrm>
          <a:prstGeom prst="rect">
            <a:avLst/>
          </a:prstGeom>
        </p:spPr>
        <p:txBody>
          <a:bodyPr wrap="square">
            <a:spAutoFit/>
          </a:bodyPr>
          <a:lstStyle/>
          <a:p>
            <a:r>
              <a:rPr lang="en-US" sz="4400" dirty="0" smtClean="0">
                <a:latin typeface="Monotype Corsiva" pitchFamily="66" charset="0"/>
              </a:rPr>
              <a:t>The End</a:t>
            </a:r>
            <a:endParaRPr lang="ru-RU" sz="4400" dirty="0">
              <a:latin typeface="Monotype Corsiva" pitchFamily="66" charset="0"/>
            </a:endParaRPr>
          </a:p>
        </p:txBody>
      </p:sp>
    </p:spTree>
    <p:extLst>
      <p:ext uri="{BB962C8B-B14F-4D97-AF65-F5344CB8AC3E}">
        <p14:creationId xmlns:p14="http://schemas.microsoft.com/office/powerpoint/2010/main" val="3217389636"/>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TotalTime>
  <Words>478</Words>
  <Application>Microsoft Office PowerPoint</Application>
  <PresentationFormat>Экран (4:3)</PresentationFormat>
  <Paragraphs>24</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The ecological problem</vt:lpstr>
      <vt:lpstr>It is not the first generation in a row that humanity has lived with the constant and obsessive fear of ecological disasters. Deforestation, ocean pollution, destruction of the ozone layer - we have heard these phrases hundreds or even thousands of times in our lives. But where is the real danger and where is sheer speculation? Let's explore which ecological problems pose a danger to us and our descendants. </vt:lpstr>
      <vt:lpstr>The planet began to change, but we did not notice it immediately - our civilization was busy with other things: the extraction of fuel (coal, gas, shale, oil), metal and other minerals. All these substances, removed naturally by nature and taken away by man, returned to nature, but in a different form. It has turned into a global pollution of soil, water and air and has caused the ecological crisis. And the intensity of this process continues to grow at a catastrophic rate, and mankind will have to deal with the serious consequences of the ecological crisis in the near future.</vt:lpstr>
      <vt:lpstr>Types of environmental problems</vt:lpstr>
      <vt:lpstr>Ways to solve environmental problems </vt:lpstr>
      <vt:lpstr>Презентация PowerPoint</vt:lpstr>
      <vt:lpstr>Conclusion</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591122</dc:creator>
  <cp:lastModifiedBy>Win7Pro</cp:lastModifiedBy>
  <cp:revision>9</cp:revision>
  <dcterms:created xsi:type="dcterms:W3CDTF">2021-02-12T08:50:54Z</dcterms:created>
  <dcterms:modified xsi:type="dcterms:W3CDTF">2023-02-01T11:26:25Z</dcterms:modified>
</cp:coreProperties>
</file>