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handoutMasterIdLst>
    <p:handoutMasterId r:id="rId21"/>
  </p:handoutMasterIdLst>
  <p:sldIdLst>
    <p:sldId id="256" r:id="rId3"/>
    <p:sldId id="258" r:id="rId4"/>
    <p:sldId id="261" r:id="rId5"/>
    <p:sldId id="262" r:id="rId6"/>
    <p:sldId id="263" r:id="rId7"/>
    <p:sldId id="264" r:id="rId8"/>
    <p:sldId id="260" r:id="rId9"/>
    <p:sldId id="265" r:id="rId10"/>
    <p:sldId id="266" r:id="rId11"/>
    <p:sldId id="267" r:id="rId12"/>
    <p:sldId id="269" r:id="rId13"/>
    <p:sldId id="270" r:id="rId14"/>
    <p:sldId id="271" r:id="rId15"/>
    <p:sldId id="272" r:id="rId16"/>
    <p:sldId id="259" r:id="rId17"/>
    <p:sldId id="273" r:id="rId18"/>
    <p:sldId id="275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FEC2"/>
    <a:srgbClr val="912799"/>
    <a:srgbClr val="00CC00"/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22" autoAdjust="0"/>
  </p:normalViewPr>
  <p:slideViewPr>
    <p:cSldViewPr>
      <p:cViewPr varScale="1">
        <p:scale>
          <a:sx n="103" d="100"/>
          <a:sy n="103" d="100"/>
        </p:scale>
        <p:origin x="-103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77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7FBB21-85C3-418B-9958-C41F86CD6B88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665D4E-92C2-472C-A17F-523A09CE2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2787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12" Type="http://schemas.openxmlformats.org/officeDocument/2006/relationships/image" Target="../media/image28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11" Type="http://schemas.openxmlformats.org/officeDocument/2006/relationships/image" Target="../media/image27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13" Type="http://schemas.openxmlformats.org/officeDocument/2006/relationships/image" Target="../media/image39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12" Type="http://schemas.openxmlformats.org/officeDocument/2006/relationships/image" Target="../media/image38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11" Type="http://schemas.openxmlformats.org/officeDocument/2006/relationships/image" Target="../media/image37.jpeg"/><Relationship Id="rId5" Type="http://schemas.openxmlformats.org/officeDocument/2006/relationships/image" Target="../media/image31.jpeg"/><Relationship Id="rId10" Type="http://schemas.openxmlformats.org/officeDocument/2006/relationships/image" Target="../media/image36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13" Type="http://schemas.openxmlformats.org/officeDocument/2006/relationships/image" Target="../media/image49.jpeg"/><Relationship Id="rId3" Type="http://schemas.openxmlformats.org/officeDocument/2006/relationships/image" Target="../media/image40.jpeg"/><Relationship Id="rId7" Type="http://schemas.openxmlformats.org/officeDocument/2006/relationships/image" Target="../media/image43.jpeg"/><Relationship Id="rId12" Type="http://schemas.openxmlformats.org/officeDocument/2006/relationships/image" Target="../media/image48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11" Type="http://schemas.openxmlformats.org/officeDocument/2006/relationships/image" Target="../media/image47.jpeg"/><Relationship Id="rId5" Type="http://schemas.openxmlformats.org/officeDocument/2006/relationships/image" Target="../media/image42.jpeg"/><Relationship Id="rId10" Type="http://schemas.openxmlformats.org/officeDocument/2006/relationships/image" Target="../media/image46.jpeg"/><Relationship Id="rId4" Type="http://schemas.openxmlformats.org/officeDocument/2006/relationships/image" Target="../media/image41.jpeg"/><Relationship Id="rId9" Type="http://schemas.openxmlformats.org/officeDocument/2006/relationships/image" Target="../media/image45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28.jpeg"/><Relationship Id="rId7" Type="http://schemas.openxmlformats.org/officeDocument/2006/relationships/image" Target="../media/image51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4.jpeg"/><Relationship Id="rId4" Type="http://schemas.openxmlformats.org/officeDocument/2006/relationships/image" Target="../media/image50.png"/><Relationship Id="rId9" Type="http://schemas.openxmlformats.org/officeDocument/2006/relationships/image" Target="../media/image5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7" Type="http://schemas.openxmlformats.org/officeDocument/2006/relationships/image" Target="../media/image59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6.emf"/><Relationship Id="rId4" Type="http://schemas.openxmlformats.org/officeDocument/2006/relationships/oleObject" Target="../embeddings/Microsoft_Excel_97-2003_Worksheet1.xls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060848"/>
            <a:ext cx="7772400" cy="2187674"/>
          </a:xfrm>
        </p:spPr>
        <p:txBody>
          <a:bodyPr>
            <a:noAutofit/>
          </a:bodyPr>
          <a:lstStyle/>
          <a:p>
            <a:r>
              <a:rPr lang="ru-RU" sz="8800" dirty="0" smtClean="0">
                <a:solidFill>
                  <a:schemeClr val="tx2">
                    <a:lumMod val="75000"/>
                  </a:schemeClr>
                </a:solidFill>
                <a:latin typeface="a_AlternaSw" panose="020B0706020207050204" pitchFamily="34" charset="-52"/>
              </a:rPr>
              <a:t>Здоровое питание</a:t>
            </a:r>
            <a:endParaRPr lang="ru-RU" sz="8800" dirty="0">
              <a:solidFill>
                <a:schemeClr val="tx2">
                  <a:lumMod val="75000"/>
                </a:schemeClr>
              </a:solidFill>
              <a:latin typeface="a_AlternaSw" panose="020B0706020207050204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08506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7496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CC0066"/>
                </a:solidFill>
                <a:latin typeface="a_AlternaSw" panose="020B0706020207050204" pitchFamily="34" charset="-52"/>
              </a:rPr>
              <a:t>Витамины</a:t>
            </a:r>
            <a:endParaRPr lang="ru-RU" sz="7200" dirty="0">
              <a:solidFill>
                <a:srgbClr val="CC0066"/>
              </a:solidFill>
              <a:latin typeface="a_AlternaSw" panose="020B0706020207050204" pitchFamily="34" charset="-52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1412776"/>
            <a:ext cx="4896544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777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63b1b9305733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678" y="357166"/>
            <a:ext cx="2643206" cy="1400003"/>
          </a:xfrm>
          <a:prstGeom prst="rect">
            <a:avLst/>
          </a:prstGeom>
        </p:spPr>
      </p:pic>
      <p:pic>
        <p:nvPicPr>
          <p:cNvPr id="5" name="Рисунок 4" descr="butter1big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4282" y="3714752"/>
            <a:ext cx="2547942" cy="1694381"/>
          </a:xfrm>
          <a:prstGeom prst="rect">
            <a:avLst/>
          </a:prstGeom>
        </p:spPr>
      </p:pic>
      <p:pic>
        <p:nvPicPr>
          <p:cNvPr id="6" name="Рисунок 5" descr="fresh_meat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8F4F3"/>
              </a:clrFrom>
              <a:clrTo>
                <a:srgbClr val="F8F4F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20" y="1785926"/>
            <a:ext cx="2381254" cy="1691944"/>
          </a:xfrm>
          <a:prstGeom prst="rect">
            <a:avLst/>
          </a:prstGeom>
        </p:spPr>
      </p:pic>
      <p:pic>
        <p:nvPicPr>
          <p:cNvPr id="7" name="Рисунок 6" descr="morkov_detyam - копия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9380" y="2214554"/>
            <a:ext cx="2571767" cy="1928826"/>
          </a:xfrm>
          <a:prstGeom prst="rect">
            <a:avLst/>
          </a:prstGeom>
        </p:spPr>
      </p:pic>
      <p:pic>
        <p:nvPicPr>
          <p:cNvPr id="8" name="Рисунок 7" descr="shutterstock_224608219_small_500x375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00826" y="4357694"/>
            <a:ext cx="2428892" cy="1821669"/>
          </a:xfrm>
          <a:prstGeom prst="rect">
            <a:avLst/>
          </a:prstGeom>
        </p:spPr>
      </p:pic>
      <p:pic>
        <p:nvPicPr>
          <p:cNvPr id="9" name="Рисунок 8" descr="yaitso_kurinoe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357686" y="5143512"/>
            <a:ext cx="1986249" cy="1542654"/>
          </a:xfrm>
          <a:prstGeom prst="rect">
            <a:avLst/>
          </a:prstGeom>
        </p:spPr>
      </p:pic>
      <p:pic>
        <p:nvPicPr>
          <p:cNvPr id="10" name="Рисунок 9" descr="bolperb.jp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14678" y="3571876"/>
            <a:ext cx="2193214" cy="1479145"/>
          </a:xfrm>
          <a:prstGeom prst="rect">
            <a:avLst/>
          </a:prstGeom>
        </p:spPr>
      </p:pic>
      <p:pic>
        <p:nvPicPr>
          <p:cNvPr id="11" name="Рисунок 10" descr="tykva-pri-zaporakh1.jpg"/>
          <p:cNvPicPr>
            <a:picLocks noChangeAspect="1"/>
          </p:cNvPicPr>
          <p:nvPr/>
        </p:nvPicPr>
        <p:blipFill>
          <a:blip r:embed="rId10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8662" y="285728"/>
            <a:ext cx="1357322" cy="1357322"/>
          </a:xfrm>
          <a:prstGeom prst="rect">
            <a:avLst/>
          </a:prstGeom>
        </p:spPr>
      </p:pic>
      <p:pic>
        <p:nvPicPr>
          <p:cNvPr id="12" name="Рисунок 11" descr="Без названия (1).jpg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8728" y="5072074"/>
            <a:ext cx="2357454" cy="1568778"/>
          </a:xfrm>
          <a:prstGeom prst="rect">
            <a:avLst/>
          </a:prstGeom>
        </p:spPr>
      </p:pic>
      <p:pic>
        <p:nvPicPr>
          <p:cNvPr id="13" name="Рисунок 12" descr="karas-silver-450.jpg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00826" y="500042"/>
            <a:ext cx="2428877" cy="1619251"/>
          </a:xfrm>
          <a:prstGeom prst="rect">
            <a:avLst/>
          </a:prstGeom>
        </p:spPr>
      </p:pic>
      <p:sp>
        <p:nvSpPr>
          <p:cNvPr id="14" name="Объект 2"/>
          <p:cNvSpPr>
            <a:spLocks noGrp="1"/>
          </p:cNvSpPr>
          <p:nvPr>
            <p:ph idx="1"/>
          </p:nvPr>
        </p:nvSpPr>
        <p:spPr>
          <a:xfrm>
            <a:off x="2798219" y="2420888"/>
            <a:ext cx="3676961" cy="8206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dirty="0">
                <a:solidFill>
                  <a:srgbClr val="00CC00"/>
                </a:solidFill>
                <a:latin typeface="a_AlternaSw" panose="020B0706020207050204" pitchFamily="34" charset="-52"/>
              </a:rPr>
              <a:t>Витамин</a:t>
            </a:r>
            <a:r>
              <a:rPr lang="ru-RU" sz="4400" dirty="0">
                <a:solidFill>
                  <a:srgbClr val="00CC00"/>
                </a:solidFill>
                <a:latin typeface="a_AlternaSw" panose="020B0706020207050204" pitchFamily="34" charset="-52"/>
              </a:rPr>
              <a:t> </a:t>
            </a:r>
            <a:r>
              <a:rPr lang="ru-RU" sz="7200" dirty="0">
                <a:solidFill>
                  <a:srgbClr val="00CC00"/>
                </a:solidFill>
                <a:latin typeface="a_AlternaSw" panose="020B0706020207050204" pitchFamily="34" charset="-52"/>
              </a:rPr>
              <a:t>А</a:t>
            </a:r>
          </a:p>
        </p:txBody>
      </p:sp>
    </p:spTree>
    <p:extLst>
      <p:ext uri="{BB962C8B-B14F-4D97-AF65-F5344CB8AC3E}">
        <p14:creationId xmlns:p14="http://schemas.microsoft.com/office/powerpoint/2010/main" val="3744726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бъект 2"/>
          <p:cNvSpPr>
            <a:spLocks noGrp="1"/>
          </p:cNvSpPr>
          <p:nvPr>
            <p:ph idx="1"/>
          </p:nvPr>
        </p:nvSpPr>
        <p:spPr>
          <a:xfrm>
            <a:off x="2798219" y="2420888"/>
            <a:ext cx="3676961" cy="8206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dirty="0">
                <a:solidFill>
                  <a:srgbClr val="0070C0"/>
                </a:solidFill>
                <a:latin typeface="a_AlternaSw" panose="020B0706020207050204" pitchFamily="34" charset="-52"/>
              </a:rPr>
              <a:t>Витамин</a:t>
            </a:r>
            <a:r>
              <a:rPr lang="ru-RU" sz="4400" dirty="0">
                <a:solidFill>
                  <a:srgbClr val="0070C0"/>
                </a:solidFill>
                <a:latin typeface="a_AlternaSw" panose="020B0706020207050204" pitchFamily="34" charset="-52"/>
              </a:rPr>
              <a:t> </a:t>
            </a:r>
            <a:r>
              <a:rPr lang="ru-RU" sz="7200" dirty="0" smtClean="0">
                <a:solidFill>
                  <a:srgbClr val="0070C0"/>
                </a:solidFill>
                <a:latin typeface="a_AlternaSw" panose="020B0706020207050204" pitchFamily="34" charset="-52"/>
              </a:rPr>
              <a:t>В</a:t>
            </a:r>
            <a:endParaRPr lang="ru-RU" sz="7200" dirty="0">
              <a:solidFill>
                <a:srgbClr val="0070C0"/>
              </a:solidFill>
              <a:latin typeface="a_AlternaSw" panose="020B0706020207050204" pitchFamily="34" charset="-52"/>
            </a:endParaRPr>
          </a:p>
        </p:txBody>
      </p:sp>
      <p:pic>
        <p:nvPicPr>
          <p:cNvPr id="15" name="Рисунок 14" descr="0035774_1405681316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285728"/>
            <a:ext cx="2895598" cy="1780081"/>
          </a:xfrm>
          <a:prstGeom prst="rect">
            <a:avLst/>
          </a:prstGeom>
        </p:spPr>
      </p:pic>
      <p:pic>
        <p:nvPicPr>
          <p:cNvPr id="16" name="Рисунок 15" descr="1544992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E1E0E5"/>
              </a:clrFrom>
              <a:clrTo>
                <a:srgbClr val="E1E0E5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28379" y="285728"/>
            <a:ext cx="2101943" cy="1571636"/>
          </a:xfrm>
          <a:prstGeom prst="rect">
            <a:avLst/>
          </a:prstGeom>
        </p:spPr>
      </p:pic>
      <p:pic>
        <p:nvPicPr>
          <p:cNvPr id="17" name="Рисунок 16" descr="images (1)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28926" y="5214950"/>
            <a:ext cx="1714512" cy="1385897"/>
          </a:xfrm>
          <a:prstGeom prst="rect">
            <a:avLst/>
          </a:prstGeom>
        </p:spPr>
      </p:pic>
      <p:pic>
        <p:nvPicPr>
          <p:cNvPr id="18" name="Рисунок 17" descr="kobalt - копия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86578" y="4643446"/>
            <a:ext cx="2181226" cy="1997758"/>
          </a:xfrm>
          <a:prstGeom prst="rect">
            <a:avLst/>
          </a:prstGeom>
        </p:spPr>
      </p:pic>
      <p:pic>
        <p:nvPicPr>
          <p:cNvPr id="19" name="Рисунок 18" descr="krigov27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78311" y="3571876"/>
            <a:ext cx="2222515" cy="2000264"/>
          </a:xfrm>
          <a:prstGeom prst="rect">
            <a:avLst/>
          </a:prstGeom>
        </p:spPr>
      </p:pic>
      <p:pic>
        <p:nvPicPr>
          <p:cNvPr id="20" name="Рисунок 19" descr="104515_1 - копия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72330" y="857232"/>
            <a:ext cx="2357454" cy="2357454"/>
          </a:xfrm>
          <a:prstGeom prst="rect">
            <a:avLst/>
          </a:prstGeom>
        </p:spPr>
      </p:pic>
      <p:pic>
        <p:nvPicPr>
          <p:cNvPr id="21" name="Рисунок 20" descr="3 - копия.jp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071802" y="660767"/>
            <a:ext cx="2643206" cy="1982405"/>
          </a:xfrm>
          <a:prstGeom prst="rect">
            <a:avLst/>
          </a:prstGeom>
        </p:spPr>
      </p:pic>
      <p:pic>
        <p:nvPicPr>
          <p:cNvPr id="22" name="Рисунок 21" descr="mare_nuci-shutterstock_6650842 - копия.jpg"/>
          <p:cNvPicPr>
            <a:picLocks noChangeAspect="1"/>
          </p:cNvPicPr>
          <p:nvPr/>
        </p:nvPicPr>
        <p:blipFill>
          <a:blip r:embed="rId10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72264" y="3071810"/>
            <a:ext cx="1809746" cy="1447797"/>
          </a:xfrm>
          <a:prstGeom prst="rect">
            <a:avLst/>
          </a:prstGeom>
        </p:spPr>
      </p:pic>
      <p:pic>
        <p:nvPicPr>
          <p:cNvPr id="23" name="Рисунок 22" descr="Chernika_1 - копия.jpg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7158" y="4857760"/>
            <a:ext cx="1676287" cy="1621808"/>
          </a:xfrm>
          <a:prstGeom prst="rect">
            <a:avLst/>
          </a:prstGeom>
        </p:spPr>
      </p:pic>
      <p:pic>
        <p:nvPicPr>
          <p:cNvPr id="24" name="Рисунок 23" descr="banan-300x282.jpg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596" y="2000240"/>
            <a:ext cx="1785950" cy="1678793"/>
          </a:xfrm>
          <a:prstGeom prst="rect">
            <a:avLst/>
          </a:prstGeom>
        </p:spPr>
      </p:pic>
      <p:pic>
        <p:nvPicPr>
          <p:cNvPr id="25" name="Рисунок 24" descr="120213175134-120327153641-p-O-petrushka - копия.jpg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28728" y="3429000"/>
            <a:ext cx="2162064" cy="142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895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80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20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бъект 2"/>
          <p:cNvSpPr>
            <a:spLocks noGrp="1"/>
          </p:cNvSpPr>
          <p:nvPr>
            <p:ph idx="1"/>
          </p:nvPr>
        </p:nvSpPr>
        <p:spPr>
          <a:xfrm>
            <a:off x="2798219" y="2420888"/>
            <a:ext cx="3676961" cy="8206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dirty="0">
                <a:solidFill>
                  <a:srgbClr val="912799"/>
                </a:solidFill>
                <a:latin typeface="a_AlternaSw" panose="020B0706020207050204" pitchFamily="34" charset="-52"/>
              </a:rPr>
              <a:t>Витамин</a:t>
            </a:r>
            <a:r>
              <a:rPr lang="ru-RU" sz="4400" dirty="0">
                <a:solidFill>
                  <a:srgbClr val="912799"/>
                </a:solidFill>
                <a:latin typeface="a_AlternaSw" panose="020B0706020207050204" pitchFamily="34" charset="-52"/>
              </a:rPr>
              <a:t> </a:t>
            </a:r>
            <a:r>
              <a:rPr lang="ru-RU" sz="7200" dirty="0" smtClean="0">
                <a:solidFill>
                  <a:srgbClr val="912799"/>
                </a:solidFill>
                <a:latin typeface="a_AlternaSw" panose="020B0706020207050204" pitchFamily="34" charset="-52"/>
              </a:rPr>
              <a:t>С</a:t>
            </a:r>
            <a:endParaRPr lang="ru-RU" sz="7200" dirty="0">
              <a:solidFill>
                <a:srgbClr val="912799"/>
              </a:solidFill>
              <a:latin typeface="a_AlternaSw" panose="020B0706020207050204" pitchFamily="34" charset="-52"/>
            </a:endParaRPr>
          </a:p>
        </p:txBody>
      </p:sp>
      <p:pic>
        <p:nvPicPr>
          <p:cNvPr id="26" name="Рисунок 25" descr="kivi01 - копия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4942" y="1285860"/>
            <a:ext cx="1619261" cy="1214446"/>
          </a:xfrm>
          <a:prstGeom prst="rect">
            <a:avLst/>
          </a:prstGeom>
        </p:spPr>
      </p:pic>
      <p:pic>
        <p:nvPicPr>
          <p:cNvPr id="27" name="Рисунок 26" descr="limon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2357430"/>
            <a:ext cx="2678925" cy="1785950"/>
          </a:xfrm>
          <a:prstGeom prst="rect">
            <a:avLst/>
          </a:prstGeom>
        </p:spPr>
      </p:pic>
      <p:pic>
        <p:nvPicPr>
          <p:cNvPr id="28" name="Рисунок 27" descr="Без названия.jpg"/>
          <p:cNvPicPr/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034" y="214290"/>
            <a:ext cx="1928826" cy="1785950"/>
          </a:xfrm>
          <a:prstGeom prst="rect">
            <a:avLst/>
          </a:prstGeom>
        </p:spPr>
      </p:pic>
      <p:pic>
        <p:nvPicPr>
          <p:cNvPr id="29" name="Рисунок 28" descr="bolperb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00431" y="5143512"/>
            <a:ext cx="2542172" cy="1714488"/>
          </a:xfrm>
          <a:prstGeom prst="rect">
            <a:avLst/>
          </a:prstGeom>
        </p:spPr>
      </p:pic>
      <p:pic>
        <p:nvPicPr>
          <p:cNvPr id="30" name="Рисунок 29" descr="Без названия (3)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86512" y="4714884"/>
            <a:ext cx="2655680" cy="1767234"/>
          </a:xfrm>
          <a:prstGeom prst="rect">
            <a:avLst/>
          </a:prstGeom>
        </p:spPr>
      </p:pic>
      <p:pic>
        <p:nvPicPr>
          <p:cNvPr id="31" name="Рисунок 30" descr="tomat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19506" y="2357430"/>
            <a:ext cx="2824494" cy="1785950"/>
          </a:xfrm>
          <a:prstGeom prst="rect">
            <a:avLst/>
          </a:prstGeom>
        </p:spPr>
      </p:pic>
      <p:pic>
        <p:nvPicPr>
          <p:cNvPr id="32" name="Рисунок 31" descr="99604932_wihr_m.jp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28926" y="357166"/>
            <a:ext cx="1934046" cy="1714488"/>
          </a:xfrm>
          <a:prstGeom prst="rect">
            <a:avLst/>
          </a:prstGeom>
        </p:spPr>
      </p:pic>
      <p:pic>
        <p:nvPicPr>
          <p:cNvPr id="33" name="Рисунок 32" descr="images (2).jpg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14546" y="3500437"/>
            <a:ext cx="2172618" cy="1794389"/>
          </a:xfrm>
          <a:prstGeom prst="rect">
            <a:avLst/>
          </a:prstGeom>
        </p:spPr>
      </p:pic>
      <p:pic>
        <p:nvPicPr>
          <p:cNvPr id="34" name="Рисунок 33" descr="images.jpg"/>
          <p:cNvPicPr>
            <a:picLocks noChangeAspect="1"/>
          </p:cNvPicPr>
          <p:nvPr/>
        </p:nvPicPr>
        <p:blipFill>
          <a:blip r:embed="rId11">
            <a:clrChange>
              <a:clrFrom>
                <a:srgbClr val="FCFFFF"/>
              </a:clrFrom>
              <a:clrTo>
                <a:srgbClr val="FC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472" y="4857760"/>
            <a:ext cx="1714512" cy="1714512"/>
          </a:xfrm>
          <a:prstGeom prst="rect">
            <a:avLst/>
          </a:prstGeom>
        </p:spPr>
      </p:pic>
      <p:pic>
        <p:nvPicPr>
          <p:cNvPr id="35" name="Рисунок 34" descr="Без названия (4).jpg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86578" y="0"/>
            <a:ext cx="1785950" cy="1785950"/>
          </a:xfrm>
          <a:prstGeom prst="rect">
            <a:avLst/>
          </a:prstGeom>
        </p:spPr>
      </p:pic>
      <p:pic>
        <p:nvPicPr>
          <p:cNvPr id="36" name="Рисунок 35" descr="Без названия (5).jpg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32600" y="3571876"/>
            <a:ext cx="2319226" cy="1571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08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8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40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8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20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бъект 2"/>
          <p:cNvSpPr>
            <a:spLocks noGrp="1"/>
          </p:cNvSpPr>
          <p:nvPr>
            <p:ph idx="1"/>
          </p:nvPr>
        </p:nvSpPr>
        <p:spPr>
          <a:xfrm>
            <a:off x="2733502" y="2776440"/>
            <a:ext cx="3676961" cy="8206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dirty="0">
                <a:solidFill>
                  <a:srgbClr val="FF0000"/>
                </a:solidFill>
                <a:latin typeface="a_AlternaSw" panose="020B0706020207050204" pitchFamily="34" charset="-52"/>
              </a:rPr>
              <a:t>Витамин</a:t>
            </a:r>
            <a:r>
              <a:rPr lang="ru-RU" sz="4400" dirty="0">
                <a:solidFill>
                  <a:srgbClr val="FF0000"/>
                </a:solidFill>
                <a:latin typeface="a_AlternaSw" panose="020B0706020207050204" pitchFamily="34" charset="-52"/>
              </a:rPr>
              <a:t> </a:t>
            </a:r>
            <a:r>
              <a:rPr lang="en-US" sz="7200" dirty="0" smtClean="0">
                <a:solidFill>
                  <a:srgbClr val="FF0000"/>
                </a:solidFill>
                <a:latin typeface="a_AlternaSw" panose="020B0706020207050204" pitchFamily="34" charset="-52"/>
              </a:rPr>
              <a:t>D</a:t>
            </a:r>
            <a:endParaRPr lang="ru-RU" sz="7200" dirty="0">
              <a:solidFill>
                <a:srgbClr val="FF0000"/>
              </a:solidFill>
              <a:latin typeface="a_AlternaSw" panose="020B0706020207050204" pitchFamily="34" charset="-52"/>
            </a:endParaRPr>
          </a:p>
        </p:txBody>
      </p:sp>
      <p:pic>
        <p:nvPicPr>
          <p:cNvPr id="16" name="Рисунок 15" descr="karas-silver-450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4069" y="357166"/>
            <a:ext cx="3143272" cy="2095515"/>
          </a:xfrm>
          <a:prstGeom prst="rect">
            <a:avLst/>
          </a:prstGeom>
        </p:spPr>
      </p:pic>
      <p:pic>
        <p:nvPicPr>
          <p:cNvPr id="17" name="Рисунок 16" descr="курица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93357" y="357166"/>
            <a:ext cx="3071802" cy="2042748"/>
          </a:xfrm>
          <a:prstGeom prst="rect">
            <a:avLst/>
          </a:prstGeom>
        </p:spPr>
      </p:pic>
      <p:pic>
        <p:nvPicPr>
          <p:cNvPr id="18" name="Рисунок 17" descr="yaitso_kurinoe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00826" y="2786058"/>
            <a:ext cx="2476504" cy="1923418"/>
          </a:xfrm>
          <a:prstGeom prst="rect">
            <a:avLst/>
          </a:prstGeom>
        </p:spPr>
      </p:pic>
      <p:pic>
        <p:nvPicPr>
          <p:cNvPr id="19" name="Рисунок 18" descr="shutterstock_224608219_small_500x375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35705" y="4714884"/>
            <a:ext cx="2643189" cy="1982392"/>
          </a:xfrm>
          <a:prstGeom prst="rect">
            <a:avLst/>
          </a:prstGeom>
        </p:spPr>
      </p:pic>
      <p:pic>
        <p:nvPicPr>
          <p:cNvPr id="20" name="Рисунок 19" descr="milk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1193" y="2428868"/>
            <a:ext cx="2069550" cy="2833692"/>
          </a:xfrm>
          <a:prstGeom prst="rect">
            <a:avLst/>
          </a:prstGeom>
        </p:spPr>
      </p:pic>
      <p:pic>
        <p:nvPicPr>
          <p:cNvPr id="21" name="Рисунок 20" descr="563b1b9305733.jpg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78977" y="4786322"/>
            <a:ext cx="3422341" cy="1812680"/>
          </a:xfrm>
          <a:prstGeom prst="rect">
            <a:avLst/>
          </a:prstGeom>
        </p:spPr>
      </p:pic>
      <p:pic>
        <p:nvPicPr>
          <p:cNvPr id="22" name="Рисунок 21" descr="3319849baa43e080782e4422695fb4fe.jpeg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35903" y="1428736"/>
            <a:ext cx="2370462" cy="1664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31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2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a_AlgeriusBrk" panose="04040705040A02020702" pitchFamily="82" charset="-52"/>
              </a:rPr>
              <a:t>Питание детей в детском саду</a:t>
            </a:r>
            <a:endParaRPr lang="ru-RU" dirty="0">
              <a:latin typeface="a_AlgeriusBrk" panose="04040705040A02020702" pitchFamily="82" charset="-52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rgbClr val="DCFEC2">
              <a:alpha val="85882"/>
            </a:srgbClr>
          </a:solidFill>
          <a:ln w="28575">
            <a:solidFill>
              <a:schemeClr val="bg2">
                <a:lumMod val="25000"/>
              </a:schemeClr>
            </a:solidFill>
          </a:ln>
        </p:spPr>
        <p:txBody>
          <a:bodyPr>
            <a:normAutofit/>
          </a:bodyPr>
          <a:lstStyle/>
          <a:p>
            <a:pPr marL="0" indent="444500">
              <a:buNone/>
            </a:pPr>
            <a:r>
              <a:rPr lang="ru-RU" sz="2400" dirty="0"/>
              <a:t>Качеству питания в нашем детском саду уделяется повышенное внимание. Питание </a:t>
            </a:r>
            <a:r>
              <a:rPr lang="ru-RU" sz="2400" dirty="0" smtClean="0"/>
              <a:t>организуется </a:t>
            </a:r>
            <a:r>
              <a:rPr lang="ru-RU" sz="2400" dirty="0"/>
              <a:t>на основе СанПиН 2.4.1.3049-13 (Санитарно-эпидемиологические требования к устройству, содержанию и организации режима работы дошкольных образовательных организаций). Режим питания детей - 4-х разовое. Детский сад работает по утвержденному меню с учетом рекомендуемых среднесуточных норм питания. Рацион питания разнообразен как за счет расширения ассортимента продуктов, так и за счет разнообразия блюд, готовящихся из одного продукта. При разработке меню учитывают возрастные группы</a:t>
            </a:r>
          </a:p>
        </p:txBody>
      </p:sp>
    </p:spTree>
    <p:extLst>
      <p:ext uri="{BB962C8B-B14F-4D97-AF65-F5344CB8AC3E}">
        <p14:creationId xmlns:p14="http://schemas.microsoft.com/office/powerpoint/2010/main" val="212436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DCFEC2"/>
                </a:solidFill>
                <a:latin typeface="a_AvanteTitlerCpsLC" panose="020B0702020202020204" pitchFamily="34" charset="-52"/>
              </a:rPr>
              <a:t>Вредная пища</a:t>
            </a:r>
            <a:endParaRPr lang="ru-RU" sz="5400" dirty="0">
              <a:solidFill>
                <a:srgbClr val="DCFEC2"/>
              </a:solidFill>
              <a:latin typeface="a_AvanteTitlerCpsLC" panose="020B0702020202020204" pitchFamily="34" charset="-52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24120">
            <a:off x="6368137" y="3890040"/>
            <a:ext cx="1788790" cy="2385053"/>
          </a:xfrm>
          <a:prstGeom prst="rect">
            <a:avLst/>
          </a:prstGeom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10767">
            <a:off x="813348" y="4794943"/>
            <a:ext cx="2545482" cy="1434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96410">
            <a:off x="4682689" y="1498504"/>
            <a:ext cx="3940696" cy="2216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12314">
            <a:off x="3922298" y="3669853"/>
            <a:ext cx="1767949" cy="2486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50410">
            <a:off x="469121" y="1882650"/>
            <a:ext cx="3233936" cy="2021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92880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rgbClr val="DCFEC2"/>
                </a:solidFill>
                <a:latin typeface="Times New Roman" pitchFamily="18" charset="0"/>
                <a:cs typeface="Times New Roman" pitchFamily="18" charset="0"/>
              </a:rPr>
              <a:t>Вред </a:t>
            </a:r>
            <a:r>
              <a:rPr lang="ru-RU" sz="5400" b="1" dirty="0" smtClean="0">
                <a:solidFill>
                  <a:srgbClr val="DCFEC2"/>
                </a:solidFill>
                <a:latin typeface="Times New Roman" pitchFamily="18" charset="0"/>
                <a:cs typeface="Times New Roman" pitchFamily="18" charset="0"/>
              </a:rPr>
              <a:t>фаст-</a:t>
            </a:r>
            <a:r>
              <a:rPr lang="ru-RU" sz="5400" b="1" dirty="0" err="1" smtClean="0">
                <a:solidFill>
                  <a:srgbClr val="DCFEC2"/>
                </a:solidFill>
                <a:latin typeface="Times New Roman" pitchFamily="18" charset="0"/>
                <a:cs typeface="Times New Roman" pitchFamily="18" charset="0"/>
              </a:rPr>
              <a:t>фуда</a:t>
            </a:r>
            <a:r>
              <a:rPr lang="ru-RU" sz="5400" b="1" dirty="0" smtClean="0">
                <a:solidFill>
                  <a:srgbClr val="DCFEC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5400" dirty="0">
              <a:solidFill>
                <a:srgbClr val="DCFEC2"/>
              </a:solidFill>
              <a:latin typeface="a_AvanteTitlerCpsLC" panose="020B0702020202020204" pitchFamily="34" charset="-5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80448" y="1700808"/>
            <a:ext cx="6462464" cy="4832092"/>
          </a:xfrm>
          <a:prstGeom prst="rect">
            <a:avLst/>
          </a:prstGeom>
          <a:solidFill>
            <a:schemeClr val="accent5">
              <a:lumMod val="20000"/>
              <a:lumOff val="80000"/>
              <a:alpha val="87000"/>
            </a:schemeClr>
          </a:solidFill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dirty="0">
                <a:latin typeface="a_AlgeriusCapsNr" panose="04040705040802020702" pitchFamily="82" charset="-52"/>
              </a:rPr>
              <a:t>Лишний вес и ожирение;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dirty="0">
                <a:latin typeface="a_AlgeriusCapsNr" panose="04040705040802020702" pitchFamily="82" charset="-52"/>
              </a:rPr>
              <a:t>Камни в желчном пузыре;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dirty="0">
                <a:latin typeface="a_AlgeriusCapsNr" panose="04040705040802020702" pitchFamily="82" charset="-52"/>
              </a:rPr>
              <a:t>Проблемы с почками;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dirty="0">
                <a:latin typeface="a_AlgeriusCapsNr" panose="04040705040802020702" pitchFamily="82" charset="-52"/>
              </a:rPr>
              <a:t>Атеросклероз;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dirty="0">
                <a:latin typeface="a_AlgeriusCapsNr" panose="04040705040802020702" pitchFamily="82" charset="-52"/>
              </a:rPr>
              <a:t>Повышение холестерина;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dirty="0">
                <a:latin typeface="a_AlgeriusCapsNr" panose="04040705040802020702" pitchFamily="82" charset="-52"/>
              </a:rPr>
              <a:t>Повышение уровня сахара в крови;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dirty="0">
                <a:latin typeface="a_AlgeriusCapsNr" panose="04040705040802020702" pitchFamily="82" charset="-52"/>
              </a:rPr>
              <a:t>Гипертония;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dirty="0">
                <a:latin typeface="a_AlgeriusCapsNr" panose="04040705040802020702" pitchFamily="82" charset="-52"/>
              </a:rPr>
              <a:t>Заболевания печени и поджелудочной железы;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dirty="0">
                <a:latin typeface="a_AlgeriusCapsNr" panose="04040705040802020702" pitchFamily="82" charset="-52"/>
              </a:rPr>
              <a:t>Кариес;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ru-RU" sz="2800" dirty="0">
                <a:latin typeface="a_AlgeriusCapsNr" panose="04040705040802020702" pitchFamily="82" charset="-52"/>
              </a:rPr>
              <a:t>Язвы и гастриты.</a:t>
            </a:r>
          </a:p>
        </p:txBody>
      </p:sp>
    </p:spTree>
    <p:extLst>
      <p:ext uri="{BB962C8B-B14F-4D97-AF65-F5344CB8AC3E}">
        <p14:creationId xmlns:p14="http://schemas.microsoft.com/office/powerpoint/2010/main" val="2660860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0898800">
            <a:off x="753619" y="1431317"/>
            <a:ext cx="5781967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Будьте здоровы!</a:t>
            </a:r>
          </a:p>
          <a:p>
            <a:pPr algn="ctr"/>
            <a:endParaRPr lang="ru-RU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внимание!!!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12232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a_AlternaSw" panose="020B0706020207050204" pitchFamily="34" charset="-52"/>
              </a:rPr>
              <a:t>Продукты животного и растительного происхождения</a:t>
            </a:r>
            <a:endParaRPr lang="ru-RU" dirty="0">
              <a:solidFill>
                <a:schemeClr val="tx2">
                  <a:lumMod val="75000"/>
                </a:schemeClr>
              </a:solidFill>
              <a:latin typeface="a_AlternaSw" panose="020B0706020207050204" pitchFamily="34" charset="-52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Ценность продуктов </a:t>
            </a:r>
            <a:r>
              <a:rPr lang="ru-RU" u="sng" dirty="0">
                <a:solidFill>
                  <a:schemeClr val="accent6">
                    <a:lumMod val="75000"/>
                  </a:schemeClr>
                </a:solidFill>
              </a:rPr>
              <a:t>животного происхождения </a:t>
            </a:r>
            <a:r>
              <a:rPr lang="ru-RU" dirty="0" smtClean="0"/>
              <a:t>состоит</a:t>
            </a:r>
            <a:r>
              <a:rPr lang="ru-RU" dirty="0"/>
              <a:t>. Прежде всего, в том, что они являются источниками полноценных, легкоусвояемых белков, а также целого ряда витаминов, минеральных веществ и микроэлементов.</a:t>
            </a:r>
          </a:p>
          <a:p>
            <a:pPr marL="3319463" indent="0">
              <a:buNone/>
            </a:pPr>
            <a:r>
              <a:rPr lang="ru-RU" dirty="0" smtClean="0"/>
              <a:t>Ценность </a:t>
            </a:r>
            <a:r>
              <a:rPr lang="ru-RU" dirty="0"/>
              <a:t>продуктов </a:t>
            </a:r>
            <a:r>
              <a:rPr lang="ru-RU" u="sng" dirty="0">
                <a:solidFill>
                  <a:schemeClr val="accent6">
                    <a:lumMod val="75000"/>
                  </a:schemeClr>
                </a:solidFill>
              </a:rPr>
              <a:t>растительного происхождения</a:t>
            </a:r>
            <a:r>
              <a:rPr lang="ru-RU" dirty="0"/>
              <a:t> состоит в их богатстве разнообразными </a:t>
            </a:r>
            <a:r>
              <a:rPr lang="ru-RU" dirty="0" smtClean="0"/>
              <a:t>углеводами, </a:t>
            </a:r>
            <a:r>
              <a:rPr lang="ru-RU" dirty="0"/>
              <a:t>они являются важнейшим источником витаминов, особенно аскорбиновой кислоты (витамин С), рутина (витамин Р), бета-каротина, витамина Е и многие другие полезные вещества. В них также содержаться растительные белки, которые в сочетании с белками животного происхождения дают наиболее благоприятные условия для их усвоения. </a:t>
            </a:r>
          </a:p>
        </p:txBody>
      </p:sp>
    </p:spTree>
    <p:extLst>
      <p:ext uri="{BB962C8B-B14F-4D97-AF65-F5344CB8AC3E}">
        <p14:creationId xmlns:p14="http://schemas.microsoft.com/office/powerpoint/2010/main" val="1320698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_AlternaSw" panose="020B0706020207050204" pitchFamily="34" charset="-52"/>
              </a:rPr>
              <a:t>  </a:t>
            </a:r>
            <a:r>
              <a:rPr lang="ru-RU" dirty="0" smtClean="0">
                <a:solidFill>
                  <a:srgbClr val="0070C0"/>
                </a:solidFill>
                <a:latin typeface="a_AlternaSw" panose="020B0706020207050204" pitchFamily="34" charset="-52"/>
              </a:rPr>
              <a:t>«Пирамида питания»</a:t>
            </a:r>
            <a:endParaRPr lang="ru-RU" dirty="0">
              <a:solidFill>
                <a:srgbClr val="0070C0"/>
              </a:solidFill>
              <a:latin typeface="a_AlternaSw" panose="020B0706020207050204" pitchFamily="34" charset="-52"/>
            </a:endParaRPr>
          </a:p>
        </p:txBody>
      </p:sp>
      <p:pic>
        <p:nvPicPr>
          <p:cNvPr id="4" name="Объект 3" descr="https://arhivurokov.ru/kopilka/up/html/2017/10/29/k_59f5f96d198e7/435297_1.jpe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412776"/>
            <a:ext cx="5544616" cy="49685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4108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>
                <a:latin typeface="a_AvanteTitlerCpsLC" panose="020B0702020202020204" pitchFamily="34" charset="-52"/>
              </a:rPr>
              <a:t>Белки (15%)</a:t>
            </a:r>
            <a:br>
              <a:rPr lang="ru-RU" sz="3200" dirty="0">
                <a:latin typeface="a_AvanteTitlerCpsLC" panose="020B0702020202020204" pitchFamily="34" charset="-52"/>
              </a:rPr>
            </a:br>
            <a:r>
              <a:rPr lang="ru-RU" sz="3200" dirty="0">
                <a:latin typeface="a_AvanteTitlerCpsLC" panose="020B0702020202020204" pitchFamily="34" charset="-52"/>
              </a:rPr>
              <a:t>это строительный материал для клеток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916832"/>
            <a:ext cx="8229600" cy="3124943"/>
          </a:xfrm>
          <a:solidFill>
            <a:schemeClr val="bg1">
              <a:lumMod val="85000"/>
            </a:schemeClr>
          </a:solidFill>
          <a:ln w="19050">
            <a:solidFill>
              <a:schemeClr val="tx2">
                <a:lumMod val="50000"/>
              </a:schemeClr>
            </a:solidFill>
          </a:ln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Необходимы для роста, развития и обмена веществ в организме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Недостаток приведет к заболеваниям: задержка роста, малокровие, инфекции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Избыток приводит к перегрузке печени, почек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Содержатся: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хлеб, каши, горох, мясо, рыба,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творог, молоко, сыр, яйцо.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221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25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75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250"/>
                            </p:stCondLst>
                            <p:childTnLst>
                              <p:par>
                                <p:cTn id="2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1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500"/>
                            </p:stCondLst>
                            <p:childTnLst>
                              <p:par>
                                <p:cTn id="3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1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dirty="0">
                <a:latin typeface="a_AvanteTitlerCpsLC" panose="020B0702020202020204" pitchFamily="34" charset="-52"/>
              </a:rPr>
              <a:t>Жиры (30-35%)</a:t>
            </a:r>
            <a:br>
              <a:rPr lang="ru-RU" sz="2800" dirty="0">
                <a:latin typeface="a_AvanteTitlerCpsLC" panose="020B0702020202020204" pitchFamily="34" charset="-52"/>
              </a:rPr>
            </a:br>
            <a:r>
              <a:rPr lang="ru-RU" sz="2800" dirty="0">
                <a:latin typeface="a_AvanteTitlerCpsLC" panose="020B0702020202020204" pitchFamily="34" charset="-52"/>
              </a:rPr>
              <a:t>это строительный материал для мозга и нервной системы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2548879"/>
          </a:xfrm>
          <a:solidFill>
            <a:schemeClr val="bg1">
              <a:lumMod val="85000"/>
            </a:schemeClr>
          </a:solidFill>
          <a:ln w="19050">
            <a:solidFill>
              <a:schemeClr val="tx2">
                <a:lumMod val="50000"/>
              </a:schemeClr>
            </a:solidFill>
          </a:ln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Богаты энергией, улучшают вкус пищи, вызывают чувство сытости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Избыток способствует развитию болезни сердца, ожирению</a:t>
            </a:r>
          </a:p>
          <a:p>
            <a:pPr>
              <a:buFont typeface="Wingdings" pitchFamily="2" charset="2"/>
              <a:buChar char="§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Содержатся: сливочное масло, растительное и оливковое масло, сметана, грецкий орех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5803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25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75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>
                <a:latin typeface="a_AvanteTitlerCpsLC" panose="020B0702020202020204" pitchFamily="34" charset="-52"/>
              </a:rPr>
              <a:t>Углеводы (50-60%)</a:t>
            </a:r>
            <a:br>
              <a:rPr lang="ru-RU" sz="3600" dirty="0">
                <a:latin typeface="a_AvanteTitlerCpsLC" panose="020B0702020202020204" pitchFamily="34" charset="-52"/>
              </a:rPr>
            </a:br>
            <a:r>
              <a:rPr lang="ru-RU" sz="3600" dirty="0">
                <a:latin typeface="a_AvanteTitlerCpsLC" panose="020B0702020202020204" pitchFamily="34" charset="-52"/>
              </a:rPr>
              <a:t>это основной источник энергии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988840"/>
            <a:ext cx="8229600" cy="2548880"/>
          </a:xfr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Основной источник энергии для подвижных игр, физической и умственной работы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Избыток приводит к нарушению обмена веществ, ожирению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Содержатся: фрукты, крупы, картофель,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кукуруза, финики, пчелиный мёд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1049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5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25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75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250"/>
                            </p:stCondLst>
                            <p:childTnLst>
                              <p:par>
                                <p:cTn id="2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1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39552" y="1124744"/>
            <a:ext cx="8229600" cy="22467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C000"/>
            </a:solidFill>
          </a:ln>
        </p:spPr>
        <p:txBody>
          <a:bodyPr>
            <a:spAutoFit/>
          </a:bodyPr>
          <a:lstStyle/>
          <a:p>
            <a:pPr marL="0" indent="0" defTabSz="91440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000" b="1" dirty="0">
                <a:latin typeface="+mn-lt"/>
              </a:rPr>
              <a:t>Питание </a:t>
            </a:r>
            <a:r>
              <a:rPr lang="ru-RU" sz="2000" b="1" dirty="0" smtClean="0">
                <a:latin typeface="+mn-lt"/>
              </a:rPr>
              <a:t>дошкольников </a:t>
            </a:r>
            <a:r>
              <a:rPr lang="ru-RU" sz="2000" b="1" dirty="0">
                <a:latin typeface="+mn-lt"/>
              </a:rPr>
              <a:t>должно быть четырёхразовым, со следующим распределением пищи:</a:t>
            </a:r>
          </a:p>
          <a:p>
            <a:pPr indent="-165100">
              <a:spcBef>
                <a:spcPts val="0"/>
              </a:spcBef>
              <a:defRPr/>
            </a:pPr>
            <a:r>
              <a:rPr lang="ru-RU" sz="2000" b="1" dirty="0">
                <a:latin typeface="+mn-lt"/>
              </a:rPr>
              <a:t> </a:t>
            </a:r>
            <a:r>
              <a:rPr lang="ru-RU" sz="2000" b="1" dirty="0" smtClean="0">
                <a:latin typeface="+mn-lt"/>
              </a:rPr>
              <a:t> завтрак </a:t>
            </a:r>
            <a:r>
              <a:rPr lang="ru-RU" sz="2000" b="1" dirty="0">
                <a:latin typeface="+mn-lt"/>
              </a:rPr>
              <a:t>– 30%,</a:t>
            </a:r>
          </a:p>
          <a:p>
            <a:pPr indent="-165100">
              <a:spcBef>
                <a:spcPts val="0"/>
              </a:spcBef>
              <a:defRPr/>
            </a:pPr>
            <a:r>
              <a:rPr lang="ru-RU" sz="2000" b="1" dirty="0">
                <a:latin typeface="+mn-lt"/>
              </a:rPr>
              <a:t>  обед – 40% - 50% ,</a:t>
            </a:r>
          </a:p>
          <a:p>
            <a:pPr indent="-165100">
              <a:spcBef>
                <a:spcPts val="0"/>
              </a:spcBef>
              <a:defRPr/>
            </a:pPr>
            <a:r>
              <a:rPr lang="ru-RU" sz="2000" b="1" dirty="0">
                <a:latin typeface="+mn-lt"/>
              </a:rPr>
              <a:t>  полдник – 10%,</a:t>
            </a:r>
          </a:p>
          <a:p>
            <a:pPr indent="-165100">
              <a:spcBef>
                <a:spcPts val="0"/>
              </a:spcBef>
              <a:defRPr/>
            </a:pPr>
            <a:r>
              <a:rPr lang="ru-RU" sz="2000" b="1" dirty="0">
                <a:latin typeface="+mn-lt"/>
              </a:rPr>
              <a:t>  ужин – 15% – 20%.</a:t>
            </a:r>
          </a:p>
          <a:p>
            <a:pPr marL="0" indent="0" defTabSz="91440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000" b="1" dirty="0">
                <a:latin typeface="+mn-lt"/>
              </a:rPr>
              <a:t> Последний приём пищи должен быть за 1,5 – 2 часа до сна.</a:t>
            </a:r>
          </a:p>
        </p:txBody>
      </p:sp>
      <p:graphicFrame>
        <p:nvGraphicFramePr>
          <p:cNvPr id="5" name="Объект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1034143"/>
              </p:ext>
            </p:extLst>
          </p:nvPr>
        </p:nvGraphicFramePr>
        <p:xfrm>
          <a:off x="2195736" y="3501008"/>
          <a:ext cx="5328592" cy="31683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Лист" r:id="rId4" imgW="5372148" imgH="2781328" progId="Excel.Sheet.8">
                  <p:embed/>
                </p:oleObj>
              </mc:Choice>
              <mc:Fallback>
                <p:oleObj name="Лист" r:id="rId4" imgW="5372148" imgH="2781328" progId="Excel.Sheet.8">
                  <p:embed/>
                  <p:pic>
                    <p:nvPicPr>
                      <p:cNvPr id="0" name="Диаграмма 4"/>
                      <p:cNvPicPr>
                        <a:picLocks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736" y="3501008"/>
                        <a:ext cx="5328592" cy="31683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3081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25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2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25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25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125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250"/>
                            </p:stCondLst>
                            <p:childTnLst>
                              <p:par>
                                <p:cTn id="2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25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125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750"/>
                            </p:stCondLst>
                            <p:childTnLst>
                              <p:par>
                                <p:cTn id="3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188640"/>
            <a:ext cx="4773216" cy="10081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latin typeface="a_AlgeriusBrk" panose="04040705040A02020702" pitchFamily="82" charset="-52"/>
              </a:rPr>
              <a:t>Режим питания</a:t>
            </a:r>
            <a:endParaRPr lang="ru-RU" sz="3200" dirty="0">
              <a:latin typeface="a_AlgeriusBrk" panose="04040705040A02020702" pitchFamily="82" charset="-52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908720"/>
            <a:ext cx="8229600" cy="5400600"/>
          </a:xfrm>
        </p:spPr>
        <p:txBody>
          <a:bodyPr>
            <a:normAutofit lnSpcReduction="10000"/>
          </a:bodyPr>
          <a:lstStyle/>
          <a:p>
            <a:pPr marL="0" indent="541338">
              <a:buNone/>
            </a:pPr>
            <a:r>
              <a:rPr lang="ru-RU" sz="2000" dirty="0" smtClean="0"/>
              <a:t>Питаться </a:t>
            </a:r>
            <a:r>
              <a:rPr lang="ru-RU" sz="2000" dirty="0"/>
              <a:t>дошкольник должен четыре-пять раз в день в </a:t>
            </a:r>
            <a:r>
              <a:rPr lang="ru-RU" sz="2000" dirty="0" smtClean="0"/>
              <a:t>определенное </a:t>
            </a:r>
            <a:r>
              <a:rPr lang="ru-RU" sz="2000" dirty="0"/>
              <a:t>время. Это способствует хорошему аппетиту и улучшению пищеварения.</a:t>
            </a:r>
          </a:p>
          <a:p>
            <a:pPr marL="0" indent="0">
              <a:buNone/>
            </a:pPr>
            <a:r>
              <a:rPr lang="ru-RU" sz="2000" dirty="0"/>
              <a:t> </a:t>
            </a:r>
            <a:r>
              <a:rPr lang="ru-RU" sz="2000" b="1" u="sng" dirty="0" smtClean="0">
                <a:solidFill>
                  <a:srgbClr val="FF0000"/>
                </a:solidFill>
              </a:rPr>
              <a:t>Завтрак</a:t>
            </a:r>
            <a:r>
              <a:rPr lang="ru-RU" sz="2000" b="1" u="sng" dirty="0">
                <a:solidFill>
                  <a:srgbClr val="FF0000"/>
                </a:solidFill>
              </a:rPr>
              <a:t>.</a:t>
            </a:r>
            <a:r>
              <a:rPr lang="ru-RU" sz="2000" dirty="0"/>
              <a:t> </a:t>
            </a:r>
            <a:r>
              <a:rPr lang="ru-RU" sz="1800" dirty="0"/>
              <a:t>Должен быть достаточно плотным и </a:t>
            </a: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состоять из </a:t>
            </a:r>
            <a:r>
              <a:rPr lang="ru-RU" sz="1800" dirty="0"/>
              <a:t>молока или чая, сливочного масла</a:t>
            </a:r>
            <a:r>
              <a:rPr lang="ru-RU" sz="1800" dirty="0" smtClean="0"/>
              <a:t>,</a:t>
            </a:r>
          </a:p>
          <a:p>
            <a:pPr marL="0" indent="0">
              <a:buNone/>
            </a:pPr>
            <a:r>
              <a:rPr lang="ru-RU" sz="1800" dirty="0" smtClean="0"/>
              <a:t> </a:t>
            </a:r>
            <a:r>
              <a:rPr lang="ru-RU" sz="1800" dirty="0"/>
              <a:t>творога, яйца, </a:t>
            </a:r>
            <a:r>
              <a:rPr lang="ru-RU" sz="1800" dirty="0" smtClean="0"/>
              <a:t>картофеля </a:t>
            </a:r>
            <a:r>
              <a:rPr lang="ru-RU" sz="1800" dirty="0"/>
              <a:t>или каши. Хороший </a:t>
            </a: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утренний </a:t>
            </a:r>
            <a:r>
              <a:rPr lang="ru-RU" sz="1800" dirty="0"/>
              <a:t>завтрак </a:t>
            </a:r>
            <a:r>
              <a:rPr lang="ru-RU" sz="1800" dirty="0" smtClean="0"/>
              <a:t>значительно  </a:t>
            </a:r>
            <a:r>
              <a:rPr lang="ru-RU" sz="1800" dirty="0"/>
              <a:t>повышает </a:t>
            </a: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работоспособность</a:t>
            </a:r>
            <a:r>
              <a:rPr lang="ru-RU" sz="1800" dirty="0"/>
              <a:t>, особенно в первые часы </a:t>
            </a: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занятий.</a:t>
            </a:r>
          </a:p>
          <a:p>
            <a:pPr marL="0" indent="0">
              <a:buNone/>
            </a:pPr>
            <a:r>
              <a:rPr lang="ru-RU" sz="2000" b="1" u="sng" dirty="0" smtClean="0">
                <a:solidFill>
                  <a:srgbClr val="FF0000"/>
                </a:solidFill>
              </a:rPr>
              <a:t>Обед</a:t>
            </a:r>
            <a:r>
              <a:rPr lang="ru-RU" sz="2000" b="1" u="sng" dirty="0">
                <a:solidFill>
                  <a:srgbClr val="FF0000"/>
                </a:solidFill>
              </a:rPr>
              <a:t>.</a:t>
            </a:r>
            <a:r>
              <a:rPr lang="ru-RU" sz="2000" dirty="0"/>
              <a:t> </a:t>
            </a:r>
            <a:r>
              <a:rPr lang="ru-RU" sz="1800" dirty="0"/>
              <a:t>Наиболее обильный прием пищи в течение дня. Он должен состоять из трех блюд:</a:t>
            </a:r>
          </a:p>
          <a:p>
            <a:pPr marL="0" indent="0">
              <a:buNone/>
            </a:pPr>
            <a:r>
              <a:rPr lang="ru-RU" sz="1800" dirty="0"/>
              <a:t>Первое (супы, бульоны)</a:t>
            </a:r>
          </a:p>
          <a:p>
            <a:pPr marL="0" indent="0">
              <a:buNone/>
            </a:pPr>
            <a:r>
              <a:rPr lang="ru-RU" sz="1800" dirty="0"/>
              <a:t>Второе (мясные, рыбные, крупяные </a:t>
            </a:r>
            <a:r>
              <a:rPr lang="ru-RU" sz="1800" dirty="0" smtClean="0"/>
              <a:t>или</a:t>
            </a:r>
          </a:p>
          <a:p>
            <a:pPr marL="0" indent="0">
              <a:buNone/>
            </a:pPr>
            <a:r>
              <a:rPr lang="ru-RU" sz="1800" dirty="0" smtClean="0"/>
              <a:t> </a:t>
            </a:r>
            <a:r>
              <a:rPr lang="ru-RU" sz="1800" dirty="0"/>
              <a:t>овощные блюда)</a:t>
            </a:r>
          </a:p>
          <a:p>
            <a:pPr marL="0" indent="0">
              <a:buNone/>
            </a:pPr>
            <a:r>
              <a:rPr lang="ru-RU" sz="1800" dirty="0"/>
              <a:t>Третье (компот, чай)</a:t>
            </a:r>
          </a:p>
          <a:p>
            <a:pPr marL="0" indent="0">
              <a:buNone/>
            </a:pPr>
            <a:r>
              <a:rPr lang="ru-RU" sz="1800" dirty="0" smtClean="0"/>
              <a:t>Хлеб</a:t>
            </a:r>
            <a:endParaRPr lang="ru-RU" sz="1800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1585434"/>
            <a:ext cx="3240360" cy="2046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7" y="4293096"/>
            <a:ext cx="3312368" cy="2065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9491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1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50"/>
                            </p:stCondLst>
                            <p:childTnLst>
                              <p:par>
                                <p:cTn id="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750"/>
                            </p:stCondLst>
                            <p:childTnLst>
                              <p:par>
                                <p:cTn id="1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0"/>
                            </p:stCondLst>
                            <p:childTnLst>
                              <p:par>
                                <p:cTn id="2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1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250"/>
                            </p:stCondLst>
                            <p:childTnLst>
                              <p:par>
                                <p:cTn id="2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1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500"/>
                            </p:stCondLst>
                            <p:childTnLst>
                              <p:par>
                                <p:cTn id="2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12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750"/>
                            </p:stCondLst>
                            <p:childTnLst>
                              <p:par>
                                <p:cTn id="3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12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0"/>
                            </p:stCondLst>
                            <p:childTnLst>
                              <p:par>
                                <p:cTn id="3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12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1250"/>
                            </p:stCondLst>
                            <p:childTnLst>
                              <p:par>
                                <p:cTn id="4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12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500"/>
                            </p:stCondLst>
                            <p:childTnLst>
                              <p:par>
                                <p:cTn id="44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12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3750"/>
                            </p:stCondLst>
                            <p:childTnLst>
                              <p:par>
                                <p:cTn id="4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12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0"/>
                            </p:stCondLst>
                            <p:childTnLst>
                              <p:par>
                                <p:cTn id="5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125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6250"/>
                            </p:stCondLst>
                            <p:childTnLst>
                              <p:par>
                                <p:cTn id="5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125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7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8750"/>
                            </p:stCondLst>
                            <p:childTnLst>
                              <p:par>
                                <p:cTn id="6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2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2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2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2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476672"/>
            <a:ext cx="8229600" cy="6048672"/>
          </a:xfrm>
        </p:spPr>
        <p:txBody>
          <a:bodyPr/>
          <a:lstStyle/>
          <a:p>
            <a:pPr marL="0" indent="0">
              <a:buNone/>
            </a:pPr>
            <a:r>
              <a:rPr lang="ru-RU" sz="1800" b="1" u="sng" dirty="0">
                <a:solidFill>
                  <a:srgbClr val="FF0000"/>
                </a:solidFill>
              </a:rPr>
              <a:t>Полдник.</a:t>
            </a:r>
            <a:r>
              <a:rPr lang="ru-RU" sz="1800" dirty="0"/>
              <a:t> Может состоять из молочных продуктов, чая со </a:t>
            </a:r>
            <a:r>
              <a:rPr lang="ru-RU" sz="1800" dirty="0" smtClean="0"/>
              <a:t>сдобой, вафли</a:t>
            </a:r>
            <a:r>
              <a:rPr lang="ru-RU" sz="1800" dirty="0"/>
              <a:t>, печенье </a:t>
            </a:r>
            <a:r>
              <a:rPr lang="ru-RU" sz="1800" dirty="0" smtClean="0"/>
              <a:t> соком, фруктов.</a:t>
            </a:r>
          </a:p>
          <a:p>
            <a:pPr marL="0" indent="0">
              <a:buNone/>
            </a:pPr>
            <a:endParaRPr lang="ru-RU" sz="1800" dirty="0"/>
          </a:p>
          <a:p>
            <a:pPr marL="0" indent="0">
              <a:buNone/>
            </a:pPr>
            <a:endParaRPr lang="ru-RU" sz="1800" dirty="0"/>
          </a:p>
          <a:p>
            <a:pPr marL="0" indent="0">
              <a:spcBef>
                <a:spcPts val="0"/>
              </a:spcBef>
              <a:buNone/>
              <a:defRPr/>
            </a:pPr>
            <a:endParaRPr lang="ru-RU" sz="2000" b="1" u="sng" dirty="0" smtClean="0">
              <a:solidFill>
                <a:srgbClr val="FF0000"/>
              </a:solidFill>
            </a:endParaRPr>
          </a:p>
          <a:p>
            <a:pPr marL="0" indent="0">
              <a:spcBef>
                <a:spcPts val="0"/>
              </a:spcBef>
              <a:buNone/>
              <a:defRPr/>
            </a:pPr>
            <a:endParaRPr lang="ru-RU" sz="2000" b="1" u="sng" dirty="0">
              <a:solidFill>
                <a:srgbClr val="FF0000"/>
              </a:solidFill>
            </a:endParaRPr>
          </a:p>
          <a:p>
            <a:pPr marL="0" indent="0">
              <a:spcBef>
                <a:spcPts val="0"/>
              </a:spcBef>
              <a:buNone/>
              <a:defRPr/>
            </a:pPr>
            <a:endParaRPr lang="ru-RU" sz="2000" b="1" u="sng" dirty="0" smtClean="0">
              <a:solidFill>
                <a:srgbClr val="FF0000"/>
              </a:solidFill>
            </a:endParaRPr>
          </a:p>
          <a:p>
            <a:pPr marL="0" indent="0">
              <a:spcBef>
                <a:spcPts val="0"/>
              </a:spcBef>
              <a:buNone/>
              <a:defRPr/>
            </a:pPr>
            <a:endParaRPr lang="ru-RU" sz="2000" b="1" u="sng" dirty="0" smtClean="0">
              <a:solidFill>
                <a:srgbClr val="FF0000"/>
              </a:solidFill>
            </a:endParaRP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ru-RU" sz="2000" b="1" u="sng" dirty="0" smtClean="0">
                <a:solidFill>
                  <a:srgbClr val="FF0000"/>
                </a:solidFill>
              </a:rPr>
              <a:t>Ужин.</a:t>
            </a:r>
            <a:r>
              <a:rPr lang="ru-RU" sz="1800" dirty="0" smtClean="0"/>
              <a:t> Это- последняя </a:t>
            </a:r>
            <a:r>
              <a:rPr lang="ru-RU" sz="1800" dirty="0"/>
              <a:t>еда перед сном. Чтобы хорошо спать и отдыхать ночью, на ужин можно есть только легкую пищу: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sz="1800" dirty="0"/>
              <a:t> запеканки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sz="1800" dirty="0"/>
              <a:t> творог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sz="1800" dirty="0"/>
              <a:t> омлет</a:t>
            </a:r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ru-RU" sz="1800" dirty="0"/>
              <a:t> кефир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196752"/>
            <a:ext cx="2592288" cy="1727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112390"/>
            <a:ext cx="2340259" cy="1784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5085184"/>
            <a:ext cx="2602260" cy="1532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4749719"/>
            <a:ext cx="2893504" cy="1627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8030" y="3876111"/>
            <a:ext cx="1153380" cy="2651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9063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25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12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12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125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125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125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50"/>
                            </p:stCondLst>
                            <p:childTnLst>
                              <p:par>
                                <p:cTn id="3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25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25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0"/>
                            </p:stCondLst>
                            <p:childTnLst>
                              <p:par>
                                <p:cTn id="4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25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25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25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25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25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здушный поток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193</TotalTime>
  <Words>503</Words>
  <Application>Microsoft Office PowerPoint</Application>
  <PresentationFormat>Экран (4:3)</PresentationFormat>
  <Paragraphs>75</Paragraphs>
  <Slides>18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Тема Office</vt:lpstr>
      <vt:lpstr>Воздушный поток</vt:lpstr>
      <vt:lpstr>Лист</vt:lpstr>
      <vt:lpstr>Здоровое питание</vt:lpstr>
      <vt:lpstr>Продукты животного и растительного происхождения</vt:lpstr>
      <vt:lpstr>  «Пирамида питания»</vt:lpstr>
      <vt:lpstr>Белки (15%) это строительный материал для клеток</vt:lpstr>
      <vt:lpstr>Жиры (30-35%) это строительный материал для мозга и нервной системы</vt:lpstr>
      <vt:lpstr>Углеводы (50-60%) это основной источник энергии</vt:lpstr>
      <vt:lpstr>Презентация PowerPoint</vt:lpstr>
      <vt:lpstr>Режим питания</vt:lpstr>
      <vt:lpstr>Презентация PowerPoint</vt:lpstr>
      <vt:lpstr>Витамины</vt:lpstr>
      <vt:lpstr>Презентация PowerPoint</vt:lpstr>
      <vt:lpstr>Презентация PowerPoint</vt:lpstr>
      <vt:lpstr>Презентация PowerPoint</vt:lpstr>
      <vt:lpstr>Презентация PowerPoint</vt:lpstr>
      <vt:lpstr>Питание детей в детском саду</vt:lpstr>
      <vt:lpstr>Вредная пища</vt:lpstr>
      <vt:lpstr>Вред фаст-фуда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Здоровое питание</dc:title>
  <dc:creator>семья</dc:creator>
  <cp:lastModifiedBy>семья</cp:lastModifiedBy>
  <cp:revision>19</cp:revision>
  <dcterms:created xsi:type="dcterms:W3CDTF">2019-05-16T22:11:21Z</dcterms:created>
  <dcterms:modified xsi:type="dcterms:W3CDTF">2020-02-28T17:55:08Z</dcterms:modified>
</cp:coreProperties>
</file>