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3" r:id="rId5"/>
    <p:sldId id="258" r:id="rId6"/>
    <p:sldId id="264" r:id="rId7"/>
    <p:sldId id="278" r:id="rId8"/>
    <p:sldId id="279" r:id="rId9"/>
    <p:sldId id="280" r:id="rId10"/>
    <p:sldId id="281" r:id="rId11"/>
    <p:sldId id="284" r:id="rId12"/>
    <p:sldId id="285" r:id="rId13"/>
    <p:sldId id="286" r:id="rId14"/>
    <p:sldId id="269" r:id="rId15"/>
    <p:sldId id="287" r:id="rId16"/>
    <p:sldId id="288" r:id="rId17"/>
    <p:sldId id="282" r:id="rId18"/>
    <p:sldId id="291" r:id="rId19"/>
    <p:sldId id="289"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02.02.2023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500043"/>
            <a:ext cx="7772400" cy="1714511"/>
          </a:xfrm>
        </p:spPr>
        <p:txBody>
          <a:bodyPr>
            <a:noAutofit/>
          </a:bodyPr>
          <a:lstStyle/>
          <a:p>
            <a:r>
              <a:rPr lang="ru-RU" sz="1400" dirty="0">
                <a:latin typeface="Times New Roman" pitchFamily="18" charset="0"/>
                <a:cs typeface="Times New Roman" pitchFamily="18" charset="0"/>
              </a:rPr>
              <a:t>Муниципальное автономное дошкольное образовательное учреждение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«Детский сад общеразвивающего вида № 1 с приоритетным осуществлением деятельности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по художественно-эстетическому направлению развития воспитанников» </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городского округа Красноуфимск Свердловской области</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623300, Свердловская область, г. Красноуфимск, ул. Советская, 49А, тел.: (834394) 2-15-04,</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a:t>
            </a:r>
            <a:r>
              <a:rPr lang="en-US" sz="1400" dirty="0">
                <a:latin typeface="Times New Roman" pitchFamily="18" charset="0"/>
                <a:cs typeface="Times New Roman" pitchFamily="18" charset="0"/>
              </a:rPr>
              <a:t>e</a:t>
            </a:r>
            <a:r>
              <a:rPr lang="ru-RU" sz="1400" dirty="0">
                <a:latin typeface="Times New Roman" pitchFamily="18" charset="0"/>
                <a:cs typeface="Times New Roman" pitchFamily="18" charset="0"/>
              </a:rPr>
              <a:t>-</a:t>
            </a:r>
            <a:r>
              <a:rPr lang="en-US" sz="1400" dirty="0">
                <a:latin typeface="Times New Roman" pitchFamily="18" charset="0"/>
                <a:cs typeface="Times New Roman" pitchFamily="18" charset="0"/>
              </a:rPr>
              <a:t>mail</a:t>
            </a:r>
            <a:r>
              <a:rPr lang="ru-RU" sz="1400" dirty="0">
                <a:latin typeface="Times New Roman" pitchFamily="18" charset="0"/>
                <a:cs typeface="Times New Roman" pitchFamily="18" charset="0"/>
              </a:rPr>
              <a:t>: </a:t>
            </a:r>
            <a:r>
              <a:rPr lang="en-US" sz="1400" dirty="0">
                <a:latin typeface="Times New Roman" pitchFamily="18" charset="0"/>
                <a:cs typeface="Times New Roman" pitchFamily="18" charset="0"/>
              </a:rPr>
              <a:t>d.sad-1@yandex.ru</a:t>
            </a: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a:t>
            </a:r>
            <a:br>
              <a:rPr lang="ru-RU" sz="1400" dirty="0">
                <a:latin typeface="Times New Roman" pitchFamily="18" charset="0"/>
                <a:cs typeface="Times New Roman" pitchFamily="18" charset="0"/>
              </a:rPr>
            </a:br>
            <a:endParaRPr lang="ru-RU" sz="1400" dirty="0"/>
          </a:p>
        </p:txBody>
      </p:sp>
      <p:sp>
        <p:nvSpPr>
          <p:cNvPr id="3" name="Подзаголовок 2"/>
          <p:cNvSpPr>
            <a:spLocks noGrp="1"/>
          </p:cNvSpPr>
          <p:nvPr>
            <p:ph type="subTitle" idx="1"/>
          </p:nvPr>
        </p:nvSpPr>
        <p:spPr>
          <a:xfrm>
            <a:off x="1357290" y="1844824"/>
            <a:ext cx="7215238" cy="5013176"/>
          </a:xfrm>
        </p:spPr>
        <p:txBody>
          <a:bodyPr>
            <a:normAutofit fontScale="25000" lnSpcReduction="20000"/>
          </a:bodyPr>
          <a:lstStyle/>
          <a:p>
            <a:endParaRPr lang="ru-RU" dirty="0">
              <a:solidFill>
                <a:schemeClr val="tx1"/>
              </a:solidFill>
              <a:latin typeface="Times New Roman" pitchFamily="18" charset="0"/>
              <a:cs typeface="Times New Roman" pitchFamily="18" charset="0"/>
            </a:endParaRPr>
          </a:p>
          <a:p>
            <a:endParaRPr lang="ru-RU" sz="3500" dirty="0">
              <a:solidFill>
                <a:schemeClr val="tx1"/>
              </a:solidFill>
              <a:latin typeface="Times New Roman" pitchFamily="18" charset="0"/>
              <a:cs typeface="Times New Roman" pitchFamily="18" charset="0"/>
            </a:endParaRPr>
          </a:p>
          <a:p>
            <a:endParaRPr lang="ru-RU" sz="5600" dirty="0">
              <a:solidFill>
                <a:schemeClr val="tx1"/>
              </a:solidFill>
              <a:latin typeface="Times New Roman" pitchFamily="18" charset="0"/>
              <a:cs typeface="Times New Roman" pitchFamily="18" charset="0"/>
            </a:endParaRPr>
          </a:p>
          <a:p>
            <a:r>
              <a:rPr lang="ru-RU" sz="8000" dirty="0">
                <a:solidFill>
                  <a:schemeClr val="tx1"/>
                </a:solidFill>
                <a:latin typeface="Times New Roman" pitchFamily="18" charset="0"/>
                <a:cs typeface="Times New Roman" pitchFamily="18" charset="0"/>
              </a:rPr>
              <a:t>Детский исследовательский проект</a:t>
            </a:r>
          </a:p>
          <a:p>
            <a:endParaRPr lang="ru-RU" sz="12800" b="1" dirty="0">
              <a:solidFill>
                <a:schemeClr val="tx1"/>
              </a:solidFill>
              <a:latin typeface="Times New Roman" pitchFamily="18" charset="0"/>
              <a:cs typeface="Times New Roman" pitchFamily="18" charset="0"/>
            </a:endParaRPr>
          </a:p>
          <a:p>
            <a:r>
              <a:rPr lang="ru-RU" sz="12800" b="1" dirty="0">
                <a:solidFill>
                  <a:schemeClr val="tx1"/>
                </a:solidFill>
                <a:latin typeface="Times New Roman" pitchFamily="18" charset="0"/>
                <a:cs typeface="Times New Roman" pitchFamily="18" charset="0"/>
              </a:rPr>
              <a:t>«За чистую воду озёр и рек </a:t>
            </a:r>
          </a:p>
          <a:p>
            <a:r>
              <a:rPr lang="ru-RU" sz="12800" b="1" dirty="0">
                <a:solidFill>
                  <a:schemeClr val="tx1"/>
                </a:solidFill>
                <a:latin typeface="Times New Roman" pitchFamily="18" charset="0"/>
                <a:cs typeface="Times New Roman" pitchFamily="18" charset="0"/>
              </a:rPr>
              <a:t>в ответе человек!»</a:t>
            </a:r>
          </a:p>
          <a:p>
            <a:endParaRPr lang="ru-RU" sz="5600" b="1" dirty="0">
              <a:solidFill>
                <a:schemeClr val="tx1"/>
              </a:solidFill>
              <a:latin typeface="Times New Roman" pitchFamily="18" charset="0"/>
              <a:cs typeface="Times New Roman" pitchFamily="18" charset="0"/>
            </a:endParaRPr>
          </a:p>
          <a:p>
            <a:pPr algn="r"/>
            <a:r>
              <a:rPr lang="ru-RU" sz="8000" b="1" dirty="0">
                <a:solidFill>
                  <a:schemeClr val="tx1"/>
                </a:solidFill>
                <a:latin typeface="Times New Roman" pitchFamily="18" charset="0"/>
                <a:cs typeface="Times New Roman" pitchFamily="18" charset="0"/>
              </a:rPr>
              <a:t>Исполнители: </a:t>
            </a:r>
            <a:r>
              <a:rPr lang="ru-RU" sz="8000" dirty="0">
                <a:solidFill>
                  <a:schemeClr val="tx1"/>
                </a:solidFill>
                <a:latin typeface="Times New Roman" pitchFamily="18" charset="0"/>
                <a:cs typeface="Times New Roman" pitchFamily="18" charset="0"/>
              </a:rPr>
              <a:t> </a:t>
            </a:r>
          </a:p>
          <a:p>
            <a:pPr algn="r"/>
            <a:r>
              <a:rPr lang="ru-RU" sz="8000" dirty="0">
                <a:solidFill>
                  <a:schemeClr val="tx1"/>
                </a:solidFill>
                <a:latin typeface="Times New Roman" pitchFamily="18" charset="0"/>
                <a:cs typeface="Times New Roman" pitchFamily="18" charset="0"/>
              </a:rPr>
              <a:t>дети средней группы, воспитатель </a:t>
            </a:r>
          </a:p>
          <a:p>
            <a:pPr algn="r"/>
            <a:r>
              <a:rPr lang="ru-RU" sz="8000" dirty="0">
                <a:solidFill>
                  <a:schemeClr val="tx1"/>
                </a:solidFill>
                <a:latin typeface="Times New Roman" pitchFamily="18" charset="0"/>
                <a:cs typeface="Times New Roman" pitchFamily="18" charset="0"/>
              </a:rPr>
              <a:t>Смирнова Т. П., родители</a:t>
            </a:r>
          </a:p>
          <a:p>
            <a:endParaRPr lang="ru-RU" sz="8000" dirty="0">
              <a:solidFill>
                <a:schemeClr val="tx1"/>
              </a:solidFill>
              <a:latin typeface="Times New Roman" pitchFamily="18" charset="0"/>
              <a:cs typeface="Times New Roman" pitchFamily="18" charset="0"/>
            </a:endParaRPr>
          </a:p>
          <a:p>
            <a:r>
              <a:rPr lang="ru-RU" sz="8000" dirty="0">
                <a:solidFill>
                  <a:schemeClr val="tx1"/>
                </a:solidFill>
                <a:latin typeface="Times New Roman" pitchFamily="18" charset="0"/>
                <a:cs typeface="Times New Roman" pitchFamily="18" charset="0"/>
              </a:rPr>
              <a:t>г.  Красноуфимск</a:t>
            </a:r>
          </a:p>
          <a:p>
            <a:r>
              <a:rPr lang="ru-RU" sz="8000" dirty="0">
                <a:solidFill>
                  <a:schemeClr val="tx1"/>
                </a:solidFill>
                <a:latin typeface="Times New Roman" pitchFamily="18" charset="0"/>
                <a:cs typeface="Times New Roman" pitchFamily="18" charset="0"/>
              </a:rPr>
              <a:t>2023 год</a:t>
            </a:r>
          </a:p>
          <a:p>
            <a:endParaRPr lang="ru-RU" sz="5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pPr algn="l"/>
            <a:r>
              <a:rPr lang="ru-RU" sz="2000" b="1" u="sng"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что растворяется и не растворяется в воде?</a:t>
            </a:r>
          </a:p>
          <a:p>
            <a:pPr algn="l"/>
            <a:r>
              <a:rPr lang="ru-RU" sz="2000" dirty="0">
                <a:solidFill>
                  <a:schemeClr val="tx1"/>
                </a:solidFill>
                <a:latin typeface="Times New Roman" pitchFamily="18" charset="0"/>
                <a:cs typeface="Times New Roman" pitchFamily="18" charset="0"/>
              </a:rPr>
              <a:t>Срок исследования: 23.01.2023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«Провести эксперимент»</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Растворяются в воде вещества: соль, сахар, мыло.</a:t>
            </a:r>
          </a:p>
          <a:p>
            <a:pPr algn="l"/>
            <a:r>
              <a:rPr lang="ru-RU" sz="2000" dirty="0">
                <a:solidFill>
                  <a:schemeClr val="tx1"/>
                </a:solidFill>
                <a:latin typeface="Times New Roman" pitchFamily="18" charset="0"/>
                <a:cs typeface="Times New Roman" pitchFamily="18" charset="0"/>
              </a:rPr>
              <a:t>Не растворяются в воде: масло, песок, мел, целлофан, пластик, бумага, железо. </a:t>
            </a:r>
          </a:p>
          <a:p>
            <a:pPr algn="l"/>
            <a:r>
              <a:rPr lang="ru-RU" sz="2000" b="1" u="sng"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что плавает, а что тонет в воде?</a:t>
            </a:r>
          </a:p>
          <a:p>
            <a:pPr algn="l"/>
            <a:r>
              <a:rPr lang="ru-RU" sz="2000" dirty="0">
                <a:solidFill>
                  <a:schemeClr val="tx1"/>
                </a:solidFill>
                <a:latin typeface="Times New Roman" pitchFamily="18" charset="0"/>
                <a:cs typeface="Times New Roman" pitchFamily="18" charset="0"/>
              </a:rPr>
              <a:t>Срок исследования: </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«Провести эксперимент»</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Что тонет в воде: железо, ткань, резина.</a:t>
            </a:r>
          </a:p>
          <a:p>
            <a:pPr algn="l"/>
            <a:r>
              <a:rPr lang="ru-RU" sz="2000" dirty="0">
                <a:solidFill>
                  <a:schemeClr val="tx1"/>
                </a:solidFill>
                <a:latin typeface="Times New Roman" pitchFamily="18" charset="0"/>
                <a:cs typeface="Times New Roman" pitchFamily="18" charset="0"/>
              </a:rPr>
              <a:t>Что плавает на воде: пластик, дерево.</a:t>
            </a:r>
          </a:p>
          <a:p>
            <a:pPr algn="l"/>
            <a:endParaRPr lang="ru-RU"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5" name="Рисунок 4">
            <a:extLst>
              <a:ext uri="{FF2B5EF4-FFF2-40B4-BE49-F238E27FC236}">
                <a16:creationId xmlns:a16="http://schemas.microsoft.com/office/drawing/2014/main" id="{B390ACE4-A3E5-4C9A-98AE-FF09CB65868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43636" y="3000372"/>
            <a:ext cx="2571750" cy="3429000"/>
          </a:xfrm>
          <a:prstGeom prst="rect">
            <a:avLst/>
          </a:prstGeom>
        </p:spPr>
      </p:pic>
      <p:pic>
        <p:nvPicPr>
          <p:cNvPr id="6" name="Рисунок 5" descr="https://sun9-79.userapi.com/impg/E_xCrAemaWfGLs2-av1sLFB6EQjsX5P2U7fUNA/edAPLeL9vLY.jpg?size=2560x1920&amp;quality=95&amp;sign=788ebf7dd70cfbbee234e09df0657c93&amp;type=album"/>
          <p:cNvPicPr/>
          <p:nvPr/>
        </p:nvPicPr>
        <p:blipFill>
          <a:blip r:embed="rId4" cstate="email">
            <a:extLst>
              <a:ext uri="{28A0092B-C50C-407E-A947-70E740481C1C}">
                <a14:useLocalDpi xmlns:a14="http://schemas.microsoft.com/office/drawing/2010/main"/>
              </a:ext>
            </a:extLst>
          </a:blip>
          <a:srcRect/>
          <a:stretch>
            <a:fillRect/>
          </a:stretch>
        </p:blipFill>
        <p:spPr bwMode="auto">
          <a:xfrm>
            <a:off x="928662" y="4929198"/>
            <a:ext cx="2214578" cy="1571636"/>
          </a:xfrm>
          <a:prstGeom prst="rect">
            <a:avLst/>
          </a:prstGeom>
          <a:noFill/>
          <a:ln w="9525">
            <a:noFill/>
            <a:miter lim="800000"/>
            <a:headEnd/>
            <a:tailEnd/>
          </a:ln>
        </p:spPr>
      </p:pic>
      <p:pic>
        <p:nvPicPr>
          <p:cNvPr id="8" name="Рисунок 7" descr="https://sun9-54.userapi.com/impg/7SNL1ssCht3lOaRuK_INEi_v35J8w7jvQIsXmA/nydgZIBlqiM.jpg?size=2560x1920&amp;quality=95&amp;sign=219e02441e7c343f34577ad726385694&amp;type=album"/>
          <p:cNvPicPr/>
          <p:nvPr/>
        </p:nvPicPr>
        <p:blipFill>
          <a:blip r:embed="rId5" cstate="email">
            <a:extLst>
              <a:ext uri="{28A0092B-C50C-407E-A947-70E740481C1C}">
                <a14:useLocalDpi xmlns:a14="http://schemas.microsoft.com/office/drawing/2010/main"/>
              </a:ext>
            </a:extLst>
          </a:blip>
          <a:srcRect/>
          <a:stretch>
            <a:fillRect/>
          </a:stretch>
        </p:blipFill>
        <p:spPr bwMode="auto">
          <a:xfrm>
            <a:off x="3357554" y="4929198"/>
            <a:ext cx="2143140" cy="1611629"/>
          </a:xfrm>
          <a:prstGeom prst="rect">
            <a:avLst/>
          </a:prstGeom>
          <a:noFill/>
          <a:ln w="9525">
            <a:noFill/>
            <a:miter lim="800000"/>
            <a:headEnd/>
            <a:tailEnd/>
          </a:ln>
        </p:spPr>
      </p:pic>
    </p:spTree>
    <p:extLst>
      <p:ext uri="{BB962C8B-B14F-4D97-AF65-F5344CB8AC3E}">
        <p14:creationId xmlns:p14="http://schemas.microsoft.com/office/powerpoint/2010/main" val="3093941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вред или польза, если загрязнять и не беречь воду.</a:t>
            </a:r>
          </a:p>
          <a:p>
            <a:pPr algn="l"/>
            <a:r>
              <a:rPr lang="ru-RU" sz="2000" i="1" dirty="0">
                <a:solidFill>
                  <a:schemeClr val="tx1"/>
                </a:solidFill>
                <a:latin typeface="Times New Roman" pitchFamily="18" charset="0"/>
                <a:cs typeface="Times New Roman" pitchFamily="18" charset="0"/>
              </a:rPr>
              <a:t>Срок исследования</a:t>
            </a:r>
            <a:r>
              <a:rPr lang="ru-RU" sz="2000" dirty="0">
                <a:solidFill>
                  <a:schemeClr val="tx1"/>
                </a:solidFill>
                <a:latin typeface="Times New Roman" pitchFamily="18" charset="0"/>
                <a:cs typeface="Times New Roman" pitchFamily="18" charset="0"/>
              </a:rPr>
              <a:t>: 23.01.2023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Подумать самостоятельно</a:t>
            </a:r>
            <a:r>
              <a:rPr lang="ru-RU" sz="2000" dirty="0">
                <a:solidFill>
                  <a:schemeClr val="tx1"/>
                </a:solidFill>
                <a:latin typeface="Times New Roman" pitchFamily="18" charset="0"/>
                <a:cs typeface="Times New Roman" pitchFamily="18" charset="0"/>
              </a:rPr>
              <a:t>»: если загрязнять воду, то это приносит вред нашему здоровью.</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Спросить у другого человека</a:t>
            </a:r>
            <a:r>
              <a:rPr lang="ru-RU" sz="2000" dirty="0">
                <a:solidFill>
                  <a:schemeClr val="tx1"/>
                </a:solidFill>
                <a:latin typeface="Times New Roman" pitchFamily="18" charset="0"/>
                <a:cs typeface="Times New Roman" pitchFamily="18" charset="0"/>
              </a:rPr>
              <a:t>»: загрязнение воды очень плохо влияет на все жизненные органы человека (сердце, почки, печень, желудок, кишечник).</a:t>
            </a:r>
          </a:p>
          <a:p>
            <a:pPr algn="l"/>
            <a:endParaRPr lang="ru-RU"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2" name="Рисунок 1">
            <a:extLst>
              <a:ext uri="{FF2B5EF4-FFF2-40B4-BE49-F238E27FC236}">
                <a16:creationId xmlns:a16="http://schemas.microsoft.com/office/drawing/2014/main" id="{F3466A61-D8FA-4810-9EE8-EB4A1C728C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596" y="4214818"/>
            <a:ext cx="2783603" cy="2087702"/>
          </a:xfrm>
          <a:prstGeom prst="rect">
            <a:avLst/>
          </a:prstGeom>
        </p:spPr>
      </p:pic>
      <p:pic>
        <p:nvPicPr>
          <p:cNvPr id="5" name="Рисунок 4" descr="https://sun9-34.userapi.com/impg/pDceaK25EbAFNu8ggN7HgUy7r_tJCgMzYYxwcA/QpY1Xzjc2ZQ.jpg?size=2560x1920&amp;quality=95&amp;sign=62c35805ab0e569f3cc16332ce6ecb01&amp;type=album"/>
          <p:cNvPicPr/>
          <p:nvPr/>
        </p:nvPicPr>
        <p:blipFill>
          <a:blip r:embed="rId4" cstate="email">
            <a:extLst>
              <a:ext uri="{28A0092B-C50C-407E-A947-70E740481C1C}">
                <a14:useLocalDpi xmlns:a14="http://schemas.microsoft.com/office/drawing/2010/main"/>
              </a:ext>
            </a:extLst>
          </a:blip>
          <a:srcRect/>
          <a:stretch>
            <a:fillRect/>
          </a:stretch>
        </p:blipFill>
        <p:spPr bwMode="auto">
          <a:xfrm>
            <a:off x="5715008" y="4429132"/>
            <a:ext cx="2857520" cy="2071702"/>
          </a:xfrm>
          <a:prstGeom prst="rect">
            <a:avLst/>
          </a:prstGeom>
          <a:noFill/>
          <a:ln w="9525">
            <a:noFill/>
            <a:miter lim="800000"/>
            <a:headEnd/>
            <a:tailEnd/>
          </a:ln>
        </p:spPr>
      </p:pic>
      <p:pic>
        <p:nvPicPr>
          <p:cNvPr id="6" name="Рисунок 5" descr="https://sun9-85.userapi.com/impg/s3_pqWqUUod38d0-XvkuhVyaiF41QJqFSHbgWg/eR8kGD7XVAs.jpg?size=2560x1920&amp;quality=95&amp;sign=aa6172618c0a7465dc801076fdd9fc9f&amp;type=album"/>
          <p:cNvPicPr/>
          <p:nvPr/>
        </p:nvPicPr>
        <p:blipFill>
          <a:blip r:embed="rId5" cstate="email">
            <a:extLst>
              <a:ext uri="{28A0092B-C50C-407E-A947-70E740481C1C}">
                <a14:useLocalDpi xmlns:a14="http://schemas.microsoft.com/office/drawing/2010/main"/>
              </a:ext>
            </a:extLst>
          </a:blip>
          <a:srcRect/>
          <a:stretch>
            <a:fillRect/>
          </a:stretch>
        </p:blipFill>
        <p:spPr bwMode="auto">
          <a:xfrm>
            <a:off x="3000364" y="3500438"/>
            <a:ext cx="2985138" cy="1917383"/>
          </a:xfrm>
          <a:prstGeom prst="rect">
            <a:avLst/>
          </a:prstGeom>
          <a:noFill/>
          <a:ln w="9525">
            <a:noFill/>
            <a:miter lim="800000"/>
            <a:headEnd/>
            <a:tailEnd/>
          </a:ln>
        </p:spPr>
      </p:pic>
    </p:spTree>
    <p:extLst>
      <p:ext uri="{BB962C8B-B14F-4D97-AF65-F5344CB8AC3E}">
        <p14:creationId xmlns:p14="http://schemas.microsoft.com/office/powerpoint/2010/main" val="3962156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что нужно делать, чтобы вода была чистая и пригодная для питья.</a:t>
            </a:r>
          </a:p>
          <a:p>
            <a:pPr algn="l"/>
            <a:r>
              <a:rPr lang="ru-RU" sz="2000" i="1" dirty="0">
                <a:solidFill>
                  <a:schemeClr val="tx1"/>
                </a:solidFill>
                <a:latin typeface="Times New Roman" pitchFamily="18" charset="0"/>
                <a:cs typeface="Times New Roman" pitchFamily="18" charset="0"/>
              </a:rPr>
              <a:t>Срок исследования</a:t>
            </a:r>
            <a:r>
              <a:rPr lang="ru-RU" sz="2000" dirty="0">
                <a:solidFill>
                  <a:schemeClr val="tx1"/>
                </a:solidFill>
                <a:latin typeface="Times New Roman" pitchFamily="18" charset="0"/>
                <a:cs typeface="Times New Roman" pitchFamily="18" charset="0"/>
              </a:rPr>
              <a:t>: 24.01.2023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в компьютере»</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Подумать самостоятельно</a:t>
            </a:r>
            <a:r>
              <a:rPr lang="ru-RU" sz="2000" dirty="0">
                <a:solidFill>
                  <a:schemeClr val="tx1"/>
                </a:solidFill>
                <a:latin typeface="Times New Roman" pitchFamily="18" charset="0"/>
                <a:cs typeface="Times New Roman" pitchFamily="18" charset="0"/>
              </a:rPr>
              <a:t>»: кипятить воду, пропускать через фильтр.</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Спросить у другого человека</a:t>
            </a:r>
            <a:r>
              <a:rPr lang="ru-RU" sz="2000" dirty="0">
                <a:solidFill>
                  <a:schemeClr val="tx1"/>
                </a:solidFill>
                <a:latin typeface="Times New Roman" pitchFamily="18" charset="0"/>
                <a:cs typeface="Times New Roman" pitchFamily="18" charset="0"/>
              </a:rPr>
              <a:t>»: воду отстаивать, фильтровать с помощью фильтров.</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Посмотреть в компьютере</a:t>
            </a:r>
            <a:r>
              <a:rPr lang="ru-RU" sz="2000" dirty="0">
                <a:solidFill>
                  <a:schemeClr val="tx1"/>
                </a:solidFill>
                <a:latin typeface="Times New Roman" pitchFamily="18" charset="0"/>
                <a:cs typeface="Times New Roman" pitchFamily="18" charset="0"/>
              </a:rPr>
              <a:t>»: на заводах и фабриках сооружать фильтры, чтобы грязь и копоть не попадала в воду; не сливать отходы в водоёмы.</a:t>
            </a:r>
          </a:p>
          <a:p>
            <a:pPr algn="l"/>
            <a:endParaRPr lang="ru-RU" sz="1600"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4" name="Рисунок 3">
            <a:extLst>
              <a:ext uri="{FF2B5EF4-FFF2-40B4-BE49-F238E27FC236}">
                <a16:creationId xmlns:a16="http://schemas.microsoft.com/office/drawing/2014/main" id="{D1E737C5-28B6-473A-B369-83599A7357E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86050" y="4429132"/>
            <a:ext cx="3286148" cy="2071702"/>
          </a:xfrm>
          <a:prstGeom prst="rect">
            <a:avLst/>
          </a:prstGeom>
        </p:spPr>
      </p:pic>
    </p:spTree>
    <p:extLst>
      <p:ext uri="{BB962C8B-B14F-4D97-AF65-F5344CB8AC3E}">
        <p14:creationId xmlns:p14="http://schemas.microsoft.com/office/powerpoint/2010/main" val="3685329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fontScale="92500" lnSpcReduction="10000"/>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как очищают воду для питья?</a:t>
            </a:r>
          </a:p>
          <a:p>
            <a:pPr algn="l"/>
            <a:r>
              <a:rPr lang="ru-RU" sz="2000" i="1" dirty="0">
                <a:solidFill>
                  <a:schemeClr val="tx1"/>
                </a:solidFill>
                <a:latin typeface="Times New Roman" pitchFamily="18" charset="0"/>
                <a:cs typeface="Times New Roman" pitchFamily="18" charset="0"/>
              </a:rPr>
              <a:t>Срок исследования</a:t>
            </a:r>
            <a:r>
              <a:rPr lang="ru-RU" sz="2000" dirty="0">
                <a:solidFill>
                  <a:schemeClr val="tx1"/>
                </a:solidFill>
                <a:latin typeface="Times New Roman" pitchFamily="18" charset="0"/>
                <a:cs typeface="Times New Roman" pitchFamily="18" charset="0"/>
              </a:rPr>
              <a:t>: 24.01.2023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в компьютере»</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Подумать самостоятельно</a:t>
            </a:r>
            <a:r>
              <a:rPr lang="ru-RU" sz="2000" dirty="0">
                <a:solidFill>
                  <a:schemeClr val="tx1"/>
                </a:solidFill>
                <a:latin typeface="Times New Roman" pitchFamily="18" charset="0"/>
                <a:cs typeface="Times New Roman" pitchFamily="18" charset="0"/>
              </a:rPr>
              <a:t>»: кипятить воду, пропускать через фильтр.</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Спросить у другого человека</a:t>
            </a:r>
            <a:r>
              <a:rPr lang="ru-RU" sz="2000" dirty="0">
                <a:solidFill>
                  <a:schemeClr val="tx1"/>
                </a:solidFill>
                <a:latin typeface="Times New Roman" pitchFamily="18" charset="0"/>
                <a:cs typeface="Times New Roman" pitchFamily="18" charset="0"/>
              </a:rPr>
              <a:t>»: воду отстаивать, греть на солнышке, пропускать через водопроводные каналы.</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Посмотреть в компьютере</a:t>
            </a:r>
            <a:r>
              <a:rPr lang="ru-RU" sz="2000" dirty="0">
                <a:solidFill>
                  <a:schemeClr val="tx1"/>
                </a:solidFill>
                <a:latin typeface="Times New Roman" pitchFamily="18" charset="0"/>
                <a:cs typeface="Times New Roman" pitchFamily="18" charset="0"/>
              </a:rPr>
              <a:t>»: очищение воды с помощью </a:t>
            </a:r>
            <a:r>
              <a:rPr lang="ru-RU" sz="2000" dirty="0" err="1">
                <a:solidFill>
                  <a:schemeClr val="tx1"/>
                </a:solidFill>
                <a:latin typeface="Times New Roman" pitchFamily="18" charset="0"/>
                <a:cs typeface="Times New Roman" pitchFamily="18" charset="0"/>
              </a:rPr>
              <a:t>фителя</a:t>
            </a:r>
            <a:r>
              <a:rPr lang="ru-RU" sz="2000" dirty="0">
                <a:solidFill>
                  <a:schemeClr val="tx1"/>
                </a:solidFill>
                <a:latin typeface="Times New Roman" pitchFamily="18" charset="0"/>
                <a:cs typeface="Times New Roman" pitchFamily="18" charset="0"/>
              </a:rPr>
              <a:t>, очищение воды йодом, на станциях пропускать воду через специальные фильтры.</a:t>
            </a:r>
          </a:p>
          <a:p>
            <a:r>
              <a:rPr lang="ru-RU" sz="2000" b="1" dirty="0">
                <a:solidFill>
                  <a:schemeClr val="tx1"/>
                </a:solidFill>
                <a:latin typeface="Times New Roman" pitchFamily="18" charset="0"/>
                <a:cs typeface="Times New Roman" pitchFamily="18" charset="0"/>
              </a:rPr>
              <a:t>Фильтр для воды</a:t>
            </a:r>
          </a:p>
          <a:p>
            <a:pPr algn="l"/>
            <a:r>
              <a:rPr lang="ru-RU" sz="2000" i="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из чего состоит фильтр?</a:t>
            </a:r>
          </a:p>
          <a:p>
            <a:pPr algn="l"/>
            <a:r>
              <a:rPr lang="ru-RU" sz="2000" dirty="0">
                <a:solidFill>
                  <a:schemeClr val="tx1"/>
                </a:solidFill>
                <a:latin typeface="Times New Roman" pitchFamily="18" charset="0"/>
                <a:cs typeface="Times New Roman" pitchFamily="18" charset="0"/>
              </a:rPr>
              <a:t>Срок исследования:</a:t>
            </a:r>
          </a:p>
          <a:p>
            <a:pPr algn="l"/>
            <a:r>
              <a:rPr lang="ru-RU" sz="2000" i="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«Спросить у другого человека»</a:t>
            </a:r>
          </a:p>
          <a:p>
            <a:pPr algn="l"/>
            <a:r>
              <a:rPr lang="ru-RU" sz="2000" dirty="0">
                <a:solidFill>
                  <a:schemeClr val="tx1"/>
                </a:solidFill>
                <a:latin typeface="Times New Roman" pitchFamily="18" charset="0"/>
                <a:cs typeface="Times New Roman" pitchFamily="18" charset="0"/>
              </a:rPr>
              <a:t>Результат исследования: воду очищают с помощью камней, песка, ваты (марли, ткани), салфеток, активированного угля, специальных веществ (хлор).</a:t>
            </a:r>
          </a:p>
          <a:p>
            <a:pPr algn="l"/>
            <a:endParaRPr lang="ru-RU" sz="2000" dirty="0">
              <a:solidFill>
                <a:schemeClr val="tx1"/>
              </a:solidFill>
              <a:latin typeface="Times New Roman" pitchFamily="18" charset="0"/>
              <a:cs typeface="Times New Roman" pitchFamily="18" charset="0"/>
            </a:endParaRPr>
          </a:p>
          <a:p>
            <a:pPr algn="l"/>
            <a:endParaRPr lang="ru-RU"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139669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4291"/>
            <a:ext cx="7772400" cy="642941"/>
          </a:xfrm>
        </p:spPr>
        <p:txBody>
          <a:bodyPr>
            <a:normAutofit/>
          </a:bodyPr>
          <a:lstStyle/>
          <a:p>
            <a:r>
              <a:rPr lang="ru-RU" sz="2000" b="1" dirty="0">
                <a:latin typeface="Times New Roman" pitchFamily="18" charset="0"/>
                <a:cs typeface="Times New Roman" pitchFamily="18" charset="0"/>
              </a:rPr>
              <a:t>Способы очистки</a:t>
            </a:r>
          </a:p>
        </p:txBody>
      </p:sp>
      <p:sp>
        <p:nvSpPr>
          <p:cNvPr id="3" name="Подзаголовок 2"/>
          <p:cNvSpPr>
            <a:spLocks noGrp="1"/>
          </p:cNvSpPr>
          <p:nvPr>
            <p:ph type="subTitle" idx="1"/>
          </p:nvPr>
        </p:nvSpPr>
        <p:spPr>
          <a:xfrm>
            <a:off x="285720" y="928670"/>
            <a:ext cx="8572560" cy="5572164"/>
          </a:xfrm>
        </p:spPr>
        <p:txBody>
          <a:bodyPr>
            <a:normAutofit/>
          </a:bodyPr>
          <a:lstStyle/>
          <a:p>
            <a:pPr algn="l"/>
            <a:r>
              <a:rPr lang="ru-RU" sz="2000" b="1" dirty="0">
                <a:solidFill>
                  <a:schemeClr val="tx1"/>
                </a:solidFill>
                <a:latin typeface="Times New Roman" pitchFamily="18" charset="0"/>
                <a:cs typeface="Times New Roman" pitchFamily="18" charset="0"/>
              </a:rPr>
              <a:t>1. Использование шерстяной нити</a:t>
            </a:r>
          </a:p>
          <a:p>
            <a:pPr algn="l"/>
            <a:r>
              <a:rPr lang="ru-RU" sz="2000" b="1" dirty="0">
                <a:solidFill>
                  <a:schemeClr val="tx1"/>
                </a:solidFill>
                <a:latin typeface="Times New Roman" pitchFamily="18" charset="0"/>
                <a:cs typeface="Times New Roman" pitchFamily="18" charset="0"/>
              </a:rPr>
              <a:t>                                                                                    2. Отстаивание воды</a:t>
            </a:r>
          </a:p>
          <a:p>
            <a:pPr algn="l"/>
            <a:endParaRPr lang="ru-RU" sz="2000" b="1" dirty="0">
              <a:solidFill>
                <a:schemeClr val="tx1"/>
              </a:solidFill>
              <a:latin typeface="Times New Roman" pitchFamily="18" charset="0"/>
              <a:cs typeface="Times New Roman" pitchFamily="18" charset="0"/>
            </a:endParaRPr>
          </a:p>
          <a:p>
            <a:pPr algn="l"/>
            <a:r>
              <a:rPr lang="ru-RU" sz="2000" b="1" dirty="0">
                <a:solidFill>
                  <a:schemeClr val="tx1"/>
                </a:solidFill>
                <a:latin typeface="Times New Roman" pitchFamily="18" charset="0"/>
                <a:cs typeface="Times New Roman" pitchFamily="18" charset="0"/>
              </a:rPr>
              <a:t>                                  3. Фильтрование                          </a:t>
            </a:r>
          </a:p>
          <a:p>
            <a:pPr algn="l"/>
            <a:r>
              <a:rPr lang="ru-RU" sz="2000" b="1" dirty="0">
                <a:solidFill>
                  <a:schemeClr val="tx1"/>
                </a:solidFill>
                <a:latin typeface="Times New Roman" pitchFamily="18" charset="0"/>
                <a:cs typeface="Times New Roman" pitchFamily="18" charset="0"/>
              </a:rPr>
              <a:t>   					</a:t>
            </a:r>
          </a:p>
          <a:p>
            <a:pPr algn="l"/>
            <a:r>
              <a:rPr lang="ru-RU" sz="2000" b="1" dirty="0">
                <a:solidFill>
                  <a:schemeClr val="tx1"/>
                </a:solidFill>
                <a:latin typeface="Times New Roman" pitchFamily="18" charset="0"/>
                <a:cs typeface="Times New Roman" pitchFamily="18" charset="0"/>
              </a:rPr>
              <a:t>						 4. Очистка солью</a:t>
            </a:r>
          </a:p>
          <a:p>
            <a:pPr algn="l"/>
            <a:r>
              <a:rPr lang="ru-RU" sz="2000" b="1" dirty="0">
                <a:solidFill>
                  <a:schemeClr val="tx1"/>
                </a:solidFill>
                <a:latin typeface="Times New Roman" pitchFamily="18" charset="0"/>
                <a:cs typeface="Times New Roman" pitchFamily="18" charset="0"/>
              </a:rPr>
              <a:t>5.Очистка растительным сырьём</a:t>
            </a:r>
          </a:p>
          <a:p>
            <a:pPr algn="l"/>
            <a:r>
              <a:rPr lang="ru-RU" sz="2000" b="1" dirty="0">
                <a:solidFill>
                  <a:schemeClr val="tx1"/>
                </a:solidFill>
                <a:latin typeface="Times New Roman" pitchFamily="18" charset="0"/>
                <a:cs typeface="Times New Roman" pitchFamily="18" charset="0"/>
              </a:rPr>
              <a:t>                                      6. Земляной насос</a:t>
            </a:r>
          </a:p>
        </p:txBody>
      </p:sp>
      <p:pic>
        <p:nvPicPr>
          <p:cNvPr id="5" name="Рисунок 4" descr="D:\очистка воды\использование шерстяной нити.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472" y="1285860"/>
            <a:ext cx="1785950" cy="1214446"/>
          </a:xfrm>
          <a:prstGeom prst="rect">
            <a:avLst/>
          </a:prstGeom>
          <a:noFill/>
          <a:ln w="9525">
            <a:noFill/>
            <a:miter lim="800000"/>
            <a:headEnd/>
            <a:tailEnd/>
          </a:ln>
        </p:spPr>
      </p:pic>
      <p:pic>
        <p:nvPicPr>
          <p:cNvPr id="6" name="Рисунок 5" descr="D:\очистка воды\отстаивание.png"/>
          <p:cNvPicPr/>
          <p:nvPr/>
        </p:nvPicPr>
        <p:blipFill>
          <a:blip r:embed="rId4" cstate="email">
            <a:extLst>
              <a:ext uri="{28A0092B-C50C-407E-A947-70E740481C1C}">
                <a14:useLocalDpi xmlns:a14="http://schemas.microsoft.com/office/drawing/2010/main"/>
              </a:ext>
            </a:extLst>
          </a:blip>
          <a:srcRect/>
          <a:stretch>
            <a:fillRect/>
          </a:stretch>
        </p:blipFill>
        <p:spPr bwMode="auto">
          <a:xfrm>
            <a:off x="6000760" y="1714488"/>
            <a:ext cx="2010947" cy="1143000"/>
          </a:xfrm>
          <a:prstGeom prst="rect">
            <a:avLst/>
          </a:prstGeom>
          <a:noFill/>
          <a:ln w="9525">
            <a:noFill/>
            <a:miter lim="800000"/>
            <a:headEnd/>
            <a:tailEnd/>
          </a:ln>
        </p:spPr>
      </p:pic>
      <p:pic>
        <p:nvPicPr>
          <p:cNvPr id="7" name="Рисунок 6" descr="D:\очистка воды\фильтрование.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6000760" y="5143512"/>
            <a:ext cx="2523181" cy="1428759"/>
          </a:xfrm>
          <a:prstGeom prst="rect">
            <a:avLst/>
          </a:prstGeom>
          <a:noFill/>
          <a:ln w="9525">
            <a:noFill/>
            <a:miter lim="800000"/>
            <a:headEnd/>
            <a:tailEnd/>
          </a:ln>
        </p:spPr>
      </p:pic>
      <p:pic>
        <p:nvPicPr>
          <p:cNvPr id="8" name="Рисунок 7" descr="D:\очистка воды\соль.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5715008" y="3429000"/>
            <a:ext cx="2643206" cy="1500198"/>
          </a:xfrm>
          <a:prstGeom prst="rect">
            <a:avLst/>
          </a:prstGeom>
          <a:noFill/>
          <a:ln w="9525">
            <a:noFill/>
            <a:miter lim="800000"/>
            <a:headEnd/>
            <a:tailEnd/>
          </a:ln>
        </p:spPr>
      </p:pic>
      <p:pic>
        <p:nvPicPr>
          <p:cNvPr id="9" name="Рисунок 8" descr="D:\очистка воды\растительное сырьё.jpg"/>
          <p:cNvPicPr/>
          <p:nvPr/>
        </p:nvPicPr>
        <p:blipFill>
          <a:blip r:embed="rId7" cstate="email">
            <a:extLst>
              <a:ext uri="{28A0092B-C50C-407E-A947-70E740481C1C}">
                <a14:useLocalDpi xmlns:a14="http://schemas.microsoft.com/office/drawing/2010/main"/>
              </a:ext>
            </a:extLst>
          </a:blip>
          <a:srcRect/>
          <a:stretch>
            <a:fillRect/>
          </a:stretch>
        </p:blipFill>
        <p:spPr bwMode="auto">
          <a:xfrm>
            <a:off x="357158" y="3571876"/>
            <a:ext cx="2000264" cy="1500198"/>
          </a:xfrm>
          <a:prstGeom prst="rect">
            <a:avLst/>
          </a:prstGeom>
          <a:noFill/>
          <a:ln w="9525">
            <a:noFill/>
            <a:miter lim="800000"/>
            <a:headEnd/>
            <a:tailEnd/>
          </a:ln>
        </p:spPr>
      </p:pic>
      <p:pic>
        <p:nvPicPr>
          <p:cNvPr id="10" name="Рисунок 9" descr="D:\очистка воды\земляной насос.jpg"/>
          <p:cNvPicPr/>
          <p:nvPr/>
        </p:nvPicPr>
        <p:blipFill>
          <a:blip r:embed="rId8" cstate="email">
            <a:extLst>
              <a:ext uri="{28A0092B-C50C-407E-A947-70E740481C1C}">
                <a14:useLocalDpi xmlns:a14="http://schemas.microsoft.com/office/drawing/2010/main"/>
              </a:ext>
            </a:extLst>
          </a:blip>
          <a:srcRect/>
          <a:stretch>
            <a:fillRect/>
          </a:stretch>
        </p:blipFill>
        <p:spPr bwMode="auto">
          <a:xfrm>
            <a:off x="2786050" y="4286256"/>
            <a:ext cx="2000264" cy="178595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r>
              <a:rPr lang="ru-RU" sz="2000" b="1" dirty="0">
                <a:solidFill>
                  <a:schemeClr val="tx1"/>
                </a:solidFill>
                <a:latin typeface="Times New Roman" pitchFamily="18" charset="0"/>
                <a:cs typeface="Times New Roman" pitchFamily="18" charset="0"/>
              </a:rPr>
              <a:t>Продукт: самодельный фильтр в домашних условиях</a:t>
            </a:r>
          </a:p>
          <a:p>
            <a:r>
              <a:rPr lang="ru-RU" sz="2000" dirty="0">
                <a:solidFill>
                  <a:schemeClr val="tx1"/>
                </a:solidFill>
                <a:latin typeface="Times New Roman" pitchFamily="18" charset="0"/>
                <a:cs typeface="Times New Roman" pitchFamily="18" charset="0"/>
              </a:rPr>
              <a:t>Изготовление самодельного фильтра для фильтрации воды: </a:t>
            </a:r>
          </a:p>
          <a:p>
            <a:endParaRPr lang="ru-RU" sz="1400" dirty="0">
              <a:solidFill>
                <a:schemeClr val="tx1"/>
              </a:solidFill>
              <a:latin typeface="Times New Roman" pitchFamily="18" charset="0"/>
              <a:cs typeface="Times New Roman" pitchFamily="18" charset="0"/>
            </a:endParaRPr>
          </a:p>
        </p:txBody>
      </p:sp>
      <p:pic>
        <p:nvPicPr>
          <p:cNvPr id="6" name="Рисунок 5">
            <a:extLst>
              <a:ext uri="{FF2B5EF4-FFF2-40B4-BE49-F238E27FC236}">
                <a16:creationId xmlns:a16="http://schemas.microsoft.com/office/drawing/2014/main" id="{08CA724C-9FC2-4432-9549-59143D929A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43504" y="3571876"/>
            <a:ext cx="2857520" cy="2143140"/>
          </a:xfrm>
          <a:prstGeom prst="rect">
            <a:avLst/>
          </a:prstGeom>
        </p:spPr>
      </p:pic>
      <p:pic>
        <p:nvPicPr>
          <p:cNvPr id="5" name="Рисунок 4" descr="https://sun9-18.userapi.com/impg/m1jcF717dA-vELbTXM6TsqnWfpdt6ksEpimLxg/O13wmNzuJbM.jpg?size=2560x1920&amp;quality=95&amp;sign=b2cd9a901719094f9868ba4d6e267ee5&amp;type=album"/>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4876" y="1071546"/>
            <a:ext cx="2779407" cy="2084555"/>
          </a:xfrm>
          <a:prstGeom prst="rect">
            <a:avLst/>
          </a:prstGeom>
          <a:noFill/>
          <a:ln w="9525">
            <a:noFill/>
            <a:miter lim="800000"/>
            <a:headEnd/>
            <a:tailEnd/>
          </a:ln>
        </p:spPr>
      </p:pic>
      <p:pic>
        <p:nvPicPr>
          <p:cNvPr id="7" name="Рисунок 6" descr="https://sun9-33.userapi.com/impg/gZcX6ShKiZ3QyDpYxvshoUFwot1I1CYP6TnPXw/EiGnnF9LUlk.jpg?size=2560x1920&amp;quality=95&amp;sign=cc80996da06906324b0a6931e5171381&amp;type=album"/>
          <p:cNvPicPr/>
          <p:nvPr/>
        </p:nvPicPr>
        <p:blipFill>
          <a:blip r:embed="rId5" cstate="email">
            <a:extLst>
              <a:ext uri="{28A0092B-C50C-407E-A947-70E740481C1C}">
                <a14:useLocalDpi xmlns:a14="http://schemas.microsoft.com/office/drawing/2010/main"/>
              </a:ext>
            </a:extLst>
          </a:blip>
          <a:srcRect/>
          <a:stretch>
            <a:fillRect/>
          </a:stretch>
        </p:blipFill>
        <p:spPr bwMode="auto">
          <a:xfrm>
            <a:off x="1142976" y="1071546"/>
            <a:ext cx="2786082" cy="2143140"/>
          </a:xfrm>
          <a:prstGeom prst="rect">
            <a:avLst/>
          </a:prstGeom>
          <a:noFill/>
          <a:ln w="9525">
            <a:noFill/>
            <a:miter lim="800000"/>
            <a:headEnd/>
            <a:tailEnd/>
          </a:ln>
        </p:spPr>
      </p:pic>
      <p:pic>
        <p:nvPicPr>
          <p:cNvPr id="8" name="Рисунок 7" descr="https://sun9-80.userapi.com/impg/rBvIc4QOvMumipTPs-0_5re83fwRgR06779oQA/As9nyNMuSfY.jpg?size=2560x1920&amp;quality=95&amp;sign=05d62a49d2815c584607cb4c2a5c502b&amp;type=album"/>
          <p:cNvPicPr/>
          <p:nvPr/>
        </p:nvPicPr>
        <p:blipFill>
          <a:blip r:embed="rId6" cstate="email">
            <a:extLst>
              <a:ext uri="{28A0092B-C50C-407E-A947-70E740481C1C}">
                <a14:useLocalDpi xmlns:a14="http://schemas.microsoft.com/office/drawing/2010/main"/>
              </a:ext>
            </a:extLst>
          </a:blip>
          <a:srcRect/>
          <a:stretch>
            <a:fillRect/>
          </a:stretch>
        </p:blipFill>
        <p:spPr bwMode="auto">
          <a:xfrm>
            <a:off x="1428728" y="3571876"/>
            <a:ext cx="2857520" cy="2143140"/>
          </a:xfrm>
          <a:prstGeom prst="rect">
            <a:avLst/>
          </a:prstGeom>
          <a:noFill/>
          <a:ln w="9525">
            <a:noFill/>
            <a:miter lim="800000"/>
            <a:headEnd/>
            <a:tailEnd/>
          </a:ln>
        </p:spPr>
      </p:pic>
    </p:spTree>
    <p:extLst>
      <p:ext uri="{BB962C8B-B14F-4D97-AF65-F5344CB8AC3E}">
        <p14:creationId xmlns:p14="http://schemas.microsoft.com/office/powerpoint/2010/main" val="2805071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3855"/>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r>
              <a:rPr lang="ru-RU" sz="2000" b="1" dirty="0">
                <a:solidFill>
                  <a:schemeClr val="tx1"/>
                </a:solidFill>
                <a:latin typeface="Times New Roman" pitchFamily="18" charset="0"/>
                <a:cs typeface="Times New Roman" pitchFamily="18" charset="0"/>
              </a:rPr>
              <a:t>Фильтрация воды</a:t>
            </a:r>
          </a:p>
          <a:p>
            <a:endParaRPr lang="ru-RU" b="1" dirty="0">
              <a:solidFill>
                <a:schemeClr val="tx1"/>
              </a:solidFill>
              <a:latin typeface="Times New Roman" pitchFamily="18" charset="0"/>
              <a:cs typeface="Times New Roman" pitchFamily="18" charset="0"/>
            </a:endParaRPr>
          </a:p>
        </p:txBody>
      </p:sp>
      <p:pic>
        <p:nvPicPr>
          <p:cNvPr id="6" name="Рисунок 5">
            <a:extLst>
              <a:ext uri="{FF2B5EF4-FFF2-40B4-BE49-F238E27FC236}">
                <a16:creationId xmlns:a16="http://schemas.microsoft.com/office/drawing/2014/main" id="{24B71997-9D75-4E20-9E10-22A32EF288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8662" y="3571876"/>
            <a:ext cx="3238270" cy="2428702"/>
          </a:xfrm>
          <a:prstGeom prst="rect">
            <a:avLst/>
          </a:prstGeom>
        </p:spPr>
      </p:pic>
      <p:pic>
        <p:nvPicPr>
          <p:cNvPr id="5" name="Рисунок 4" descr="https://sun9-78.userapi.com/impg/xjQj1K_iHD9V4xsqU-7amOEdl8nWbuvMGhvI6Q/k5sy4h0dvpQ.jpg?size=2560x1920&amp;quality=95&amp;sign=e305604ee8aee110b483b12cbd5722ce&amp;type=album"/>
          <p:cNvPicPr/>
          <p:nvPr/>
        </p:nvPicPr>
        <p:blipFill>
          <a:blip r:embed="rId4" cstate="email">
            <a:extLst>
              <a:ext uri="{28A0092B-C50C-407E-A947-70E740481C1C}">
                <a14:useLocalDpi xmlns:a14="http://schemas.microsoft.com/office/drawing/2010/main"/>
              </a:ext>
            </a:extLst>
          </a:blip>
          <a:srcRect/>
          <a:stretch>
            <a:fillRect/>
          </a:stretch>
        </p:blipFill>
        <p:spPr bwMode="auto">
          <a:xfrm>
            <a:off x="1214414" y="857232"/>
            <a:ext cx="2928958" cy="2214578"/>
          </a:xfrm>
          <a:prstGeom prst="rect">
            <a:avLst/>
          </a:prstGeom>
          <a:noFill/>
          <a:ln w="9525">
            <a:noFill/>
            <a:miter lim="800000"/>
            <a:headEnd/>
            <a:tailEnd/>
          </a:ln>
        </p:spPr>
      </p:pic>
      <p:pic>
        <p:nvPicPr>
          <p:cNvPr id="7" name="Рисунок 6" descr="https://sun9-33.userapi.com/impg/MHfmXny-_z3tjAluV-nWi5Tud1fYqKTH1Ibi0Q/5iTRHdOyQMI.jpg?size=2560x1920&amp;quality=95&amp;sign=c51fd2d78b38764751848c01b515fb78&amp;type=album"/>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6314" y="857232"/>
            <a:ext cx="3143272" cy="2214578"/>
          </a:xfrm>
          <a:prstGeom prst="rect">
            <a:avLst/>
          </a:prstGeom>
          <a:noFill/>
          <a:ln w="9525">
            <a:noFill/>
            <a:miter lim="800000"/>
            <a:headEnd/>
            <a:tailEnd/>
          </a:ln>
        </p:spPr>
      </p:pic>
      <p:pic>
        <p:nvPicPr>
          <p:cNvPr id="8" name="Рисунок 7" descr="https://sun9-47.userapi.com/impg/GHvszN82g902rcdObqlY17b7oyZ5FoVtF1Pslw/3MWJaURWEGM.jpg?size=2560x1920&amp;quality=95&amp;sign=39454d81e6d431881b22ed0a9cf5905c&amp;type=album"/>
          <p:cNvPicPr/>
          <p:nvPr/>
        </p:nvPicPr>
        <p:blipFill>
          <a:blip r:embed="rId6" cstate="email">
            <a:extLst>
              <a:ext uri="{28A0092B-C50C-407E-A947-70E740481C1C}">
                <a14:useLocalDpi xmlns:a14="http://schemas.microsoft.com/office/drawing/2010/main"/>
              </a:ext>
            </a:extLst>
          </a:blip>
          <a:srcRect/>
          <a:stretch>
            <a:fillRect/>
          </a:stretch>
        </p:blipFill>
        <p:spPr bwMode="auto">
          <a:xfrm>
            <a:off x="5072066" y="3571876"/>
            <a:ext cx="3286148" cy="2500330"/>
          </a:xfrm>
          <a:prstGeom prst="rect">
            <a:avLst/>
          </a:prstGeom>
          <a:noFill/>
          <a:ln w="9525">
            <a:noFill/>
            <a:miter lim="800000"/>
            <a:headEnd/>
            <a:tailEnd/>
          </a:ln>
        </p:spPr>
      </p:pic>
    </p:spTree>
    <p:extLst>
      <p:ext uri="{BB962C8B-B14F-4D97-AF65-F5344CB8AC3E}">
        <p14:creationId xmlns:p14="http://schemas.microsoft.com/office/powerpoint/2010/main" val="1355781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какие правила нужно соблюдать, чтобы сберечь воду!</a:t>
            </a:r>
          </a:p>
          <a:p>
            <a:pPr algn="l"/>
            <a:r>
              <a:rPr lang="ru-RU" sz="2000" dirty="0">
                <a:solidFill>
                  <a:schemeClr val="tx1"/>
                </a:solidFill>
                <a:latin typeface="Times New Roman" pitchFamily="18" charset="0"/>
                <a:cs typeface="Times New Roman" pitchFamily="18" charset="0"/>
              </a:rPr>
              <a:t>Срок исследования: 25.01.2023</a:t>
            </a:r>
          </a:p>
          <a:p>
            <a:pPr algn="l"/>
            <a:r>
              <a:rPr lang="ru-RU" sz="2000" b="1" dirty="0">
                <a:solidFill>
                  <a:schemeClr val="tx1"/>
                </a:solidFill>
                <a:latin typeface="Times New Roman" pitchFamily="18" charset="0"/>
                <a:cs typeface="Times New Roman" pitchFamily="18" charset="0"/>
              </a:rPr>
              <a:t>Методы исследования: </a:t>
            </a:r>
            <a:endParaRPr lang="ru-RU" sz="2000" i="1" dirty="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в книге», «Посмотреть в компьютере»</a:t>
            </a:r>
          </a:p>
          <a:p>
            <a:pPr algn="l"/>
            <a:r>
              <a:rPr lang="ru-RU" sz="2000" b="1" dirty="0">
                <a:solidFill>
                  <a:schemeClr val="tx1"/>
                </a:solidFill>
                <a:latin typeface="Times New Roman" pitchFamily="18" charset="0"/>
                <a:cs typeface="Times New Roman" pitchFamily="18" charset="0"/>
              </a:rPr>
              <a:t>Результат исследования: </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Подумать самостоятельно</a:t>
            </a:r>
            <a:r>
              <a:rPr lang="ru-RU" sz="2000" dirty="0">
                <a:solidFill>
                  <a:schemeClr val="tx1"/>
                </a:solidFill>
                <a:latin typeface="Times New Roman" pitchFamily="18" charset="0"/>
                <a:cs typeface="Times New Roman" pitchFamily="18" charset="0"/>
              </a:rPr>
              <a:t>»: не засорять водоёмы, просто так не лить воду. </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Спросить у другого человека</a:t>
            </a:r>
            <a:r>
              <a:rPr lang="ru-RU" sz="2000" dirty="0">
                <a:solidFill>
                  <a:schemeClr val="tx1"/>
                </a:solidFill>
                <a:latin typeface="Times New Roman" pitchFamily="18" charset="0"/>
                <a:cs typeface="Times New Roman" pitchFamily="18" charset="0"/>
              </a:rPr>
              <a:t>»: нельзя мыть машины у рек, нельзя ловить много рыбы и рвать растения в воде, они очищают воду.</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Посмотреть в книге</a:t>
            </a:r>
            <a:r>
              <a:rPr lang="ru-RU" sz="2000" dirty="0">
                <a:solidFill>
                  <a:schemeClr val="tx1"/>
                </a:solidFill>
                <a:latin typeface="Times New Roman" pitchFamily="18" charset="0"/>
                <a:cs typeface="Times New Roman" pitchFamily="18" charset="0"/>
              </a:rPr>
              <a:t>»: бережно пользуйся водой в кране.</a:t>
            </a:r>
          </a:p>
          <a:p>
            <a:pPr algn="l"/>
            <a:r>
              <a:rPr lang="ru-RU" sz="2000" dirty="0">
                <a:solidFill>
                  <a:schemeClr val="tx1"/>
                </a:solidFill>
                <a:latin typeface="Times New Roman" pitchFamily="18" charset="0"/>
                <a:cs typeface="Times New Roman" pitchFamily="18" charset="0"/>
              </a:rPr>
              <a:t>«</a:t>
            </a:r>
            <a:r>
              <a:rPr lang="ru-RU" sz="2000" i="1" dirty="0">
                <a:solidFill>
                  <a:schemeClr val="tx1"/>
                </a:solidFill>
                <a:latin typeface="Times New Roman" pitchFamily="18" charset="0"/>
                <a:cs typeface="Times New Roman" pitchFamily="18" charset="0"/>
              </a:rPr>
              <a:t>Посмотреть по телевизору</a:t>
            </a:r>
            <a:r>
              <a:rPr lang="ru-RU" sz="2000" dirty="0">
                <a:solidFill>
                  <a:schemeClr val="tx1"/>
                </a:solidFill>
                <a:latin typeface="Times New Roman" pitchFamily="18" charset="0"/>
                <a:cs typeface="Times New Roman" pitchFamily="18" charset="0"/>
              </a:rPr>
              <a:t>»: не сливать отходы с заводов и фабрик в водоёмы.</a:t>
            </a:r>
          </a:p>
          <a:p>
            <a:endParaRPr lang="ru-RU"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2" name="Рисунок 1">
            <a:extLst>
              <a:ext uri="{FF2B5EF4-FFF2-40B4-BE49-F238E27FC236}">
                <a16:creationId xmlns:a16="http://schemas.microsoft.com/office/drawing/2014/main" id="{B3965E46-E4CD-48FA-9993-1A86ED5119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282" y="4739343"/>
            <a:ext cx="2428892" cy="1969843"/>
          </a:xfrm>
          <a:prstGeom prst="rect">
            <a:avLst/>
          </a:prstGeom>
        </p:spPr>
      </p:pic>
      <p:pic>
        <p:nvPicPr>
          <p:cNvPr id="6" name="Рисунок 5">
            <a:extLst>
              <a:ext uri="{FF2B5EF4-FFF2-40B4-BE49-F238E27FC236}">
                <a16:creationId xmlns:a16="http://schemas.microsoft.com/office/drawing/2014/main" id="{4D520776-5165-4FDE-BCDF-01F985C998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00760" y="4429132"/>
            <a:ext cx="3040071" cy="2280053"/>
          </a:xfrm>
          <a:prstGeom prst="rect">
            <a:avLst/>
          </a:prstGeom>
        </p:spPr>
      </p:pic>
      <p:pic>
        <p:nvPicPr>
          <p:cNvPr id="7" name="Рисунок 6" descr="https://sun9-82.userapi.com/impg/E5zBUaX4f5tmilfSZni6bFmY_uWHL1r2tSbjzw/RgBu1FMvAAg.jpg?size=2560x1920&amp;quality=95&amp;sign=4269ace92c8a93bc9e2c9096058abe66&amp;type=album"/>
          <p:cNvPicPr/>
          <p:nvPr/>
        </p:nvPicPr>
        <p:blipFill>
          <a:blip r:embed="rId5" cstate="email">
            <a:extLst>
              <a:ext uri="{28A0092B-C50C-407E-A947-70E740481C1C}">
                <a14:useLocalDpi xmlns:a14="http://schemas.microsoft.com/office/drawing/2010/main"/>
              </a:ext>
            </a:extLst>
          </a:blip>
          <a:srcRect/>
          <a:stretch>
            <a:fillRect/>
          </a:stretch>
        </p:blipFill>
        <p:spPr bwMode="auto">
          <a:xfrm>
            <a:off x="2857488" y="4572008"/>
            <a:ext cx="2928958" cy="2143140"/>
          </a:xfrm>
          <a:prstGeom prst="rect">
            <a:avLst/>
          </a:prstGeom>
          <a:noFill/>
          <a:ln w="9525">
            <a:noFill/>
            <a:miter lim="800000"/>
            <a:headEnd/>
            <a:tailEnd/>
          </a:ln>
        </p:spPr>
      </p:pic>
    </p:spTree>
    <p:extLst>
      <p:ext uri="{BB962C8B-B14F-4D97-AF65-F5344CB8AC3E}">
        <p14:creationId xmlns:p14="http://schemas.microsoft.com/office/powerpoint/2010/main" val="491127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357167"/>
            <a:ext cx="7772400" cy="642941"/>
          </a:xfrm>
        </p:spPr>
        <p:txBody>
          <a:bodyPr>
            <a:normAutofit/>
          </a:bodyPr>
          <a:lstStyle/>
          <a:p>
            <a:r>
              <a:rPr lang="en-US" sz="2000" b="1" dirty="0">
                <a:latin typeface="Times New Roman" pitchFamily="18" charset="0"/>
                <a:cs typeface="Times New Roman" pitchFamily="18" charset="0"/>
              </a:rPr>
              <a:t>III. </a:t>
            </a:r>
            <a:r>
              <a:rPr lang="ru-RU" sz="2000" b="1" dirty="0">
                <a:latin typeface="Times New Roman" pitchFamily="18" charset="0"/>
                <a:cs typeface="Times New Roman" pitchFamily="18" charset="0"/>
              </a:rPr>
              <a:t>Итоговый этап</a:t>
            </a:r>
          </a:p>
        </p:txBody>
      </p:sp>
      <p:sp>
        <p:nvSpPr>
          <p:cNvPr id="3" name="Подзаголовок 2"/>
          <p:cNvSpPr>
            <a:spLocks noGrp="1"/>
          </p:cNvSpPr>
          <p:nvPr>
            <p:ph type="subTitle" idx="1"/>
          </p:nvPr>
        </p:nvSpPr>
        <p:spPr>
          <a:xfrm>
            <a:off x="500034" y="1000108"/>
            <a:ext cx="8143932" cy="5072098"/>
          </a:xfrm>
        </p:spPr>
        <p:txBody>
          <a:bodyPr/>
          <a:lstStyle/>
          <a:p>
            <a:r>
              <a:rPr lang="ru-RU" sz="2000" dirty="0">
                <a:solidFill>
                  <a:schemeClr val="tx1"/>
                </a:solidFill>
                <a:latin typeface="Times New Roman" pitchFamily="18" charset="0"/>
                <a:cs typeface="Times New Roman" pitchFamily="18" charset="0"/>
              </a:rPr>
              <a:t>Защита проекта «За чистую воду озёр и рек в ответе человек!»</a:t>
            </a:r>
            <a:endParaRPr lang="ru-RU" sz="2000" b="1" dirty="0">
              <a:solidFill>
                <a:schemeClr val="tx1"/>
              </a:solidFill>
              <a:latin typeface="Times New Roman" pitchFamily="18" charset="0"/>
              <a:cs typeface="Times New Roman" pitchFamily="18" charset="0"/>
            </a:endParaRPr>
          </a:p>
          <a:p>
            <a:endParaRPr lang="ru-RU" b="1" dirty="0">
              <a:solidFill>
                <a:schemeClr val="tx1"/>
              </a:solidFill>
              <a:latin typeface="Times New Roman" pitchFamily="18" charset="0"/>
              <a:cs typeface="Times New Roman" pitchFamily="18" charset="0"/>
            </a:endParaRPr>
          </a:p>
        </p:txBody>
      </p:sp>
      <p:pic>
        <p:nvPicPr>
          <p:cNvPr id="5" name="Рисунок 4">
            <a:extLst>
              <a:ext uri="{FF2B5EF4-FFF2-40B4-BE49-F238E27FC236}">
                <a16:creationId xmlns:a16="http://schemas.microsoft.com/office/drawing/2014/main" id="{B2F6481E-E7AE-47BD-9FBF-6A7C8F1B68F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00166" y="1500174"/>
            <a:ext cx="6550321" cy="4912741"/>
          </a:xfrm>
          <a:prstGeom prst="rect">
            <a:avLst/>
          </a:prstGeom>
        </p:spPr>
      </p:pic>
    </p:spTree>
    <p:extLst>
      <p:ext uri="{BB962C8B-B14F-4D97-AF65-F5344CB8AC3E}">
        <p14:creationId xmlns:p14="http://schemas.microsoft.com/office/powerpoint/2010/main" val="4174507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142853"/>
            <a:ext cx="7772400" cy="571504"/>
          </a:xfrm>
        </p:spPr>
        <p:txBody>
          <a:bodyPr>
            <a:normAutofit/>
          </a:bodyPr>
          <a:lstStyle/>
          <a:p>
            <a:r>
              <a:rPr lang="ru-RU" sz="2000" b="1" dirty="0">
                <a:latin typeface="Times New Roman" pitchFamily="18" charset="0"/>
                <a:cs typeface="Times New Roman" pitchFamily="18" charset="0"/>
              </a:rPr>
              <a:t>Заключение</a:t>
            </a:r>
          </a:p>
        </p:txBody>
      </p:sp>
      <p:sp>
        <p:nvSpPr>
          <p:cNvPr id="3" name="Подзаголовок 2"/>
          <p:cNvSpPr>
            <a:spLocks noGrp="1"/>
          </p:cNvSpPr>
          <p:nvPr>
            <p:ph type="subTitle" idx="1"/>
          </p:nvPr>
        </p:nvSpPr>
        <p:spPr>
          <a:xfrm>
            <a:off x="500034" y="714356"/>
            <a:ext cx="8143932" cy="5357850"/>
          </a:xfrm>
        </p:spPr>
        <p:txBody>
          <a:bodyPr>
            <a:normAutofit fontScale="85000" lnSpcReduction="20000"/>
          </a:bodyPr>
          <a:lstStyle/>
          <a:p>
            <a:pPr algn="l"/>
            <a:r>
              <a:rPr lang="ru-RU" sz="1400" dirty="0">
                <a:solidFill>
                  <a:schemeClr val="tx1"/>
                </a:solidFill>
                <a:latin typeface="Times New Roman" pitchFamily="18" charset="0"/>
                <a:cs typeface="Times New Roman" pitchFamily="18" charset="0"/>
              </a:rPr>
              <a:t>	</a:t>
            </a:r>
            <a:r>
              <a:rPr lang="ru-RU" sz="2400" dirty="0">
                <a:solidFill>
                  <a:schemeClr val="tx1"/>
                </a:solidFill>
                <a:latin typeface="Times New Roman" pitchFamily="18" charset="0"/>
                <a:cs typeface="Times New Roman" pitchFamily="18" charset="0"/>
              </a:rPr>
              <a:t>Вода – главный источник в жизни человека, животных и растений. Человек, растения и животные пьют воду. Если не будет воды, то все погибнут. </a:t>
            </a:r>
          </a:p>
          <a:p>
            <a:pPr algn="l"/>
            <a:r>
              <a:rPr lang="ru-RU" sz="2400" dirty="0">
                <a:solidFill>
                  <a:schemeClr val="tx1"/>
                </a:solidFill>
                <a:latin typeface="Times New Roman" pitchFamily="18" charset="0"/>
                <a:cs typeface="Times New Roman" pitchFamily="18" charset="0"/>
              </a:rPr>
              <a:t>	Вода- это дождь, снег, град, пар, радуга. Воды очень много на нашей планете Земля. Пресной воды мало, много солёной. Воду, которую мы пьём, нужно очищать специальными способами: фильтровать, кипятить, отстаивать и только тогда пить.</a:t>
            </a:r>
          </a:p>
          <a:p>
            <a:pPr algn="l"/>
            <a:r>
              <a:rPr lang="ru-RU" sz="2400" dirty="0">
                <a:solidFill>
                  <a:schemeClr val="tx1"/>
                </a:solidFill>
                <a:latin typeface="Times New Roman" pitchFamily="18" charset="0"/>
                <a:cs typeface="Times New Roman" pitchFamily="18" charset="0"/>
              </a:rPr>
              <a:t>	Вода на Земле есть в реках, озёрах, прудах, морях и океанах. Воду нужно беречь. Соблюдать правила:</a:t>
            </a:r>
          </a:p>
          <a:p>
            <a:pPr marL="342900" indent="-342900" algn="l">
              <a:buAutoNum type="arabicPeriod"/>
            </a:pPr>
            <a:r>
              <a:rPr lang="ru-RU" sz="2400" dirty="0">
                <a:solidFill>
                  <a:schemeClr val="tx1"/>
                </a:solidFill>
                <a:latin typeface="Times New Roman" pitchFamily="18" charset="0"/>
                <a:cs typeface="Times New Roman" pitchFamily="18" charset="0"/>
              </a:rPr>
              <a:t>Нельзя бросать мусор в водоёмы</a:t>
            </a:r>
          </a:p>
          <a:p>
            <a:pPr marL="342900" indent="-342900" algn="l">
              <a:buAutoNum type="arabicPeriod"/>
            </a:pPr>
            <a:r>
              <a:rPr lang="ru-RU" sz="2400" dirty="0">
                <a:solidFill>
                  <a:schemeClr val="tx1"/>
                </a:solidFill>
                <a:latin typeface="Times New Roman" pitchFamily="18" charset="0"/>
                <a:cs typeface="Times New Roman" pitchFamily="18" charset="0"/>
              </a:rPr>
              <a:t>Нельзя мыть машины у берегов рек</a:t>
            </a:r>
          </a:p>
          <a:p>
            <a:pPr marL="342900" indent="-342900" algn="l">
              <a:buAutoNum type="arabicPeriod"/>
            </a:pPr>
            <a:r>
              <a:rPr lang="ru-RU" sz="2400" dirty="0">
                <a:solidFill>
                  <a:schemeClr val="tx1"/>
                </a:solidFill>
                <a:latin typeface="Times New Roman" pitchFamily="18" charset="0"/>
                <a:cs typeface="Times New Roman" pitchFamily="18" charset="0"/>
              </a:rPr>
              <a:t>Нельзя сливать отходы в воду</a:t>
            </a:r>
          </a:p>
          <a:p>
            <a:pPr marL="342900" indent="-342900" algn="l">
              <a:buAutoNum type="arabicPeriod"/>
            </a:pPr>
            <a:r>
              <a:rPr lang="ru-RU" sz="2400" dirty="0">
                <a:solidFill>
                  <a:schemeClr val="tx1"/>
                </a:solidFill>
                <a:latin typeface="Times New Roman" pitchFamily="18" charset="0"/>
                <a:cs typeface="Times New Roman" pitchFamily="18" charset="0"/>
              </a:rPr>
              <a:t>Нельзя тратить воду без надобности</a:t>
            </a:r>
          </a:p>
          <a:p>
            <a:pPr marL="342900" indent="-342900" algn="l">
              <a:buAutoNum type="arabicPeriod"/>
            </a:pPr>
            <a:r>
              <a:rPr lang="ru-RU" sz="2400" dirty="0">
                <a:solidFill>
                  <a:schemeClr val="tx1"/>
                </a:solidFill>
                <a:latin typeface="Times New Roman" pitchFamily="18" charset="0"/>
                <a:cs typeface="Times New Roman" pitchFamily="18" charset="0"/>
              </a:rPr>
              <a:t>Нельзя долго лить воду в кране</a:t>
            </a:r>
          </a:p>
          <a:p>
            <a:pPr marL="342900" indent="-342900" algn="l">
              <a:buAutoNum type="arabicPeriod"/>
            </a:pPr>
            <a:r>
              <a:rPr lang="ru-RU" sz="2400" dirty="0">
                <a:solidFill>
                  <a:schemeClr val="tx1"/>
                </a:solidFill>
                <a:latin typeface="Times New Roman" pitchFamily="18" charset="0"/>
                <a:cs typeface="Times New Roman" pitchFamily="18" charset="0"/>
              </a:rPr>
              <a:t>Нельзя много ловить рыбы и морских животных</a:t>
            </a:r>
          </a:p>
          <a:p>
            <a:pPr marL="342900" indent="-342900" algn="l">
              <a:buAutoNum type="arabicPeriod"/>
            </a:pPr>
            <a:r>
              <a:rPr lang="ru-RU" sz="2400" dirty="0">
                <a:solidFill>
                  <a:schemeClr val="tx1"/>
                </a:solidFill>
                <a:latin typeface="Times New Roman" pitchFamily="18" charset="0"/>
                <a:cs typeface="Times New Roman" pitchFamily="18" charset="0"/>
              </a:rPr>
              <a:t>Нельзя уничтожать водные растения</a:t>
            </a:r>
            <a:endParaRPr lang="ru-RU" sz="2400" b="1" dirty="0">
              <a:solidFill>
                <a:schemeClr val="tx1"/>
              </a:solidFill>
              <a:latin typeface="Times New Roman" pitchFamily="18" charset="0"/>
              <a:cs typeface="Times New Roman" pitchFamily="18" charset="0"/>
            </a:endParaRPr>
          </a:p>
          <a:p>
            <a:endParaRPr lang="ru-RU" sz="2400" b="1" dirty="0">
              <a:solidFill>
                <a:schemeClr val="tx1"/>
              </a:solidFill>
              <a:latin typeface="Times New Roman" pitchFamily="18" charset="0"/>
              <a:cs typeface="Times New Roman" pitchFamily="18" charset="0"/>
            </a:endParaRPr>
          </a:p>
          <a:p>
            <a:r>
              <a:rPr lang="ru-RU" sz="2400" b="1" dirty="0">
                <a:solidFill>
                  <a:schemeClr val="tx1"/>
                </a:solidFill>
                <a:latin typeface="Times New Roman" pitchFamily="18" charset="0"/>
                <a:cs typeface="Times New Roman" pitchFamily="18" charset="0"/>
              </a:rPr>
              <a:t>БЕРЕГИТЕ ВОДУ!</a:t>
            </a:r>
          </a:p>
        </p:txBody>
      </p:sp>
    </p:spTree>
    <p:extLst>
      <p:ext uri="{BB962C8B-B14F-4D97-AF65-F5344CB8AC3E}">
        <p14:creationId xmlns:p14="http://schemas.microsoft.com/office/powerpoint/2010/main" val="1643232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428605"/>
            <a:ext cx="7772400" cy="5880715"/>
          </a:xfrm>
        </p:spPr>
        <p:txBody>
          <a:bodyPr>
            <a:normAutofit/>
          </a:bodyPr>
          <a:lstStyle/>
          <a:p>
            <a:br>
              <a:rPr lang="ru-RU" sz="1400" dirty="0">
                <a:latin typeface="Times New Roman" pitchFamily="18" charset="0"/>
                <a:cs typeface="Times New Roman" pitchFamily="18" charset="0"/>
              </a:rPr>
            </a:br>
            <a:br>
              <a:rPr lang="ru-RU" sz="1400" dirty="0">
                <a:latin typeface="Times New Roman" pitchFamily="18" charset="0"/>
                <a:cs typeface="Times New Roman" pitchFamily="18" charset="0"/>
              </a:rPr>
            </a:br>
            <a:br>
              <a:rPr lang="ru-RU" sz="1400" dirty="0">
                <a:latin typeface="Times New Roman" pitchFamily="18" charset="0"/>
                <a:cs typeface="Times New Roman" pitchFamily="18" charset="0"/>
              </a:rPr>
            </a:br>
            <a:br>
              <a:rPr lang="ru-RU" sz="1400" dirty="0">
                <a:latin typeface="Times New Roman" pitchFamily="18" charset="0"/>
                <a:cs typeface="Times New Roman" pitchFamily="18" charset="0"/>
              </a:rPr>
            </a:br>
            <a:r>
              <a:rPr lang="ru-RU" sz="1400" dirty="0">
                <a:latin typeface="Times New Roman" pitchFamily="18" charset="0"/>
                <a:cs typeface="Times New Roman" pitchFamily="18" charset="0"/>
              </a:rPr>
              <a:t>   </a:t>
            </a:r>
            <a:r>
              <a:rPr lang="ru-RU" sz="1400" b="1" dirty="0">
                <a:latin typeface="Times New Roman" pitchFamily="18" charset="0"/>
                <a:cs typeface="Times New Roman" pitchFamily="18" charset="0"/>
              </a:rPr>
              <a:t> </a:t>
            </a:r>
          </a:p>
        </p:txBody>
      </p:sp>
      <p:sp>
        <p:nvSpPr>
          <p:cNvPr id="3" name="Подзаголовок 2"/>
          <p:cNvSpPr>
            <a:spLocks noGrp="1"/>
          </p:cNvSpPr>
          <p:nvPr>
            <p:ph type="subTitle" idx="1"/>
          </p:nvPr>
        </p:nvSpPr>
        <p:spPr>
          <a:xfrm>
            <a:off x="728690" y="428605"/>
            <a:ext cx="7772400" cy="5880715"/>
          </a:xfrm>
        </p:spPr>
        <p:txBody>
          <a:bodyPr>
            <a:noAutofit/>
          </a:bodyPr>
          <a:lstStyle/>
          <a:p>
            <a:pPr algn="l"/>
            <a:r>
              <a:rPr lang="ru-RU" sz="1400" b="1" dirty="0">
                <a:solidFill>
                  <a:schemeClr val="tx1"/>
                </a:solidFill>
                <a:latin typeface="Times New Roman" pitchFamily="18" charset="0"/>
                <a:cs typeface="Times New Roman" pitchFamily="18" charset="0"/>
              </a:rPr>
              <a:t>Ти</a:t>
            </a:r>
            <a:r>
              <a:rPr lang="ru-RU" sz="1600" b="1" dirty="0">
                <a:solidFill>
                  <a:schemeClr val="tx1"/>
                </a:solidFill>
                <a:latin typeface="Times New Roman" pitchFamily="18" charset="0"/>
                <a:cs typeface="Times New Roman" pitchFamily="18" charset="0"/>
              </a:rPr>
              <a:t>п проекта: </a:t>
            </a:r>
            <a:r>
              <a:rPr lang="ru-RU" sz="1600" dirty="0">
                <a:solidFill>
                  <a:schemeClr val="tx1"/>
                </a:solidFill>
                <a:latin typeface="Times New Roman" pitchFamily="18" charset="0"/>
                <a:cs typeface="Times New Roman" pitchFamily="18" charset="0"/>
              </a:rPr>
              <a:t>детский, познавательно-исследовательский</a:t>
            </a:r>
            <a:br>
              <a:rPr lang="ru-RU" sz="1600" dirty="0">
                <a:solidFill>
                  <a:schemeClr val="tx1"/>
                </a:solidFill>
                <a:latin typeface="Times New Roman" pitchFamily="18" charset="0"/>
                <a:cs typeface="Times New Roman" pitchFamily="18" charset="0"/>
              </a:rPr>
            </a:br>
            <a:r>
              <a:rPr lang="ru-RU" sz="1600" b="1" dirty="0">
                <a:solidFill>
                  <a:schemeClr val="tx1"/>
                </a:solidFill>
                <a:latin typeface="Times New Roman" pitchFamily="18" charset="0"/>
                <a:cs typeface="Times New Roman" pitchFamily="18" charset="0"/>
              </a:rPr>
              <a:t>Вид проекта: </a:t>
            </a:r>
            <a:r>
              <a:rPr lang="ru-RU" sz="1600" dirty="0">
                <a:solidFill>
                  <a:schemeClr val="tx1"/>
                </a:solidFill>
                <a:latin typeface="Times New Roman" pitchFamily="18" charset="0"/>
                <a:cs typeface="Times New Roman" pitchFamily="18" charset="0"/>
              </a:rPr>
              <a:t>групповой</a:t>
            </a:r>
            <a:br>
              <a:rPr lang="ru-RU" sz="1600" dirty="0">
                <a:solidFill>
                  <a:schemeClr val="tx1"/>
                </a:solidFill>
                <a:latin typeface="Times New Roman" pitchFamily="18" charset="0"/>
                <a:cs typeface="Times New Roman" pitchFamily="18" charset="0"/>
              </a:rPr>
            </a:br>
            <a:r>
              <a:rPr lang="ru-RU" sz="1600" b="1" dirty="0">
                <a:solidFill>
                  <a:schemeClr val="tx1"/>
                </a:solidFill>
                <a:latin typeface="Times New Roman" pitchFamily="18" charset="0"/>
                <a:cs typeface="Times New Roman" pitchFamily="18" charset="0"/>
              </a:rPr>
              <a:t>Сроки реализации проекта</a:t>
            </a:r>
            <a:r>
              <a:rPr lang="ru-RU" sz="1600" dirty="0">
                <a:solidFill>
                  <a:schemeClr val="tx1"/>
                </a:solidFill>
                <a:latin typeface="Times New Roman" pitchFamily="18" charset="0"/>
                <a:cs typeface="Times New Roman" pitchFamily="18" charset="0"/>
              </a:rPr>
              <a:t>: с 17 января по 26 января 2023 год</a:t>
            </a:r>
            <a:br>
              <a:rPr lang="ru-RU" sz="1600" dirty="0">
                <a:solidFill>
                  <a:schemeClr val="tx1"/>
                </a:solidFill>
                <a:latin typeface="Times New Roman" pitchFamily="18" charset="0"/>
                <a:cs typeface="Times New Roman" pitchFamily="18" charset="0"/>
              </a:rPr>
            </a:br>
            <a:r>
              <a:rPr lang="ru-RU" sz="1600" b="1" dirty="0">
                <a:solidFill>
                  <a:schemeClr val="tx1"/>
                </a:solidFill>
                <a:latin typeface="Times New Roman" pitchFamily="18" charset="0"/>
                <a:cs typeface="Times New Roman" pitchFamily="18" charset="0"/>
              </a:rPr>
              <a:t>Участники проекта: </a:t>
            </a:r>
            <a:r>
              <a:rPr lang="ru-RU" sz="1600" dirty="0">
                <a:solidFill>
                  <a:schemeClr val="tx1"/>
                </a:solidFill>
                <a:latin typeface="Times New Roman" pitchFamily="18" charset="0"/>
                <a:cs typeface="Times New Roman" pitchFamily="18" charset="0"/>
              </a:rPr>
              <a:t>дети средней группы, воспитатель, родители.</a:t>
            </a:r>
            <a:br>
              <a:rPr lang="ru-RU" sz="1600" dirty="0">
                <a:solidFill>
                  <a:schemeClr val="tx1"/>
                </a:solidFill>
                <a:latin typeface="Times New Roman" pitchFamily="18" charset="0"/>
                <a:cs typeface="Times New Roman" pitchFamily="18" charset="0"/>
              </a:rPr>
            </a:br>
            <a:r>
              <a:rPr lang="ru-RU" sz="1600" b="1" dirty="0">
                <a:solidFill>
                  <a:schemeClr val="tx1"/>
                </a:solidFill>
                <a:latin typeface="Times New Roman" pitchFamily="18" charset="0"/>
                <a:cs typeface="Times New Roman" pitchFamily="18" charset="0"/>
              </a:rPr>
              <a:t>Актуальность</a:t>
            </a:r>
          </a:p>
          <a:p>
            <a:pPr algn="l"/>
            <a:r>
              <a:rPr lang="ru-RU" sz="1600" dirty="0">
                <a:solidFill>
                  <a:schemeClr val="tx1"/>
                </a:solidFill>
                <a:latin typeface="Times New Roman" pitchFamily="18" charset="0"/>
                <a:cs typeface="Times New Roman" pitchFamily="18" charset="0"/>
              </a:rPr>
              <a:t>Вода- одно из главных богатств на планете Земля. О ней надо помнить всегда, так как без воды невозможна жизнь. Если загрязнять водоёмы, неэкономично расходовать воду, то рано или поздно произойдёт экологическая катастрофа. От загрязнённой воды страдает всё живое, она вредна и для жизни человека. Поэтому воду надо беречь! Люди должны предотвратить загрязнение воды, чтобы жить!</a:t>
            </a:r>
          </a:p>
          <a:p>
            <a:pPr algn="l"/>
            <a:r>
              <a:rPr lang="ru-RU" sz="1600" b="1" dirty="0">
                <a:solidFill>
                  <a:schemeClr val="tx1"/>
                </a:solidFill>
                <a:latin typeface="Times New Roman" pitchFamily="18" charset="0"/>
                <a:cs typeface="Times New Roman" pitchFamily="18" charset="0"/>
              </a:rPr>
              <a:t>Проблема </a:t>
            </a:r>
          </a:p>
          <a:p>
            <a:pPr algn="l"/>
            <a:r>
              <a:rPr lang="ru-RU" sz="1600" dirty="0">
                <a:solidFill>
                  <a:schemeClr val="tx1"/>
                </a:solidFill>
                <a:latin typeface="Times New Roman" pitchFamily="18" charset="0"/>
                <a:cs typeface="Times New Roman" pitchFamily="18" charset="0"/>
              </a:rPr>
              <a:t>Основная масса воды сосредоточена в океанах. Кроме того, и сама пресная вода, которая возвращается в океан и другие водоёмы с суши, часто загрязнена. Практически не пригодной для питья стала вода многих рек России. </a:t>
            </a:r>
          </a:p>
          <a:p>
            <a:pPr algn="l"/>
            <a:r>
              <a:rPr lang="ru-RU" sz="1600" dirty="0">
                <a:solidFill>
                  <a:schemeClr val="tx1"/>
                </a:solidFill>
                <a:latin typeface="Times New Roman" pitchFamily="18" charset="0"/>
                <a:cs typeface="Times New Roman" pitchFamily="18" charset="0"/>
              </a:rPr>
              <a:t>А также человек сам загрязняет воду, так как сбрасывает мусор, химические отходы в воду.</a:t>
            </a:r>
          </a:p>
          <a:p>
            <a:pPr algn="l"/>
            <a:r>
              <a:rPr lang="ru-RU" sz="1600" dirty="0">
                <a:solidFill>
                  <a:schemeClr val="tx1"/>
                </a:solidFill>
                <a:latin typeface="Times New Roman" pitchFamily="18" charset="0"/>
                <a:cs typeface="Times New Roman" pitchFamily="18" charset="0"/>
              </a:rPr>
              <a:t>Известно, что загрязнено большое количество природных вод. Это плохо влияет на здоровье населения и ведёт к гибели всего живого на Земле.</a:t>
            </a:r>
          </a:p>
          <a:p>
            <a:pPr algn="l"/>
            <a:r>
              <a:rPr lang="ru-RU" sz="1600" dirty="0">
                <a:solidFill>
                  <a:schemeClr val="tx1"/>
                </a:solidFill>
                <a:latin typeface="Times New Roman" pitchFamily="18" charset="0"/>
                <a:cs typeface="Times New Roman" pitchFamily="18" charset="0"/>
              </a:rPr>
              <a:t>Проблема сохранения качества воды является на данный момент самой актуальной. </a:t>
            </a:r>
          </a:p>
          <a:p>
            <a:pPr algn="l"/>
            <a:r>
              <a:rPr lang="ru-RU" sz="1600" b="1" dirty="0">
                <a:solidFill>
                  <a:schemeClr val="tx1"/>
                </a:solidFill>
                <a:latin typeface="Times New Roman" pitchFamily="18" charset="0"/>
                <a:cs typeface="Times New Roman" pitchFamily="18" charset="0"/>
              </a:rPr>
              <a:t>Гипотезы</a:t>
            </a:r>
          </a:p>
          <a:p>
            <a:pPr algn="l"/>
            <a:r>
              <a:rPr lang="ru-RU" sz="1600" dirty="0">
                <a:solidFill>
                  <a:schemeClr val="tx1"/>
                </a:solidFill>
                <a:latin typeface="Times New Roman" pitchFamily="18" charset="0"/>
                <a:cs typeface="Times New Roman" pitchFamily="18" charset="0"/>
              </a:rPr>
              <a:t>Гипотеза №1: если человек будет продолжать загрязнять воду, то со временем людей, животных не будет на Земле.</a:t>
            </a:r>
          </a:p>
          <a:p>
            <a:pPr algn="l"/>
            <a:r>
              <a:rPr lang="ru-RU" sz="1600" dirty="0">
                <a:solidFill>
                  <a:schemeClr val="tx1"/>
                </a:solidFill>
                <a:latin typeface="Times New Roman" pitchFamily="18" charset="0"/>
                <a:cs typeface="Times New Roman" pitchFamily="18" charset="0"/>
              </a:rPr>
              <a:t>Гипотеза №2: если человек будет соблюдать правила и  беречь воду, то люди и животные будут здоровыми и счастливыми.</a:t>
            </a:r>
          </a:p>
          <a:p>
            <a:pPr algn="l"/>
            <a:endParaRPr lang="ru-RU" sz="1400" dirty="0">
              <a:solidFill>
                <a:schemeClr val="tx1"/>
              </a:solidFill>
              <a:latin typeface="Times New Roman" pitchFamily="18" charset="0"/>
              <a:cs typeface="Times New Roman" pitchFamily="18" charset="0"/>
            </a:endParaRPr>
          </a:p>
          <a:p>
            <a:pPr algn="l"/>
            <a:endParaRPr lang="ru-RU" sz="1400" dirty="0">
              <a:solidFill>
                <a:schemeClr val="tx1"/>
              </a:solidFill>
              <a:latin typeface="Times New Roman" pitchFamily="18" charset="0"/>
              <a:cs typeface="Times New Roman" pitchFamily="18" charset="0"/>
            </a:endParaRPr>
          </a:p>
          <a:p>
            <a:pPr algn="l"/>
            <a:endParaRPr lang="ru-RU" sz="1400" dirty="0">
              <a:solidFill>
                <a:schemeClr val="tx1"/>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428605"/>
            <a:ext cx="7772400" cy="428627"/>
          </a:xfrm>
        </p:spPr>
        <p:txBody>
          <a:bodyPr>
            <a:normAutofit/>
          </a:bodyPr>
          <a:lstStyle/>
          <a:p>
            <a:r>
              <a:rPr lang="ru-RU" sz="2000" b="1" dirty="0">
                <a:latin typeface="Times New Roman" pitchFamily="18" charset="0"/>
                <a:cs typeface="Times New Roman" pitchFamily="18" charset="0"/>
              </a:rPr>
              <a:t>Цель и задачи</a:t>
            </a:r>
          </a:p>
        </p:txBody>
      </p:sp>
      <p:sp>
        <p:nvSpPr>
          <p:cNvPr id="3" name="Подзаголовок 2"/>
          <p:cNvSpPr>
            <a:spLocks noGrp="1"/>
          </p:cNvSpPr>
          <p:nvPr>
            <p:ph type="subTitle" idx="1"/>
          </p:nvPr>
        </p:nvSpPr>
        <p:spPr>
          <a:xfrm>
            <a:off x="500034" y="928670"/>
            <a:ext cx="8215370" cy="5740690"/>
          </a:xfrm>
        </p:spPr>
        <p:txBody>
          <a:bodyPr>
            <a:normAutofit/>
          </a:bodyPr>
          <a:lstStyle/>
          <a:p>
            <a:pPr algn="l"/>
            <a:r>
              <a:rPr lang="ru-RU" sz="2000" b="1" dirty="0">
                <a:solidFill>
                  <a:schemeClr val="tx1"/>
                </a:solidFill>
                <a:latin typeface="Times New Roman" pitchFamily="18" charset="0"/>
                <a:cs typeface="Times New Roman" pitchFamily="18" charset="0"/>
              </a:rPr>
              <a:t>Цель проекта: </a:t>
            </a:r>
            <a:r>
              <a:rPr lang="ru-RU" sz="2000" dirty="0">
                <a:solidFill>
                  <a:schemeClr val="tx1"/>
                </a:solidFill>
                <a:latin typeface="Times New Roman" pitchFamily="18" charset="0"/>
                <a:cs typeface="Times New Roman" pitchFamily="18" charset="0"/>
              </a:rPr>
              <a:t>беречь воду.</a:t>
            </a:r>
          </a:p>
          <a:p>
            <a:pPr algn="l"/>
            <a:r>
              <a:rPr lang="ru-RU" sz="2000" b="1" dirty="0">
                <a:solidFill>
                  <a:schemeClr val="tx1"/>
                </a:solidFill>
                <a:latin typeface="Times New Roman" pitchFamily="18" charset="0"/>
                <a:cs typeface="Times New Roman" pitchFamily="18" charset="0"/>
              </a:rPr>
              <a:t>Задачи: </a:t>
            </a:r>
          </a:p>
          <a:p>
            <a:pPr algn="l"/>
            <a:r>
              <a:rPr lang="ru-RU" sz="2000" dirty="0">
                <a:solidFill>
                  <a:schemeClr val="tx1"/>
                </a:solidFill>
                <a:latin typeface="Times New Roman" pitchFamily="18" charset="0"/>
                <a:cs typeface="Times New Roman" pitchFamily="18" charset="0"/>
              </a:rPr>
              <a:t>-узнать, где есть вода;</a:t>
            </a:r>
          </a:p>
          <a:p>
            <a:pPr algn="l"/>
            <a:r>
              <a:rPr lang="ru-RU" sz="2000" dirty="0">
                <a:solidFill>
                  <a:schemeClr val="tx1"/>
                </a:solidFill>
                <a:latin typeface="Times New Roman" pitchFamily="18" charset="0"/>
                <a:cs typeface="Times New Roman" pitchFamily="18" charset="0"/>
              </a:rPr>
              <a:t>-кому нужна вода;</a:t>
            </a:r>
          </a:p>
          <a:p>
            <a:pPr algn="l"/>
            <a:r>
              <a:rPr lang="ru-RU" sz="2000" dirty="0">
                <a:solidFill>
                  <a:schemeClr val="tx1"/>
                </a:solidFill>
                <a:latin typeface="Times New Roman" pitchFamily="18" charset="0"/>
                <a:cs typeface="Times New Roman" pitchFamily="18" charset="0"/>
              </a:rPr>
              <a:t>-как люди используют воду;</a:t>
            </a:r>
          </a:p>
          <a:p>
            <a:pPr algn="l"/>
            <a:r>
              <a:rPr lang="ru-RU" sz="2000" dirty="0">
                <a:solidFill>
                  <a:schemeClr val="tx1"/>
                </a:solidFill>
                <a:latin typeface="Times New Roman" pitchFamily="18" charset="0"/>
                <a:cs typeface="Times New Roman" pitchFamily="18" charset="0"/>
              </a:rPr>
              <a:t>-узнать, кто и как загрязняет воду;</a:t>
            </a:r>
          </a:p>
          <a:p>
            <a:pPr algn="l"/>
            <a:r>
              <a:rPr lang="ru-RU" sz="2000" dirty="0">
                <a:solidFill>
                  <a:schemeClr val="tx1"/>
                </a:solidFill>
                <a:latin typeface="Times New Roman" pitchFamily="18" charset="0"/>
                <a:cs typeface="Times New Roman" pitchFamily="18" charset="0"/>
              </a:rPr>
              <a:t>-узнать, что растворяется и не растворяется в воде;</a:t>
            </a:r>
          </a:p>
          <a:p>
            <a:pPr algn="l"/>
            <a:r>
              <a:rPr lang="ru-RU" sz="2000" dirty="0">
                <a:solidFill>
                  <a:schemeClr val="tx1"/>
                </a:solidFill>
                <a:latin typeface="Times New Roman" pitchFamily="18" charset="0"/>
                <a:cs typeface="Times New Roman" pitchFamily="18" charset="0"/>
              </a:rPr>
              <a:t>-узнать, что плавает на воде и что тонет в воде;</a:t>
            </a:r>
          </a:p>
          <a:p>
            <a:pPr algn="l"/>
            <a:r>
              <a:rPr lang="ru-RU" sz="2000" dirty="0">
                <a:solidFill>
                  <a:schemeClr val="tx1"/>
                </a:solidFill>
                <a:latin typeface="Times New Roman" pitchFamily="18" charset="0"/>
                <a:cs typeface="Times New Roman" pitchFamily="18" charset="0"/>
              </a:rPr>
              <a:t>-узнать, вредно или полезно это для человека;</a:t>
            </a:r>
          </a:p>
          <a:p>
            <a:pPr algn="l"/>
            <a:r>
              <a:rPr lang="ru-RU" sz="2000" dirty="0">
                <a:solidFill>
                  <a:schemeClr val="tx1"/>
                </a:solidFill>
                <a:latin typeface="Times New Roman" pitchFamily="18" charset="0"/>
                <a:cs typeface="Times New Roman" pitchFamily="18" charset="0"/>
              </a:rPr>
              <a:t>-узнать, что нужно сделать, чтобы вода была чистой;</a:t>
            </a:r>
          </a:p>
          <a:p>
            <a:pPr marL="457200" indent="-457200" algn="l">
              <a:buFontTx/>
              <a:buChar char="-"/>
            </a:pPr>
            <a:r>
              <a:rPr lang="ru-RU" sz="2000" dirty="0">
                <a:solidFill>
                  <a:schemeClr val="tx1"/>
                </a:solidFill>
                <a:latin typeface="Times New Roman" pitchFamily="18" charset="0"/>
                <a:cs typeface="Times New Roman" pitchFamily="18" charset="0"/>
              </a:rPr>
              <a:t>узнать, как очищают воду для питья;</a:t>
            </a:r>
          </a:p>
          <a:p>
            <a:pPr algn="l"/>
            <a:r>
              <a:rPr lang="ru-RU" sz="2000" dirty="0">
                <a:solidFill>
                  <a:schemeClr val="tx1"/>
                </a:solidFill>
                <a:latin typeface="Times New Roman" pitchFamily="18" charset="0"/>
                <a:cs typeface="Times New Roman" pitchFamily="18" charset="0"/>
              </a:rPr>
              <a:t>-подумать, как можно очистить воду в домашних условиях;</a:t>
            </a:r>
          </a:p>
          <a:p>
            <a:pPr algn="l"/>
            <a:r>
              <a:rPr lang="ru-RU" sz="2000" dirty="0">
                <a:solidFill>
                  <a:schemeClr val="tx1"/>
                </a:solidFill>
                <a:latin typeface="Times New Roman" pitchFamily="18" charset="0"/>
                <a:cs typeface="Times New Roman" pitchFamily="18" charset="0"/>
              </a:rPr>
              <a:t>-узнать, какие правила должен соблюдать человек, чтобы сберечь воду.</a:t>
            </a:r>
          </a:p>
          <a:p>
            <a:pPr marL="457200" indent="-457200" algn="l">
              <a:buFontTx/>
              <a:buChar char="-"/>
            </a:pPr>
            <a:endParaRPr lang="ru-RU" sz="2800" dirty="0">
              <a:solidFill>
                <a:schemeClr val="tx1"/>
              </a:solidFill>
              <a:latin typeface="Times New Roman" pitchFamily="18" charset="0"/>
              <a:cs typeface="Times New Roman" pitchFamily="18" charset="0"/>
            </a:endParaRPr>
          </a:p>
          <a:p>
            <a:pPr marL="457200" indent="-457200" algn="l">
              <a:buFontTx/>
              <a:buChar char="-"/>
            </a:pPr>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357167"/>
            <a:ext cx="7772400" cy="357189"/>
          </a:xfrm>
        </p:spPr>
        <p:txBody>
          <a:bodyPr>
            <a:normAutofit fontScale="90000"/>
          </a:bodyPr>
          <a:lstStyle/>
          <a:p>
            <a:r>
              <a:rPr lang="ru-RU" sz="2000" b="1" dirty="0">
                <a:latin typeface="Times New Roman" pitchFamily="18" charset="0"/>
                <a:cs typeface="Times New Roman" pitchFamily="18" charset="0"/>
              </a:rPr>
              <a:t>Ожидаемый результат</a:t>
            </a:r>
          </a:p>
        </p:txBody>
      </p:sp>
      <p:sp>
        <p:nvSpPr>
          <p:cNvPr id="3" name="Подзаголовок 2"/>
          <p:cNvSpPr>
            <a:spLocks noGrp="1"/>
          </p:cNvSpPr>
          <p:nvPr>
            <p:ph type="subTitle" idx="1"/>
          </p:nvPr>
        </p:nvSpPr>
        <p:spPr>
          <a:xfrm>
            <a:off x="500034" y="857232"/>
            <a:ext cx="8143932" cy="5500726"/>
          </a:xfrm>
        </p:spPr>
        <p:txBody>
          <a:bodyPr>
            <a:normAutofit/>
          </a:bodyPr>
          <a:lstStyle/>
          <a:p>
            <a:pPr algn="l"/>
            <a:r>
              <a:rPr lang="ru-RU" sz="2000" dirty="0">
                <a:solidFill>
                  <a:schemeClr val="tx1"/>
                </a:solidFill>
                <a:latin typeface="Times New Roman" pitchFamily="18" charset="0"/>
                <a:cs typeface="Times New Roman" pitchFamily="18" charset="0"/>
              </a:rPr>
              <a:t>-узнаем, где на Земле есть вода;</a:t>
            </a:r>
          </a:p>
          <a:p>
            <a:pPr algn="l"/>
            <a:r>
              <a:rPr lang="ru-RU" sz="2000" dirty="0">
                <a:solidFill>
                  <a:schemeClr val="tx1"/>
                </a:solidFill>
                <a:latin typeface="Times New Roman" pitchFamily="18" charset="0"/>
                <a:cs typeface="Times New Roman" pitchFamily="18" charset="0"/>
              </a:rPr>
              <a:t>-узнаем, кому нужна вода;</a:t>
            </a:r>
          </a:p>
          <a:p>
            <a:pPr algn="l"/>
            <a:r>
              <a:rPr lang="ru-RU" sz="2000" dirty="0">
                <a:solidFill>
                  <a:schemeClr val="tx1"/>
                </a:solidFill>
                <a:latin typeface="Times New Roman" pitchFamily="18" charset="0"/>
                <a:cs typeface="Times New Roman" pitchFamily="18" charset="0"/>
              </a:rPr>
              <a:t>-узнаем, как люди используют воду;</a:t>
            </a:r>
          </a:p>
          <a:p>
            <a:pPr algn="l"/>
            <a:r>
              <a:rPr lang="ru-RU" sz="2000" dirty="0">
                <a:solidFill>
                  <a:schemeClr val="tx1"/>
                </a:solidFill>
                <a:latin typeface="Times New Roman" pitchFamily="18" charset="0"/>
                <a:cs typeface="Times New Roman" pitchFamily="18" charset="0"/>
              </a:rPr>
              <a:t>-узнаем, кто и как загрязняет воду;</a:t>
            </a:r>
          </a:p>
          <a:p>
            <a:pPr algn="l"/>
            <a:r>
              <a:rPr lang="ru-RU" sz="2000" dirty="0">
                <a:solidFill>
                  <a:schemeClr val="tx1"/>
                </a:solidFill>
                <a:latin typeface="Times New Roman" pitchFamily="18" charset="0"/>
                <a:cs typeface="Times New Roman" pitchFamily="18" charset="0"/>
              </a:rPr>
              <a:t>-исследуем и узнаем, что растворяется и не растворяется в воде;</a:t>
            </a:r>
          </a:p>
          <a:p>
            <a:pPr algn="l"/>
            <a:r>
              <a:rPr lang="ru-RU" sz="2000" dirty="0">
                <a:solidFill>
                  <a:schemeClr val="tx1"/>
                </a:solidFill>
                <a:latin typeface="Times New Roman" pitchFamily="18" charset="0"/>
                <a:cs typeface="Times New Roman" pitchFamily="18" charset="0"/>
              </a:rPr>
              <a:t>-исследуем и узнаем, что плавает, а что тонет в воде;</a:t>
            </a:r>
          </a:p>
          <a:p>
            <a:pPr algn="l"/>
            <a:r>
              <a:rPr lang="ru-RU" sz="2000" dirty="0">
                <a:solidFill>
                  <a:schemeClr val="tx1"/>
                </a:solidFill>
                <a:latin typeface="Times New Roman" pitchFamily="18" charset="0"/>
                <a:cs typeface="Times New Roman" pitchFamily="18" charset="0"/>
              </a:rPr>
              <a:t>-узнаем, вредно или полезно это для человека;</a:t>
            </a:r>
          </a:p>
          <a:p>
            <a:pPr algn="l"/>
            <a:r>
              <a:rPr lang="ru-RU" sz="2000" dirty="0">
                <a:solidFill>
                  <a:schemeClr val="tx1"/>
                </a:solidFill>
                <a:latin typeface="Times New Roman" pitchFamily="18" charset="0"/>
                <a:cs typeface="Times New Roman" pitchFamily="18" charset="0"/>
              </a:rPr>
              <a:t>-узнаем, что нужно сделать, чтобы вода была чистой;</a:t>
            </a:r>
          </a:p>
          <a:p>
            <a:pPr algn="l"/>
            <a:r>
              <a:rPr lang="ru-RU" sz="2000" dirty="0">
                <a:solidFill>
                  <a:schemeClr val="tx1"/>
                </a:solidFill>
                <a:latin typeface="Times New Roman" pitchFamily="18" charset="0"/>
                <a:cs typeface="Times New Roman" pitchFamily="18" charset="0"/>
              </a:rPr>
              <a:t>узнаем, как очищают воду для питья;</a:t>
            </a:r>
          </a:p>
          <a:p>
            <a:pPr algn="l"/>
            <a:r>
              <a:rPr lang="ru-RU" sz="2000" dirty="0">
                <a:solidFill>
                  <a:schemeClr val="tx1"/>
                </a:solidFill>
                <a:latin typeface="Times New Roman" pitchFamily="18" charset="0"/>
                <a:cs typeface="Times New Roman" pitchFamily="18" charset="0"/>
              </a:rPr>
              <a:t>-узнаем, как можно очистить воду в домашних условиях;</a:t>
            </a:r>
          </a:p>
          <a:p>
            <a:pPr algn="l"/>
            <a:r>
              <a:rPr lang="ru-RU" sz="2000" dirty="0">
                <a:solidFill>
                  <a:schemeClr val="tx1"/>
                </a:solidFill>
                <a:latin typeface="Times New Roman" pitchFamily="18" charset="0"/>
                <a:cs typeface="Times New Roman" pitchFamily="18" charset="0"/>
              </a:rPr>
              <a:t>-узнаем и запомним, какие правила должен соблюдать человек, чтобы сберечь воду;</a:t>
            </a:r>
          </a:p>
          <a:p>
            <a:pPr algn="l"/>
            <a:r>
              <a:rPr lang="ru-RU" sz="2000" dirty="0">
                <a:solidFill>
                  <a:schemeClr val="tx1"/>
                </a:solidFill>
                <a:latin typeface="Times New Roman" pitchFamily="18" charset="0"/>
                <a:cs typeface="Times New Roman" pitchFamily="18" charset="0"/>
              </a:rPr>
              <a:t>-будем беречь воду.</a:t>
            </a:r>
          </a:p>
          <a:p>
            <a:pPr algn="l"/>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14292"/>
            <a:ext cx="7772400" cy="769382"/>
          </a:xfrm>
        </p:spPr>
        <p:txBody>
          <a:bodyPr>
            <a:normAutofit fontScale="90000"/>
          </a:bodyPr>
          <a:lstStyle/>
          <a:p>
            <a:br>
              <a:rPr lang="en-US" sz="3100" b="1" dirty="0">
                <a:latin typeface="Times New Roman" pitchFamily="18" charset="0"/>
                <a:cs typeface="Times New Roman" pitchFamily="18" charset="0"/>
              </a:rPr>
            </a:br>
            <a:r>
              <a:rPr lang="ru-RU" sz="2200" b="1" dirty="0">
                <a:latin typeface="Times New Roman" pitchFamily="18" charset="0"/>
                <a:cs typeface="Times New Roman" pitchFamily="18" charset="0"/>
              </a:rPr>
              <a:t>Этапы проекта</a:t>
            </a:r>
            <a:br>
              <a:rPr lang="en-US" sz="2200" b="1" dirty="0">
                <a:latin typeface="Times New Roman" pitchFamily="18" charset="0"/>
                <a:cs typeface="Times New Roman" pitchFamily="18" charset="0"/>
              </a:rPr>
            </a:br>
            <a:r>
              <a:rPr lang="en-US" sz="2200" b="1" dirty="0">
                <a:latin typeface="Times New Roman" pitchFamily="18" charset="0"/>
                <a:cs typeface="Times New Roman" pitchFamily="18" charset="0"/>
              </a:rPr>
              <a:t>I. </a:t>
            </a:r>
            <a:r>
              <a:rPr lang="ru-RU" sz="2200" b="1" dirty="0">
                <a:latin typeface="Times New Roman" pitchFamily="18" charset="0"/>
                <a:cs typeface="Times New Roman" pitchFamily="18" charset="0"/>
              </a:rPr>
              <a:t>Подготовительный этап</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57158" y="1000108"/>
            <a:ext cx="8358246" cy="5357850"/>
          </a:xfrm>
        </p:spPr>
        <p:txBody>
          <a:bodyPr>
            <a:normAutofit fontScale="62500" lnSpcReduction="20000"/>
          </a:bodyPr>
          <a:lstStyle/>
          <a:p>
            <a:pPr algn="l"/>
            <a:r>
              <a:rPr lang="ru-RU" i="1" dirty="0">
                <a:solidFill>
                  <a:schemeClr val="tx1"/>
                </a:solidFill>
                <a:latin typeface="Times New Roman" pitchFamily="18" charset="0"/>
                <a:cs typeface="Times New Roman" pitchFamily="18" charset="0"/>
              </a:rPr>
              <a:t>Дети:</a:t>
            </a:r>
          </a:p>
          <a:p>
            <a:pPr algn="l"/>
            <a:r>
              <a:rPr lang="ru-RU" dirty="0">
                <a:solidFill>
                  <a:schemeClr val="tx1"/>
                </a:solidFill>
                <a:latin typeface="Times New Roman" pitchFamily="18" charset="0"/>
                <a:cs typeface="Times New Roman" pitchFamily="18" charset="0"/>
              </a:rPr>
              <a:t>-рассказать родителям о проекте «За чистую воду озёр и рек в ответе человек!»</a:t>
            </a:r>
          </a:p>
          <a:p>
            <a:pPr algn="l"/>
            <a:r>
              <a:rPr lang="ru-RU" dirty="0">
                <a:solidFill>
                  <a:schemeClr val="tx1"/>
                </a:solidFill>
                <a:latin typeface="Times New Roman" pitchFamily="18" charset="0"/>
                <a:cs typeface="Times New Roman" pitchFamily="18" charset="0"/>
              </a:rPr>
              <a:t>-настроиться выполнить проект;</a:t>
            </a:r>
          </a:p>
          <a:p>
            <a:pPr algn="l"/>
            <a:r>
              <a:rPr lang="ru-RU" dirty="0">
                <a:solidFill>
                  <a:schemeClr val="tx1"/>
                </a:solidFill>
                <a:latin typeface="Times New Roman" pitchFamily="18" charset="0"/>
                <a:cs typeface="Times New Roman" pitchFamily="18" charset="0"/>
              </a:rPr>
              <a:t>-придумать защиту проекта;</a:t>
            </a:r>
          </a:p>
          <a:p>
            <a:pPr algn="l"/>
            <a:r>
              <a:rPr lang="ru-RU" dirty="0">
                <a:solidFill>
                  <a:schemeClr val="tx1"/>
                </a:solidFill>
                <a:latin typeface="Times New Roman" pitchFamily="18" charset="0"/>
                <a:cs typeface="Times New Roman" pitchFamily="18" charset="0"/>
              </a:rPr>
              <a:t>-защитить проект.</a:t>
            </a:r>
          </a:p>
          <a:p>
            <a:pPr algn="l"/>
            <a:r>
              <a:rPr lang="ru-RU" i="1" dirty="0">
                <a:solidFill>
                  <a:schemeClr val="tx1"/>
                </a:solidFill>
                <a:latin typeface="Times New Roman" pitchFamily="18" charset="0"/>
                <a:cs typeface="Times New Roman" pitchFamily="18" charset="0"/>
              </a:rPr>
              <a:t>Воспитатель:</a:t>
            </a:r>
          </a:p>
          <a:p>
            <a:pPr algn="l"/>
            <a:r>
              <a:rPr lang="ru-RU" dirty="0">
                <a:solidFill>
                  <a:schemeClr val="tx1"/>
                </a:solidFill>
                <a:latin typeface="Times New Roman" pitchFamily="18" charset="0"/>
                <a:cs typeface="Times New Roman" pitchFamily="18" charset="0"/>
              </a:rPr>
              <a:t>-подобрать демонстрационный материал;</a:t>
            </a:r>
          </a:p>
          <a:p>
            <a:pPr algn="l"/>
            <a:r>
              <a:rPr lang="ru-RU" dirty="0">
                <a:solidFill>
                  <a:schemeClr val="tx1"/>
                </a:solidFill>
                <a:latin typeface="Times New Roman" pitchFamily="18" charset="0"/>
                <a:cs typeface="Times New Roman" pitchFamily="18" charset="0"/>
              </a:rPr>
              <a:t>-приготовить видеоролики на тему «Берегите воду!»;</a:t>
            </a:r>
          </a:p>
          <a:p>
            <a:pPr algn="l"/>
            <a:r>
              <a:rPr lang="ru-RU" dirty="0">
                <a:solidFill>
                  <a:schemeClr val="tx1"/>
                </a:solidFill>
                <a:latin typeface="Times New Roman" pitchFamily="18" charset="0"/>
                <a:cs typeface="Times New Roman" pitchFamily="18" charset="0"/>
              </a:rPr>
              <a:t>-подобрать детскую литературу на тему «Вода»;</a:t>
            </a:r>
          </a:p>
          <a:p>
            <a:pPr algn="l"/>
            <a:r>
              <a:rPr lang="ru-RU" dirty="0">
                <a:solidFill>
                  <a:schemeClr val="tx1"/>
                </a:solidFill>
                <a:latin typeface="Times New Roman" pitchFamily="18" charset="0"/>
                <a:cs typeface="Times New Roman" pitchFamily="18" charset="0"/>
              </a:rPr>
              <a:t>-помочь детям исследовать воду;</a:t>
            </a:r>
          </a:p>
          <a:p>
            <a:pPr algn="l"/>
            <a:r>
              <a:rPr lang="ru-RU" dirty="0">
                <a:solidFill>
                  <a:schemeClr val="tx1"/>
                </a:solidFill>
                <a:latin typeface="Times New Roman" pitchFamily="18" charset="0"/>
                <a:cs typeface="Times New Roman" pitchFamily="18" charset="0"/>
              </a:rPr>
              <a:t>-помочь подобрать материалы для изготовления фильтра;</a:t>
            </a:r>
          </a:p>
          <a:p>
            <a:pPr algn="l"/>
            <a:r>
              <a:rPr lang="ru-RU" dirty="0">
                <a:solidFill>
                  <a:schemeClr val="tx1"/>
                </a:solidFill>
                <a:latin typeface="Times New Roman" pitchFamily="18" charset="0"/>
                <a:cs typeface="Times New Roman" pitchFamily="18" charset="0"/>
              </a:rPr>
              <a:t>-подобрать необходимое оборудование для проведения проекта с детьми;</a:t>
            </a:r>
          </a:p>
          <a:p>
            <a:pPr algn="l"/>
            <a:r>
              <a:rPr lang="ru-RU" dirty="0">
                <a:solidFill>
                  <a:schemeClr val="tx1"/>
                </a:solidFill>
                <a:latin typeface="Times New Roman" pitchFamily="18" charset="0"/>
                <a:cs typeface="Times New Roman" pitchFamily="18" charset="0"/>
              </a:rPr>
              <a:t>-помочь подготовить защиту проекта.</a:t>
            </a:r>
          </a:p>
          <a:p>
            <a:pPr algn="l"/>
            <a:r>
              <a:rPr lang="ru-RU" i="1" dirty="0">
                <a:solidFill>
                  <a:schemeClr val="tx1"/>
                </a:solidFill>
                <a:latin typeface="Times New Roman" pitchFamily="18" charset="0"/>
                <a:cs typeface="Times New Roman" pitchFamily="18" charset="0"/>
              </a:rPr>
              <a:t>Родители:</a:t>
            </a:r>
          </a:p>
          <a:p>
            <a:pPr algn="l"/>
            <a:r>
              <a:rPr lang="ru-RU" dirty="0">
                <a:solidFill>
                  <a:schemeClr val="tx1"/>
                </a:solidFill>
                <a:latin typeface="Times New Roman" pitchFamily="18" charset="0"/>
                <a:cs typeface="Times New Roman" pitchFamily="18" charset="0"/>
              </a:rPr>
              <a:t>-помочь с материалами, которые нужны для проведения проекта;</a:t>
            </a:r>
          </a:p>
          <a:p>
            <a:pPr algn="l"/>
            <a:r>
              <a:rPr lang="ru-RU" dirty="0">
                <a:solidFill>
                  <a:schemeClr val="tx1"/>
                </a:solidFill>
                <a:latin typeface="Times New Roman" pitchFamily="18" charset="0"/>
                <a:cs typeface="Times New Roman" pitchFamily="18" charset="0"/>
              </a:rPr>
              <a:t>-помочь  в заучивании материала для представления (защита) проекта.</a:t>
            </a:r>
          </a:p>
          <a:p>
            <a:pPr algn="l"/>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a:xfrm>
            <a:off x="685800" y="285729"/>
            <a:ext cx="7772400" cy="357189"/>
          </a:xfrm>
        </p:spPr>
        <p:txBody>
          <a:bodyPr>
            <a:noAutofit/>
          </a:bodyPr>
          <a:lstStyle/>
          <a:p>
            <a:r>
              <a:rPr lang="en-US" sz="2000" b="1" dirty="0">
                <a:latin typeface="Times New Roman" pitchFamily="18" charset="0"/>
                <a:cs typeface="Times New Roman" pitchFamily="18" charset="0"/>
              </a:rPr>
              <a:t>II. </a:t>
            </a:r>
            <a:r>
              <a:rPr lang="ru-RU" sz="2000" b="1" dirty="0">
                <a:latin typeface="Times New Roman" pitchFamily="18" charset="0"/>
                <a:cs typeface="Times New Roman" pitchFamily="18" charset="0"/>
              </a:rPr>
              <a:t>Практический этап</a:t>
            </a:r>
          </a:p>
        </p:txBody>
      </p:sp>
      <p:sp>
        <p:nvSpPr>
          <p:cNvPr id="3" name="Подзаголовок 2"/>
          <p:cNvSpPr>
            <a:spLocks noGrp="1"/>
          </p:cNvSpPr>
          <p:nvPr>
            <p:ph type="subTitle" idx="1"/>
          </p:nvPr>
        </p:nvSpPr>
        <p:spPr>
          <a:xfrm>
            <a:off x="500034" y="785794"/>
            <a:ext cx="7929618" cy="5286412"/>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где есть на Земле вода?</a:t>
            </a:r>
          </a:p>
          <a:p>
            <a:pPr algn="l"/>
            <a:r>
              <a:rPr lang="ru-RU" sz="2000" b="1" dirty="0">
                <a:solidFill>
                  <a:schemeClr val="tx1"/>
                </a:solidFill>
                <a:latin typeface="Times New Roman" pitchFamily="18" charset="0"/>
                <a:cs typeface="Times New Roman" pitchFamily="18" charset="0"/>
              </a:rPr>
              <a:t>Срок исследования</a:t>
            </a:r>
            <a:r>
              <a:rPr lang="ru-RU" sz="2000" dirty="0">
                <a:solidFill>
                  <a:schemeClr val="tx1"/>
                </a:solidFill>
                <a:latin typeface="Times New Roman" pitchFamily="18" charset="0"/>
                <a:cs typeface="Times New Roman" pitchFamily="18" charset="0"/>
              </a:rPr>
              <a:t>: 17.01.2023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a:t>
            </a:r>
            <a:endParaRPr lang="ru-RU" sz="2000" i="1" dirty="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«Подумать самостоятельно»</a:t>
            </a:r>
          </a:p>
          <a:p>
            <a:pPr algn="l"/>
            <a:r>
              <a:rPr lang="ru-RU" sz="2000" i="1" dirty="0">
                <a:solidFill>
                  <a:schemeClr val="tx1"/>
                </a:solidFill>
                <a:latin typeface="Times New Roman" pitchFamily="18" charset="0"/>
                <a:cs typeface="Times New Roman" pitchFamily="18" charset="0"/>
              </a:rPr>
              <a:t>Результат исследования: </a:t>
            </a:r>
            <a:r>
              <a:rPr lang="ru-RU" sz="2000" dirty="0">
                <a:solidFill>
                  <a:schemeClr val="tx1"/>
                </a:solidFill>
                <a:latin typeface="Times New Roman" pitchFamily="18" charset="0"/>
                <a:cs typeface="Times New Roman" pitchFamily="18" charset="0"/>
              </a:rPr>
              <a:t>вода есть в реках, в морях и океанах, дождь-это вода, вода в растениях, в человеке, снег-это вода, вода в лужах.</a:t>
            </a:r>
          </a:p>
          <a:p>
            <a:pPr algn="l"/>
            <a:r>
              <a:rPr lang="ru-RU" sz="2000" dirty="0">
                <a:solidFill>
                  <a:schemeClr val="tx1"/>
                </a:solidFill>
                <a:latin typeface="Times New Roman" pitchFamily="18" charset="0"/>
                <a:cs typeface="Times New Roman" pitchFamily="18" charset="0"/>
              </a:rPr>
              <a:t>«Спросить у другого человека»</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вода есть в озёрах, ручьях, водопадах; град-это вода, вода в облаках, тучах.</a:t>
            </a:r>
          </a:p>
          <a:p>
            <a:endParaRPr lang="ru-RU"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5" name="Рисунок 4">
            <a:extLst>
              <a:ext uri="{FF2B5EF4-FFF2-40B4-BE49-F238E27FC236}">
                <a16:creationId xmlns:a16="http://schemas.microsoft.com/office/drawing/2014/main" id="{D8BE2182-C534-4CBC-A275-8C71417124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4214818"/>
            <a:ext cx="2788164" cy="209112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5811558"/>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кому нужна вода?</a:t>
            </a:r>
          </a:p>
          <a:p>
            <a:pPr algn="l"/>
            <a:r>
              <a:rPr lang="ru-RU" sz="2000" dirty="0">
                <a:solidFill>
                  <a:schemeClr val="tx1"/>
                </a:solidFill>
                <a:latin typeface="Times New Roman" pitchFamily="18" charset="0"/>
                <a:cs typeface="Times New Roman" pitchFamily="18" charset="0"/>
              </a:rPr>
              <a:t>Срок исследования: 18.01.2023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по телевизору».</a:t>
            </a:r>
            <a:endParaRPr lang="ru-RU" sz="2000" i="1" dirty="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«Подумать самостоятельно»</a:t>
            </a:r>
          </a:p>
          <a:p>
            <a:pPr algn="l"/>
            <a:r>
              <a:rPr lang="ru-RU" sz="2000" i="1" dirty="0">
                <a:solidFill>
                  <a:schemeClr val="tx1"/>
                </a:solidFill>
                <a:latin typeface="Times New Roman" pitchFamily="18" charset="0"/>
                <a:cs typeface="Times New Roman" pitchFamily="18" charset="0"/>
              </a:rPr>
              <a:t>Результат исследования: </a:t>
            </a:r>
            <a:r>
              <a:rPr lang="ru-RU" sz="2000" dirty="0">
                <a:solidFill>
                  <a:schemeClr val="tx1"/>
                </a:solidFill>
                <a:latin typeface="Times New Roman" pitchFamily="18" charset="0"/>
                <a:cs typeface="Times New Roman" pitchFamily="18" charset="0"/>
              </a:rPr>
              <a:t>вода нужна людям и животным, птицам, растениям.</a:t>
            </a:r>
          </a:p>
          <a:p>
            <a:pPr algn="l"/>
            <a:r>
              <a:rPr lang="ru-RU" sz="2000" dirty="0">
                <a:solidFill>
                  <a:schemeClr val="tx1"/>
                </a:solidFill>
                <a:latin typeface="Times New Roman" pitchFamily="18" charset="0"/>
                <a:cs typeface="Times New Roman" pitchFamily="18" charset="0"/>
              </a:rPr>
              <a:t>«Спросить у другого человека»</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вода нужна насекомым, рыбам.</a:t>
            </a:r>
          </a:p>
          <a:p>
            <a:pPr algn="l"/>
            <a:r>
              <a:rPr lang="ru-RU" sz="2000" dirty="0">
                <a:solidFill>
                  <a:schemeClr val="tx1"/>
                </a:solidFill>
                <a:latin typeface="Times New Roman" pitchFamily="18" charset="0"/>
                <a:cs typeface="Times New Roman" pitchFamily="18" charset="0"/>
              </a:rPr>
              <a:t>«Посмотреть по телевизору»</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вода нужна морским обитателям.</a:t>
            </a:r>
          </a:p>
          <a:p>
            <a:endParaRPr lang="ru-RU"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2" name="Рисунок 1">
            <a:extLst>
              <a:ext uri="{FF2B5EF4-FFF2-40B4-BE49-F238E27FC236}">
                <a16:creationId xmlns:a16="http://schemas.microsoft.com/office/drawing/2014/main" id="{DDB2B4B0-18C4-4214-A4F8-60CC3DDAEDC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88132" y="4348061"/>
            <a:ext cx="2982480" cy="2236860"/>
          </a:xfrm>
          <a:prstGeom prst="rect">
            <a:avLst/>
          </a:prstGeom>
        </p:spPr>
      </p:pic>
      <p:pic>
        <p:nvPicPr>
          <p:cNvPr id="4" name="Рисунок 3">
            <a:extLst>
              <a:ext uri="{FF2B5EF4-FFF2-40B4-BE49-F238E27FC236}">
                <a16:creationId xmlns:a16="http://schemas.microsoft.com/office/drawing/2014/main" id="{0F821CE2-9B02-4C57-AE97-318D8F470C8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5068" y="4467879"/>
            <a:ext cx="2982480" cy="2236860"/>
          </a:xfrm>
          <a:prstGeom prst="rect">
            <a:avLst/>
          </a:prstGeom>
        </p:spPr>
      </p:pic>
    </p:spTree>
    <p:extLst>
      <p:ext uri="{BB962C8B-B14F-4D97-AF65-F5344CB8AC3E}">
        <p14:creationId xmlns:p14="http://schemas.microsoft.com/office/powerpoint/2010/main" val="2593295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6264696"/>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как человек использует воду?</a:t>
            </a:r>
          </a:p>
          <a:p>
            <a:pPr algn="l"/>
            <a:r>
              <a:rPr lang="ru-RU" sz="2000" dirty="0">
                <a:solidFill>
                  <a:schemeClr val="tx1"/>
                </a:solidFill>
                <a:latin typeface="Times New Roman" pitchFamily="18" charset="0"/>
                <a:cs typeface="Times New Roman" pitchFamily="18" charset="0"/>
              </a:rPr>
              <a:t>Срок исследования: 19.01.2023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по телевизору».</a:t>
            </a:r>
            <a:endParaRPr lang="ru-RU" sz="2000" i="1" dirty="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«Подумать самостоятельно»</a:t>
            </a:r>
          </a:p>
          <a:p>
            <a:pPr algn="l"/>
            <a:r>
              <a:rPr lang="ru-RU" sz="2000" i="1" dirty="0">
                <a:solidFill>
                  <a:schemeClr val="tx1"/>
                </a:solidFill>
                <a:latin typeface="Times New Roman" pitchFamily="18" charset="0"/>
                <a:cs typeface="Times New Roman" pitchFamily="18" charset="0"/>
              </a:rPr>
              <a:t>Результат исследования: </a:t>
            </a:r>
            <a:r>
              <a:rPr lang="ru-RU" sz="2000" dirty="0">
                <a:solidFill>
                  <a:schemeClr val="tx1"/>
                </a:solidFill>
                <a:latin typeface="Times New Roman" pitchFamily="18" charset="0"/>
                <a:cs typeface="Times New Roman" pitchFamily="18" charset="0"/>
              </a:rPr>
              <a:t>люди и животные пьют воду, человек готовит еду, моет посуду.</a:t>
            </a:r>
          </a:p>
          <a:p>
            <a:pPr algn="l"/>
            <a:r>
              <a:rPr lang="ru-RU" sz="2000" dirty="0">
                <a:solidFill>
                  <a:schemeClr val="tx1"/>
                </a:solidFill>
                <a:latin typeface="Times New Roman" pitchFamily="18" charset="0"/>
                <a:cs typeface="Times New Roman" pitchFamily="18" charset="0"/>
              </a:rPr>
              <a:t>«Спросить у другого человека»</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человек стирает в воде, добавляет воду в лекарства, наводит порядок в доме (моет пол, обтирает пыль), приводит в порядок технику.</a:t>
            </a:r>
          </a:p>
          <a:p>
            <a:pPr algn="l"/>
            <a:r>
              <a:rPr lang="ru-RU" sz="2000" dirty="0">
                <a:solidFill>
                  <a:schemeClr val="tx1"/>
                </a:solidFill>
                <a:latin typeface="Times New Roman" pitchFamily="18" charset="0"/>
                <a:cs typeface="Times New Roman" pitchFamily="18" charset="0"/>
              </a:rPr>
              <a:t>«Посмотреть по телевизору»</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с помощью воды работают заводы, мельницы</a:t>
            </a:r>
          </a:p>
          <a:p>
            <a:endParaRPr lang="ru-RU"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9" name="Рисунок 8" descr="https://sun9-85.userapi.com/impg/3Q8O5q68p0DHZoMwdH4CGT-no9FJphtTRmTlQw/K8qBeQq_MhY.jpg?size=2560x1920&amp;quality=95&amp;sign=1e8d67ea14785a4c8b4419f2aeb917ba&amp;type=album"/>
          <p:cNvPicPr/>
          <p:nvPr/>
        </p:nvPicPr>
        <p:blipFill>
          <a:blip r:embed="rId3" cstate="email">
            <a:extLst>
              <a:ext uri="{28A0092B-C50C-407E-A947-70E740481C1C}">
                <a14:useLocalDpi xmlns:a14="http://schemas.microsoft.com/office/drawing/2010/main"/>
              </a:ext>
            </a:extLst>
          </a:blip>
          <a:srcRect/>
          <a:stretch>
            <a:fillRect/>
          </a:stretch>
        </p:blipFill>
        <p:spPr bwMode="auto">
          <a:xfrm>
            <a:off x="3393273" y="4880135"/>
            <a:ext cx="2357454" cy="1857375"/>
          </a:xfrm>
          <a:prstGeom prst="rect">
            <a:avLst/>
          </a:prstGeom>
          <a:noFill/>
          <a:ln w="9525">
            <a:noFill/>
            <a:miter lim="800000"/>
            <a:headEnd/>
            <a:tailEnd/>
          </a:ln>
        </p:spPr>
      </p:pic>
    </p:spTree>
    <p:extLst>
      <p:ext uri="{BB962C8B-B14F-4D97-AF65-F5344CB8AC3E}">
        <p14:creationId xmlns:p14="http://schemas.microsoft.com/office/powerpoint/2010/main" val="1017083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krot.info/uploads/posts/2020-01/1579534623_23-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3" name="Подзаголовок 2"/>
          <p:cNvSpPr>
            <a:spLocks noGrp="1"/>
          </p:cNvSpPr>
          <p:nvPr>
            <p:ph type="subTitle" idx="1"/>
          </p:nvPr>
        </p:nvSpPr>
        <p:spPr>
          <a:xfrm>
            <a:off x="500034" y="260648"/>
            <a:ext cx="7929618" cy="6383062"/>
          </a:xfrm>
        </p:spPr>
        <p:txBody>
          <a:bodyPr>
            <a:normAutofit/>
          </a:bodyPr>
          <a:lstStyle/>
          <a:p>
            <a:pPr algn="l"/>
            <a:r>
              <a:rPr lang="ru-RU" sz="2000" b="1" dirty="0">
                <a:solidFill>
                  <a:schemeClr val="tx1"/>
                </a:solidFill>
                <a:latin typeface="Times New Roman" pitchFamily="18" charset="0"/>
                <a:cs typeface="Times New Roman" pitchFamily="18" charset="0"/>
              </a:rPr>
              <a:t>Исследовать: </a:t>
            </a:r>
            <a:r>
              <a:rPr lang="ru-RU" sz="2000" dirty="0">
                <a:solidFill>
                  <a:schemeClr val="tx1"/>
                </a:solidFill>
                <a:latin typeface="Times New Roman" pitchFamily="18" charset="0"/>
                <a:cs typeface="Times New Roman" pitchFamily="18" charset="0"/>
              </a:rPr>
              <a:t>кто и как загрязняет воду?</a:t>
            </a:r>
          </a:p>
          <a:p>
            <a:pPr algn="l"/>
            <a:r>
              <a:rPr lang="ru-RU" sz="2000" dirty="0">
                <a:solidFill>
                  <a:schemeClr val="tx1"/>
                </a:solidFill>
                <a:latin typeface="Times New Roman" pitchFamily="18" charset="0"/>
                <a:cs typeface="Times New Roman" pitchFamily="18" charset="0"/>
              </a:rPr>
              <a:t>Срок исследования: 20.01.2023</a:t>
            </a:r>
          </a:p>
          <a:p>
            <a:pPr algn="l"/>
            <a:r>
              <a:rPr lang="ru-RU" sz="2000" b="1" dirty="0">
                <a:solidFill>
                  <a:schemeClr val="tx1"/>
                </a:solidFill>
                <a:latin typeface="Times New Roman" pitchFamily="18" charset="0"/>
                <a:cs typeface="Times New Roman" pitchFamily="18" charset="0"/>
              </a:rPr>
              <a:t>Методы исследования: </a:t>
            </a:r>
            <a:r>
              <a:rPr lang="ru-RU" sz="2000" dirty="0">
                <a:solidFill>
                  <a:schemeClr val="tx1"/>
                </a:solidFill>
                <a:latin typeface="Times New Roman" pitchFamily="18" charset="0"/>
                <a:cs typeface="Times New Roman" pitchFamily="18" charset="0"/>
              </a:rPr>
              <a:t>«Подумать самостоятельно», «Спросить у другого человека», «Посмотреть по телевизору».</a:t>
            </a:r>
            <a:endParaRPr lang="ru-RU" sz="2000" i="1" dirty="0">
              <a:solidFill>
                <a:schemeClr val="tx1"/>
              </a:solidFill>
              <a:latin typeface="Times New Roman" pitchFamily="18" charset="0"/>
              <a:cs typeface="Times New Roman" pitchFamily="18" charset="0"/>
            </a:endParaRPr>
          </a:p>
          <a:p>
            <a:pPr algn="l"/>
            <a:r>
              <a:rPr lang="ru-RU" sz="2000" dirty="0">
                <a:solidFill>
                  <a:schemeClr val="tx1"/>
                </a:solidFill>
                <a:latin typeface="Times New Roman" pitchFamily="18" charset="0"/>
                <a:cs typeface="Times New Roman" pitchFamily="18" charset="0"/>
              </a:rPr>
              <a:t>«Подумать самостоятельно»</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люди льют много воды просто так, без надобности; воду загрязняют люди. Они кидают разный мусор в воду.</a:t>
            </a:r>
          </a:p>
          <a:p>
            <a:pPr algn="l"/>
            <a:r>
              <a:rPr lang="ru-RU" sz="2000" dirty="0">
                <a:solidFill>
                  <a:schemeClr val="tx1"/>
                </a:solidFill>
                <a:latin typeface="Times New Roman" pitchFamily="18" charset="0"/>
                <a:cs typeface="Times New Roman" pitchFamily="18" charset="0"/>
              </a:rPr>
              <a:t>«Спросить у другого человека»</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люди на заводах сливают в воду химические вещества   и грязные отходы, моют машины на берегах рек, стираются в реках.</a:t>
            </a:r>
          </a:p>
          <a:p>
            <a:pPr algn="l"/>
            <a:r>
              <a:rPr lang="ru-RU" sz="2000" dirty="0">
                <a:solidFill>
                  <a:schemeClr val="tx1"/>
                </a:solidFill>
                <a:latin typeface="Times New Roman" pitchFamily="18" charset="0"/>
                <a:cs typeface="Times New Roman" pitchFamily="18" charset="0"/>
              </a:rPr>
              <a:t>«Посмотреть по телевизору»</a:t>
            </a:r>
          </a:p>
          <a:p>
            <a:pPr algn="l"/>
            <a:r>
              <a:rPr lang="ru-RU" sz="2000" i="1" dirty="0">
                <a:solidFill>
                  <a:schemeClr val="tx1"/>
                </a:solidFill>
                <a:latin typeface="Times New Roman" pitchFamily="18" charset="0"/>
                <a:cs typeface="Times New Roman" pitchFamily="18" charset="0"/>
              </a:rPr>
              <a:t>Результат исследования</a:t>
            </a:r>
            <a:r>
              <a:rPr lang="ru-RU" sz="2000" dirty="0">
                <a:solidFill>
                  <a:schemeClr val="tx1"/>
                </a:solidFill>
                <a:latin typeface="Times New Roman" pitchFamily="18" charset="0"/>
                <a:cs typeface="Times New Roman" pitchFamily="18" charset="0"/>
              </a:rPr>
              <a:t>: в воду попадает нефть, попадает пыль, копоть в воду</a:t>
            </a:r>
            <a:r>
              <a:rPr lang="ru-RU" sz="1800" dirty="0">
                <a:solidFill>
                  <a:schemeClr val="tx1"/>
                </a:solidFill>
                <a:latin typeface="Times New Roman" pitchFamily="18" charset="0"/>
                <a:cs typeface="Times New Roman" pitchFamily="18" charset="0"/>
              </a:rPr>
              <a:t>.</a:t>
            </a:r>
          </a:p>
          <a:p>
            <a:endParaRPr lang="ru-RU" b="1" dirty="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pic>
        <p:nvPicPr>
          <p:cNvPr id="4" name="Рисунок 3">
            <a:extLst>
              <a:ext uri="{FF2B5EF4-FFF2-40B4-BE49-F238E27FC236}">
                <a16:creationId xmlns:a16="http://schemas.microsoft.com/office/drawing/2014/main" id="{9DDDC616-A9EB-4E62-98A4-3E48004B976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86182" y="4839901"/>
            <a:ext cx="2425275" cy="1818956"/>
          </a:xfrm>
          <a:prstGeom prst="rect">
            <a:avLst/>
          </a:prstGeom>
        </p:spPr>
      </p:pic>
    </p:spTree>
    <p:extLst>
      <p:ext uri="{BB962C8B-B14F-4D97-AF65-F5344CB8AC3E}">
        <p14:creationId xmlns:p14="http://schemas.microsoft.com/office/powerpoint/2010/main" val="385983380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TotalTime>
  <Words>1804</Words>
  <Application>Microsoft Office PowerPoint</Application>
  <PresentationFormat>Экран (4:3)</PresentationFormat>
  <Paragraphs>180</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Times New Roman</vt:lpstr>
      <vt:lpstr>Тема Office</vt:lpstr>
      <vt:lpstr>Муниципальное автономное дошкольное образовательное учреждение  «Детский сад общеразвивающего вида № 1 с приоритетным осуществлением деятельности  по художественно-эстетическому направлению развития воспитанников»  городского округа Красноуфимск Свердловской области 623300, Свердловская область, г. Красноуфимск, ул. Советская, 49А, тел.: (834394) 2-15-04,  e-mail: d.sad-1@yandex.ru   </vt:lpstr>
      <vt:lpstr>        </vt:lpstr>
      <vt:lpstr>Цель и задачи</vt:lpstr>
      <vt:lpstr>Ожидаемый результат</vt:lpstr>
      <vt:lpstr> Этапы проекта I. Подготовительный этап </vt:lpstr>
      <vt:lpstr>II. Практический этап</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Способы очистки</vt:lpstr>
      <vt:lpstr>Презентация PowerPoint</vt:lpstr>
      <vt:lpstr>Презентация PowerPoint</vt:lpstr>
      <vt:lpstr>Презентация PowerPoint</vt:lpstr>
      <vt:lpstr>III. Итоговый этап</vt:lpstr>
      <vt:lpstr>Заключение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PK</cp:lastModifiedBy>
  <cp:revision>21</cp:revision>
  <dcterms:created xsi:type="dcterms:W3CDTF">2020-02-16T05:28:02Z</dcterms:created>
  <dcterms:modified xsi:type="dcterms:W3CDTF">2023-02-02T17:10:32Z</dcterms:modified>
</cp:coreProperties>
</file>