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2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D3DA21-58F9-444E-A49C-B5370DBCC4F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838D5-41EF-4E90-A61E-3542D54A3B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5E0AE7-AA46-4FC4-859A-406A9B37CA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50B860-1465-44B1-B357-FE90F4EF68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65126-DC13-4BA5-98DD-ED202A0036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88EB9-B618-4EB3-A0CF-DDACCF3D6D5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0A05B8-FC10-440C-999F-1E4B5BFBB8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8F5452-F562-434C-9551-9E6F967D61F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82A81-B3D6-4108-8AB2-450DAD54DA0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0D168B-ACA9-43F9-A34C-07639F2039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1FD1B-C6F4-4048-A6C9-281AF86774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BEF6F83-1FB2-40C5-AE44-37CC83AD0B5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3%D1%80%D0%B5%D1%87%D0%B5%D1%81%D0%BA%D0%B8%D0%B9_%D1%8F%D0%B7%D1%8B%D0%BA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0"/>
            <a:ext cx="9144000" cy="6889750"/>
          </a:xfrm>
          <a:prstGeom prst="rect">
            <a:avLst/>
          </a:prstGeom>
          <a:noFill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24814" y="2136775"/>
            <a:ext cx="5976938" cy="4179888"/>
          </a:xfrm>
          <a:prstGeom prst="rect">
            <a:avLst/>
          </a:prstGeom>
          <a:noFill/>
        </p:spPr>
      </p:pic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684213" y="404664"/>
            <a:ext cx="77041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solidFill>
                  <a:srgbClr val="FFCC00"/>
                </a:solidFill>
              </a:rPr>
              <a:t>Эклиптика</a:t>
            </a:r>
            <a:r>
              <a:rPr lang="ru-RU" sz="4800" b="1" dirty="0" smtClean="0">
                <a:solidFill>
                  <a:srgbClr val="FFCC00"/>
                </a:solidFill>
              </a:rPr>
              <a:t>. Видимое движение Солнца.</a:t>
            </a:r>
            <a:endParaRPr lang="ru-RU" sz="4800" b="1" dirty="0" smtClean="0">
              <a:solidFill>
                <a:srgbClr val="FFCC00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492500" y="5949950"/>
            <a:ext cx="5651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0"/>
            <a:ext cx="9144000" cy="6889750"/>
          </a:xfrm>
          <a:prstGeom prst="rect">
            <a:avLst/>
          </a:prstGeom>
          <a:noFill/>
        </p:spPr>
      </p:pic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84213" y="404813"/>
            <a:ext cx="77041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CC00"/>
                </a:solidFill>
              </a:rPr>
              <a:t>Эклиптика – это видимый годовой путь Солнца по небесной сфере.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084888" y="1773238"/>
            <a:ext cx="2916237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 За это время Земля совершает свой путь вокруг Солнца. </a:t>
            </a:r>
          </a:p>
          <a:p>
            <a:pPr>
              <a:spcBef>
                <a:spcPct val="50000"/>
              </a:spcBef>
            </a:pPr>
            <a:r>
              <a:rPr lang="ru-RU" sz="2000">
                <a:solidFill>
                  <a:schemeClr val="bg1"/>
                </a:solidFill>
              </a:rPr>
              <a:t>  Из-за этого движения нам кажется, что Солнце медленно передвигается на фоне звезд, смещаясь каждые сутки к востоку примерно на 1°, и за год совершает по небу один оборот (360°).</a:t>
            </a:r>
          </a:p>
        </p:txBody>
      </p:sp>
      <p:pic>
        <p:nvPicPr>
          <p:cNvPr id="8201" name="Picture 9" descr="iclip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844675"/>
            <a:ext cx="5832475" cy="424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0"/>
            <a:ext cx="9144000" cy="6889750"/>
          </a:xfrm>
          <a:prstGeom prst="rect">
            <a:avLst/>
          </a:prstGeom>
          <a:noFill/>
        </p:spPr>
      </p:pic>
      <p:pic>
        <p:nvPicPr>
          <p:cNvPr id="922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1700213"/>
            <a:ext cx="4519612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684213" y="404813"/>
            <a:ext cx="77041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FFCC00"/>
                </a:solidFill>
              </a:rPr>
              <a:t>Плоскость эклиптики наклонена к плоскости небесного экватора под углом в 23°27‘.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755650" y="0"/>
            <a:ext cx="77041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FFCC00"/>
                </a:solidFill>
              </a:rPr>
              <a:t>Солнце, двигаясь по эклиптике, пересекает небесный экватор 21 марта (в день весеннего равноденствия) и 23 сентября (в день осеннего равноденствия). В эти дни продолжительность дня равна продолжительности ночи.</a:t>
            </a:r>
          </a:p>
        </p:txBody>
      </p:sp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4713" y="1773238"/>
            <a:ext cx="4613275" cy="490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250825" y="5300663"/>
            <a:ext cx="1944688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>
                <a:solidFill>
                  <a:schemeClr val="bg1"/>
                </a:solidFill>
              </a:rPr>
              <a:t>ϒ</a:t>
            </a:r>
            <a:r>
              <a:rPr lang="ru-RU">
                <a:solidFill>
                  <a:schemeClr val="bg1"/>
                </a:solidFill>
              </a:rPr>
              <a:t> - точка весеннего равноденствия </a:t>
            </a:r>
            <a:br>
              <a:rPr lang="ru-RU">
                <a:solidFill>
                  <a:schemeClr val="bg1"/>
                </a:solidFill>
              </a:rPr>
            </a:br>
            <a:endParaRPr lang="ru-RU">
              <a:solidFill>
                <a:schemeClr val="bg1"/>
              </a:solidFill>
            </a:endParaRPr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6732588" y="2349500"/>
            <a:ext cx="24114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bg1"/>
                </a:solidFill>
              </a:rPr>
              <a:t>Ω - точка осеннего равноденствия.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0"/>
            <a:ext cx="9144000" cy="6889750"/>
          </a:xfrm>
          <a:prstGeom prst="rect">
            <a:avLst/>
          </a:prstGeom>
          <a:noFill/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84213" y="188913"/>
            <a:ext cx="77041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rgbClr val="FFCC00"/>
                </a:solidFill>
              </a:rPr>
              <a:t>22 июня (в день летнего солнцестояния) Солнце имеет самое большое склонение (+23°27‘), а 22 декабря (в день зимнего солнцестояния) – самое маленькое (-23°27‘).</a:t>
            </a:r>
            <a:r>
              <a:rPr lang="ru-RU" sz="2000"/>
              <a:t> </a:t>
            </a:r>
            <a:r>
              <a:rPr lang="ru-RU" sz="2000">
                <a:solidFill>
                  <a:srgbClr val="FFCC00"/>
                </a:solidFill>
              </a:rPr>
              <a:t>Поэтому в эти дни разница в продолжительности дня и ночи наибольшая.</a:t>
            </a:r>
            <a:r>
              <a:rPr lang="ru-RU" sz="2000"/>
              <a:t> 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1916113"/>
            <a:ext cx="4367212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750"/>
            <a:ext cx="9144000" cy="6889750"/>
          </a:xfrm>
          <a:prstGeom prst="rect">
            <a:avLst/>
          </a:prstGeom>
          <a:noFill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4213" y="404813"/>
            <a:ext cx="77041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CCFFFF"/>
                </a:solidFill>
              </a:rPr>
              <a:t>  Видимый годовой путь Солнца проходит через двенадцать созвездий, начиная от точки весеннего равноденствия: 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95288" y="5589588"/>
            <a:ext cx="7921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solidFill>
                <a:srgbClr val="FFCC00"/>
              </a:solidFill>
            </a:endParaRPr>
          </a:p>
        </p:txBody>
      </p:sp>
      <p:pic>
        <p:nvPicPr>
          <p:cNvPr id="12296" name="Picture 8" descr=" 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1800" y="2276872"/>
            <a:ext cx="8280400" cy="4435475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887" y="1051144"/>
            <a:ext cx="5573988" cy="1147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9750"/>
          </a:xfrm>
          <a:prstGeom prst="rect">
            <a:avLst/>
          </a:prstGeom>
          <a:noFill/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55650" y="260350"/>
            <a:ext cx="77041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solidFill>
                  <a:srgbClr val="CCFFFF"/>
                </a:solidFill>
              </a:rPr>
              <a:t>По древней традиции эти созвездия называются </a:t>
            </a:r>
            <a:r>
              <a:rPr lang="ru-RU" i="1">
                <a:solidFill>
                  <a:srgbClr val="FFFF00"/>
                </a:solidFill>
              </a:rPr>
              <a:t>зодиакальными </a:t>
            </a:r>
            <a:r>
              <a:rPr lang="ru-RU">
                <a:solidFill>
                  <a:srgbClr val="FFCC00"/>
                </a:solidFill>
              </a:rPr>
              <a:t>(от </a:t>
            </a:r>
            <a:r>
              <a:rPr lang="ru-RU">
                <a:solidFill>
                  <a:srgbClr val="FFCC00"/>
                </a:solidFill>
                <a:hlinkClick r:id="rId3" tooltip="Греческий язык"/>
              </a:rPr>
              <a:t>греч.</a:t>
            </a:r>
            <a:r>
              <a:rPr lang="ru-RU">
                <a:solidFill>
                  <a:srgbClr val="FFCC00"/>
                </a:solidFill>
              </a:rPr>
              <a:t> </a:t>
            </a:r>
            <a:r>
              <a:rPr lang="el-GR">
                <a:solidFill>
                  <a:srgbClr val="FFCC00"/>
                </a:solidFill>
              </a:rPr>
              <a:t>ζωδιακός</a:t>
            </a:r>
            <a:r>
              <a:rPr lang="ru-RU">
                <a:solidFill>
                  <a:srgbClr val="FFCC00"/>
                </a:solidFill>
              </a:rPr>
              <a:t>, «звериный»)</a:t>
            </a:r>
            <a:r>
              <a:rPr lang="ru-RU"/>
              <a:t> </a:t>
            </a:r>
            <a:r>
              <a:rPr lang="ru-RU">
                <a:solidFill>
                  <a:srgbClr val="CCFFFF"/>
                </a:solidFill>
              </a:rPr>
              <a:t>.</a:t>
            </a:r>
          </a:p>
        </p:txBody>
      </p:sp>
      <p:pic>
        <p:nvPicPr>
          <p:cNvPr id="13318" name="Picture 6" descr="5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63713" y="879475"/>
            <a:ext cx="5978525" cy="597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189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2012-12-31T12:20:39Z</dcterms:created>
  <dcterms:modified xsi:type="dcterms:W3CDTF">2017-12-17T05:34:16Z</dcterms:modified>
</cp:coreProperties>
</file>