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58" r:id="rId4"/>
    <p:sldId id="281" r:id="rId5"/>
    <p:sldId id="282" r:id="rId6"/>
    <p:sldId id="285" r:id="rId7"/>
    <p:sldId id="286" r:id="rId8"/>
    <p:sldId id="283" r:id="rId9"/>
    <p:sldId id="284" r:id="rId10"/>
    <p:sldId id="287" r:id="rId11"/>
    <p:sldId id="288" r:id="rId12"/>
    <p:sldId id="289" r:id="rId13"/>
    <p:sldId id="290" r:id="rId14"/>
    <p:sldId id="291" r:id="rId15"/>
    <p:sldId id="273" r:id="rId16"/>
  </p:sldIdLst>
  <p:sldSz cx="7559675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E1312A-E5B0-4763-8886-1A7D3487D2B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B0513C-1FD8-4860-98E2-CC955A05BDDF}">
      <dgm:prSet phldrT="[Текст]" custT="1"/>
      <dgm:spPr/>
      <dgm:t>
        <a:bodyPr/>
        <a:lstStyle/>
        <a:p>
          <a:r>
            <a:rPr lang="ru-RU" sz="900" dirty="0"/>
            <a:t>Ведение документа</a:t>
          </a:r>
          <a:endParaRPr lang="en-US" sz="900" dirty="0"/>
        </a:p>
        <a:p>
          <a:r>
            <a:rPr lang="ru-RU" sz="900" dirty="0" err="1"/>
            <a:t>ции</a:t>
          </a:r>
          <a:endParaRPr lang="ru-RU" sz="900" dirty="0"/>
        </a:p>
      </dgm:t>
    </dgm:pt>
    <dgm:pt modelId="{930C9E51-E398-4E28-9477-B4176CE81569}" type="parTrans" cxnId="{AF4AC1BC-2B7A-4E55-9518-FD333DD25368}">
      <dgm:prSet/>
      <dgm:spPr/>
      <dgm:t>
        <a:bodyPr/>
        <a:lstStyle/>
        <a:p>
          <a:endParaRPr lang="ru-RU"/>
        </a:p>
      </dgm:t>
    </dgm:pt>
    <dgm:pt modelId="{5498913A-7D5A-408A-9E72-EA113B0D8B77}" type="sibTrans" cxnId="{AF4AC1BC-2B7A-4E55-9518-FD333DD25368}">
      <dgm:prSet/>
      <dgm:spPr/>
      <dgm:t>
        <a:bodyPr/>
        <a:lstStyle/>
        <a:p>
          <a:endParaRPr lang="ru-RU"/>
        </a:p>
      </dgm:t>
    </dgm:pt>
    <dgm:pt modelId="{A581C203-C02E-4B9B-ADDE-2EE4971DCE2E}">
      <dgm:prSet phldrT="[Текст]" custT="1"/>
      <dgm:spPr/>
      <dgm:t>
        <a:bodyPr/>
        <a:lstStyle/>
        <a:p>
          <a:r>
            <a:rPr lang="ru-RU" sz="900" dirty="0"/>
            <a:t>Методическая работа, повышение квалификации педагога</a:t>
          </a:r>
        </a:p>
      </dgm:t>
    </dgm:pt>
    <dgm:pt modelId="{6C9C9804-5761-4D1E-A37B-046F56BFF0EB}" type="parTrans" cxnId="{564760A4-0630-43D3-B761-10E6DB898664}">
      <dgm:prSet/>
      <dgm:spPr/>
      <dgm:t>
        <a:bodyPr/>
        <a:lstStyle/>
        <a:p>
          <a:endParaRPr lang="ru-RU"/>
        </a:p>
      </dgm:t>
    </dgm:pt>
    <dgm:pt modelId="{773BD44D-9F12-4376-889B-FE64611F9619}" type="sibTrans" cxnId="{564760A4-0630-43D3-B761-10E6DB898664}">
      <dgm:prSet/>
      <dgm:spPr/>
      <dgm:t>
        <a:bodyPr/>
        <a:lstStyle/>
        <a:p>
          <a:endParaRPr lang="ru-RU"/>
        </a:p>
      </dgm:t>
    </dgm:pt>
    <dgm:pt modelId="{6939D3C3-5ED0-4175-9010-EBA547C65DE6}">
      <dgm:prSet phldrT="[Текст]" custT="1"/>
      <dgm:spPr/>
      <dgm:t>
        <a:bodyPr/>
        <a:lstStyle/>
        <a:p>
          <a:r>
            <a:rPr lang="ru-RU" sz="900" dirty="0"/>
            <a:t>Работа с родителями</a:t>
          </a:r>
        </a:p>
      </dgm:t>
    </dgm:pt>
    <dgm:pt modelId="{378421B4-3EA1-4D05-82AE-9A6FC08906D0}" type="parTrans" cxnId="{BB667F51-07BD-49CA-A983-399FCC4E5E10}">
      <dgm:prSet/>
      <dgm:spPr/>
      <dgm:t>
        <a:bodyPr/>
        <a:lstStyle/>
        <a:p>
          <a:endParaRPr lang="ru-RU"/>
        </a:p>
      </dgm:t>
    </dgm:pt>
    <dgm:pt modelId="{C48559D0-3AF1-4153-8866-C02FA9948566}" type="sibTrans" cxnId="{BB667F51-07BD-49CA-A983-399FCC4E5E10}">
      <dgm:prSet/>
      <dgm:spPr/>
      <dgm:t>
        <a:bodyPr/>
        <a:lstStyle/>
        <a:p>
          <a:endParaRPr lang="ru-RU"/>
        </a:p>
      </dgm:t>
    </dgm:pt>
    <dgm:pt modelId="{EEA1E9C0-2775-4A34-9545-39EFA6E4D18A}">
      <dgm:prSet phldrT="[Текст]" custT="1"/>
      <dgm:spPr/>
      <dgm:t>
        <a:bodyPr/>
        <a:lstStyle/>
        <a:p>
          <a:r>
            <a:rPr lang="ru-RU" sz="900" dirty="0"/>
            <a:t>Воспитательно-образовательный процесс</a:t>
          </a:r>
        </a:p>
      </dgm:t>
    </dgm:pt>
    <dgm:pt modelId="{3C6D2DF6-E071-4636-A73C-1996CCE3E596}" type="parTrans" cxnId="{BF493ACC-F7A8-4B6C-8EA8-E52FC2865E95}">
      <dgm:prSet/>
      <dgm:spPr/>
      <dgm:t>
        <a:bodyPr/>
        <a:lstStyle/>
        <a:p>
          <a:endParaRPr lang="ru-RU"/>
        </a:p>
      </dgm:t>
    </dgm:pt>
    <dgm:pt modelId="{502BB73B-26E8-4855-9794-CBF49299FBBA}" type="sibTrans" cxnId="{BF493ACC-F7A8-4B6C-8EA8-E52FC2865E95}">
      <dgm:prSet/>
      <dgm:spPr/>
      <dgm:t>
        <a:bodyPr/>
        <a:lstStyle/>
        <a:p>
          <a:endParaRPr lang="ru-RU"/>
        </a:p>
      </dgm:t>
    </dgm:pt>
    <dgm:pt modelId="{477F9D31-CD7F-4817-A40C-0E90E15FDC1D}">
      <dgm:prSet custT="1"/>
      <dgm:spPr/>
      <dgm:t>
        <a:bodyPr/>
        <a:lstStyle/>
        <a:p>
          <a:r>
            <a:rPr lang="ru-RU" sz="1100" b="1" dirty="0">
              <a:solidFill>
                <a:schemeClr val="tx1"/>
              </a:solidFill>
            </a:rPr>
            <a:t>Оформляю групповую документацию (списки детей, диагностику уровня развития, планирование). Компьютер позволяет не писать отчеты и анализ деятельности каждый раз. Достаточно набрать один раз схему и в дальнейшем только вносить необходимые изменения.</a:t>
          </a:r>
        </a:p>
      </dgm:t>
    </dgm:pt>
    <dgm:pt modelId="{548C75DE-903E-4582-8FC0-8BE4FDB17EED}" type="parTrans" cxnId="{D5C9F46F-F702-4B2F-9A24-D4A81EC55E6E}">
      <dgm:prSet/>
      <dgm:spPr/>
      <dgm:t>
        <a:bodyPr/>
        <a:lstStyle/>
        <a:p>
          <a:endParaRPr lang="ru-RU"/>
        </a:p>
      </dgm:t>
    </dgm:pt>
    <dgm:pt modelId="{88A6773C-A993-445B-A06A-D22FA7A06838}" type="sibTrans" cxnId="{D5C9F46F-F702-4B2F-9A24-D4A81EC55E6E}">
      <dgm:prSet/>
      <dgm:spPr/>
      <dgm:t>
        <a:bodyPr/>
        <a:lstStyle/>
        <a:p>
          <a:endParaRPr lang="ru-RU"/>
        </a:p>
      </dgm:t>
    </dgm:pt>
    <dgm:pt modelId="{315FAF75-7C3E-4068-9B90-C39C71FD647C}">
      <dgm:prSet custT="1"/>
      <dgm:spPr/>
      <dgm:t>
        <a:bodyPr/>
        <a:lstStyle/>
        <a:p>
          <a:r>
            <a:rPr lang="ru-RU" sz="1100" b="1" dirty="0">
              <a:solidFill>
                <a:schemeClr val="tx1"/>
              </a:solidFill>
            </a:rPr>
            <a:t> Оформляю стенды группы.</a:t>
          </a:r>
        </a:p>
      </dgm:t>
    </dgm:pt>
    <dgm:pt modelId="{8132E750-6752-492A-B9AC-454F85A09CFB}" type="parTrans" cxnId="{43BDF8A6-DCA1-4AB0-8EE6-98FC8CB93A3A}">
      <dgm:prSet/>
      <dgm:spPr/>
      <dgm:t>
        <a:bodyPr/>
        <a:lstStyle/>
        <a:p>
          <a:endParaRPr lang="ru-RU"/>
        </a:p>
      </dgm:t>
    </dgm:pt>
    <dgm:pt modelId="{D836A9A3-EF55-4AF0-9C55-809F83D5FB9E}" type="sibTrans" cxnId="{43BDF8A6-DCA1-4AB0-8EE6-98FC8CB93A3A}">
      <dgm:prSet/>
      <dgm:spPr/>
      <dgm:t>
        <a:bodyPr/>
        <a:lstStyle/>
        <a:p>
          <a:endParaRPr lang="ru-RU"/>
        </a:p>
      </dgm:t>
    </dgm:pt>
    <dgm:pt modelId="{DC2FA9F3-02A9-4D19-85C7-8DBF94E032A6}">
      <dgm:prSet custT="1"/>
      <dgm:spPr/>
      <dgm:t>
        <a:bodyPr/>
        <a:lstStyle/>
        <a:p>
          <a:r>
            <a:rPr lang="ru-RU" sz="1100" b="1" dirty="0"/>
            <a:t>Разрабатываю, систематизирую и собираю методические разработки и документацию (перспективные планы, консультации для родителей, конспекты, игры, музыкальные подборки, мультимедийное оформление праздников)</a:t>
          </a:r>
        </a:p>
      </dgm:t>
    </dgm:pt>
    <dgm:pt modelId="{541B02F5-2459-401F-9C54-85C0285D668E}" type="parTrans" cxnId="{44043F6E-9FCA-43DD-BE31-579FA6729466}">
      <dgm:prSet/>
      <dgm:spPr/>
      <dgm:t>
        <a:bodyPr/>
        <a:lstStyle/>
        <a:p>
          <a:endParaRPr lang="ru-RU"/>
        </a:p>
      </dgm:t>
    </dgm:pt>
    <dgm:pt modelId="{3BB0F0F4-B988-4D10-8470-449B73512E63}" type="sibTrans" cxnId="{44043F6E-9FCA-43DD-BE31-579FA6729466}">
      <dgm:prSet/>
      <dgm:spPr/>
      <dgm:t>
        <a:bodyPr/>
        <a:lstStyle/>
        <a:p>
          <a:endParaRPr lang="ru-RU"/>
        </a:p>
      </dgm:t>
    </dgm:pt>
    <dgm:pt modelId="{DD4B7964-B9AF-463E-9A19-6594FD1E0180}">
      <dgm:prSet custT="1"/>
      <dgm:spPr/>
      <dgm:t>
        <a:bodyPr/>
        <a:lstStyle/>
        <a:p>
          <a:r>
            <a:rPr lang="ru-RU" sz="1100" b="1" dirty="0"/>
            <a:t>  Через педагогические сайты имею возможность обмениваться опытом, дидактическими материалами, методическими разработками с ведущими специалистами в области образования.</a:t>
          </a:r>
        </a:p>
      </dgm:t>
    </dgm:pt>
    <dgm:pt modelId="{D97AECE6-494C-45FC-A38E-97597B09A2AE}" type="parTrans" cxnId="{E0AC3CC9-481D-445C-B72D-F3AA9C1D283C}">
      <dgm:prSet/>
      <dgm:spPr/>
      <dgm:t>
        <a:bodyPr/>
        <a:lstStyle/>
        <a:p>
          <a:endParaRPr lang="ru-RU"/>
        </a:p>
      </dgm:t>
    </dgm:pt>
    <dgm:pt modelId="{F557CE10-A8EF-4DDD-99E1-658ABEC9FBF7}" type="sibTrans" cxnId="{E0AC3CC9-481D-445C-B72D-F3AA9C1D283C}">
      <dgm:prSet/>
      <dgm:spPr/>
      <dgm:t>
        <a:bodyPr/>
        <a:lstStyle/>
        <a:p>
          <a:endParaRPr lang="ru-RU"/>
        </a:p>
      </dgm:t>
    </dgm:pt>
    <dgm:pt modelId="{32625AC8-AF0C-461A-9D75-2335EA7EDACB}">
      <dgm:prSet custT="1"/>
      <dgm:spPr/>
      <dgm:t>
        <a:bodyPr/>
        <a:lstStyle/>
        <a:p>
          <a:r>
            <a:rPr lang="ru-RU" sz="1100" b="1" dirty="0"/>
            <a:t> Создаю презентации в программе </a:t>
          </a:r>
          <a:r>
            <a:rPr lang="ru-RU" sz="1100" b="1" dirty="0" err="1"/>
            <a:t>Рower</a:t>
          </a:r>
          <a:r>
            <a:rPr lang="ru-RU" sz="1100" b="1" dirty="0"/>
            <a:t> </a:t>
          </a:r>
          <a:r>
            <a:rPr lang="ru-RU" sz="1100" b="1" dirty="0" err="1"/>
            <a:t>Рoint</a:t>
          </a:r>
          <a:r>
            <a:rPr lang="ru-RU" sz="1100" b="1" dirty="0"/>
            <a:t> для повышения эффективности образовательных занятий с детьми и педагогической компетенции у родителей в процессе проведения родительских собраний.</a:t>
          </a:r>
        </a:p>
      </dgm:t>
    </dgm:pt>
    <dgm:pt modelId="{C884D046-401C-4D06-BDC3-6F4709238D51}" type="parTrans" cxnId="{D7D3C76B-7419-47C9-924F-F9468CB5D894}">
      <dgm:prSet/>
      <dgm:spPr/>
      <dgm:t>
        <a:bodyPr/>
        <a:lstStyle/>
        <a:p>
          <a:endParaRPr lang="ru-RU"/>
        </a:p>
      </dgm:t>
    </dgm:pt>
    <dgm:pt modelId="{A63179E5-C2D0-4F83-AF02-BEC7282C548D}" type="sibTrans" cxnId="{D7D3C76B-7419-47C9-924F-F9468CB5D894}">
      <dgm:prSet/>
      <dgm:spPr/>
      <dgm:t>
        <a:bodyPr/>
        <a:lstStyle/>
        <a:p>
          <a:endParaRPr lang="ru-RU"/>
        </a:p>
      </dgm:t>
    </dgm:pt>
    <dgm:pt modelId="{C50B48C9-415B-46C9-9787-A4AAB5864308}">
      <dgm:prSet custT="1"/>
      <dgm:spPr/>
      <dgm:t>
        <a:bodyPr/>
        <a:lstStyle/>
        <a:p>
          <a:r>
            <a:rPr lang="ru-RU" sz="1100" b="1" dirty="0"/>
            <a:t>  Я и мои воспитанники участвуем в дистанционных конкурсах, олимпиадах.</a:t>
          </a:r>
        </a:p>
      </dgm:t>
    </dgm:pt>
    <dgm:pt modelId="{D6C95FA9-5E81-4A44-B80D-D69F6A5520D2}" type="parTrans" cxnId="{5F739C4C-02AF-4C7F-A0DE-6CB4993ECBD4}">
      <dgm:prSet/>
      <dgm:spPr/>
      <dgm:t>
        <a:bodyPr/>
        <a:lstStyle/>
        <a:p>
          <a:endParaRPr lang="ru-RU"/>
        </a:p>
      </dgm:t>
    </dgm:pt>
    <dgm:pt modelId="{A3659963-5855-4E4B-A37F-D456592568C9}" type="sibTrans" cxnId="{5F739C4C-02AF-4C7F-A0DE-6CB4993ECBD4}">
      <dgm:prSet/>
      <dgm:spPr/>
      <dgm:t>
        <a:bodyPr/>
        <a:lstStyle/>
        <a:p>
          <a:endParaRPr lang="ru-RU"/>
        </a:p>
      </dgm:t>
    </dgm:pt>
    <dgm:pt modelId="{94F13055-E5FB-45F9-99CA-9B5FC77A7817}">
      <dgm:prSet custT="1"/>
      <dgm:spPr/>
      <dgm:t>
        <a:bodyPr/>
        <a:lstStyle/>
        <a:p>
          <a:r>
            <a:rPr lang="ru-RU" sz="1100" b="1" dirty="0"/>
            <a:t>Подбираю иллюстративный и познавательный материал к занятиям.</a:t>
          </a:r>
        </a:p>
      </dgm:t>
    </dgm:pt>
    <dgm:pt modelId="{8AD95C30-78B3-4F76-AC83-DF9BEA406626}" type="parTrans" cxnId="{0981F59D-D733-46F4-A5A7-EEE5EE26C317}">
      <dgm:prSet/>
      <dgm:spPr/>
      <dgm:t>
        <a:bodyPr/>
        <a:lstStyle/>
        <a:p>
          <a:endParaRPr lang="ru-RU"/>
        </a:p>
      </dgm:t>
    </dgm:pt>
    <dgm:pt modelId="{93AB3ECD-5511-443C-93BD-2BB01BD45ECC}" type="sibTrans" cxnId="{0981F59D-D733-46F4-A5A7-EEE5EE26C317}">
      <dgm:prSet/>
      <dgm:spPr/>
      <dgm:t>
        <a:bodyPr/>
        <a:lstStyle/>
        <a:p>
          <a:endParaRPr lang="ru-RU"/>
        </a:p>
      </dgm:t>
    </dgm:pt>
    <dgm:pt modelId="{3DC01114-1FA5-48E0-8E09-A203FF6223AC}">
      <dgm:prSet custT="1"/>
      <dgm:spPr/>
      <dgm:t>
        <a:bodyPr/>
        <a:lstStyle/>
        <a:p>
          <a:r>
            <a:rPr lang="ru-RU" sz="1100" b="1" dirty="0"/>
            <a:t> Знакомлюсь со сценариями праздников и других мероприятий.</a:t>
          </a:r>
        </a:p>
      </dgm:t>
    </dgm:pt>
    <dgm:pt modelId="{76AB6CF8-8645-4027-A524-3F2693269272}" type="parTrans" cxnId="{BE92905D-B5ED-41FB-86BB-812DD652303E}">
      <dgm:prSet/>
      <dgm:spPr/>
      <dgm:t>
        <a:bodyPr/>
        <a:lstStyle/>
        <a:p>
          <a:endParaRPr lang="ru-RU"/>
        </a:p>
      </dgm:t>
    </dgm:pt>
    <dgm:pt modelId="{32B31120-4CEC-48D7-8199-796EFD0EA96D}" type="sibTrans" cxnId="{BE92905D-B5ED-41FB-86BB-812DD652303E}">
      <dgm:prSet/>
      <dgm:spPr/>
      <dgm:t>
        <a:bodyPr/>
        <a:lstStyle/>
        <a:p>
          <a:endParaRPr lang="ru-RU"/>
        </a:p>
      </dgm:t>
    </dgm:pt>
    <dgm:pt modelId="{6ED941C5-6B21-4C9F-BAFF-B87B9E2D0F7A}">
      <dgm:prSet custT="1"/>
      <dgm:spPr/>
      <dgm:t>
        <a:bodyPr/>
        <a:lstStyle/>
        <a:p>
          <a:r>
            <a:rPr lang="ru-RU" sz="1100" b="1" dirty="0"/>
            <a:t> Создаю презентации в программе </a:t>
          </a:r>
          <a:r>
            <a:rPr lang="ru-RU" sz="1100" b="1" dirty="0" err="1"/>
            <a:t>Рower</a:t>
          </a:r>
          <a:r>
            <a:rPr lang="ru-RU" sz="1100" b="1" dirty="0"/>
            <a:t> </a:t>
          </a:r>
          <a:r>
            <a:rPr lang="ru-RU" sz="1100" b="1" dirty="0" err="1"/>
            <a:t>Рoint</a:t>
          </a:r>
          <a:r>
            <a:rPr lang="ru-RU" sz="1100" b="1" dirty="0"/>
            <a:t> для повышения эффективности образовательных занятий с детьми (включая дидактические игры, КВН, викторины, кроссворды).</a:t>
          </a:r>
        </a:p>
      </dgm:t>
    </dgm:pt>
    <dgm:pt modelId="{DF28A16E-D692-44F7-A419-D441444C9620}" type="parTrans" cxnId="{1FF2A68F-E2B5-4DA8-AD9E-296C8A9E1E08}">
      <dgm:prSet/>
      <dgm:spPr/>
      <dgm:t>
        <a:bodyPr/>
        <a:lstStyle/>
        <a:p>
          <a:endParaRPr lang="ru-RU"/>
        </a:p>
      </dgm:t>
    </dgm:pt>
    <dgm:pt modelId="{89493CBA-5157-4B12-83B8-4B675BD45DA6}" type="sibTrans" cxnId="{1FF2A68F-E2B5-4DA8-AD9E-296C8A9E1E08}">
      <dgm:prSet/>
      <dgm:spPr/>
      <dgm:t>
        <a:bodyPr/>
        <a:lstStyle/>
        <a:p>
          <a:endParaRPr lang="ru-RU"/>
        </a:p>
      </dgm:t>
    </dgm:pt>
    <dgm:pt modelId="{1AEA501C-A76C-4DAE-98C1-4492FC71DDD1}">
      <dgm:prSet custT="1"/>
      <dgm:spPr/>
      <dgm:t>
        <a:bodyPr/>
        <a:lstStyle/>
        <a:p>
          <a:r>
            <a:rPr lang="ru-RU" sz="1100" b="1" dirty="0"/>
            <a:t>В образовательной деятельности использую проектор, в определенной части занятия</a:t>
          </a:r>
        </a:p>
      </dgm:t>
    </dgm:pt>
    <dgm:pt modelId="{EA7AACB4-23B8-42FA-BEE2-6E2B59F0607D}" type="parTrans" cxnId="{48D79D0D-1983-4759-9F2B-6E77E434634F}">
      <dgm:prSet/>
      <dgm:spPr/>
      <dgm:t>
        <a:bodyPr/>
        <a:lstStyle/>
        <a:p>
          <a:endParaRPr lang="ru-RU"/>
        </a:p>
      </dgm:t>
    </dgm:pt>
    <dgm:pt modelId="{EC0B0722-9FA9-42D3-B57E-AE5921152077}" type="sibTrans" cxnId="{48D79D0D-1983-4759-9F2B-6E77E434634F}">
      <dgm:prSet/>
      <dgm:spPr/>
      <dgm:t>
        <a:bodyPr/>
        <a:lstStyle/>
        <a:p>
          <a:endParaRPr lang="ru-RU"/>
        </a:p>
      </dgm:t>
    </dgm:pt>
    <dgm:pt modelId="{EC66808E-7D5A-400E-9084-8871E350051D}">
      <dgm:prSet custT="1"/>
      <dgm:spPr/>
      <dgm:t>
        <a:bodyPr/>
        <a:lstStyle/>
        <a:p>
          <a:r>
            <a:rPr lang="ru-RU" sz="1100" b="1" dirty="0"/>
            <a:t>Даю рекомендации в вопросах использования ИКТ дома, особенно компьютера и компьютерных игр (Сколько ребенку можно по времени находиться за компьютером. Как оградить ребенка от посещения нежелательных сайтов – это и использование пароля, и использование программ, которая блокирует нежелательные сайты и др.). </a:t>
          </a:r>
        </a:p>
      </dgm:t>
    </dgm:pt>
    <dgm:pt modelId="{63D677CE-89A1-4B6C-9FFB-7FC427774689}" type="parTrans" cxnId="{CD20AAF8-F471-4C1E-B901-8B41B861F098}">
      <dgm:prSet/>
      <dgm:spPr/>
      <dgm:t>
        <a:bodyPr/>
        <a:lstStyle/>
        <a:p>
          <a:endParaRPr lang="ru-RU"/>
        </a:p>
      </dgm:t>
    </dgm:pt>
    <dgm:pt modelId="{B8C18263-0464-4E74-8FC9-2A6D7C0C40D2}" type="sibTrans" cxnId="{CD20AAF8-F471-4C1E-B901-8B41B861F098}">
      <dgm:prSet/>
      <dgm:spPr/>
      <dgm:t>
        <a:bodyPr/>
        <a:lstStyle/>
        <a:p>
          <a:endParaRPr lang="ru-RU"/>
        </a:p>
      </dgm:t>
    </dgm:pt>
    <dgm:pt modelId="{5BB68808-C907-46C2-815C-5302F109B817}">
      <dgm:prSet custT="1"/>
      <dgm:spPr/>
      <dgm:t>
        <a:bodyPr/>
        <a:lstStyle/>
        <a:p>
          <a:r>
            <a:rPr lang="ru-RU" sz="1100" b="1" dirty="0"/>
            <a:t>Демонстрирую родителям презентации организации работы с детьми.</a:t>
          </a:r>
        </a:p>
      </dgm:t>
    </dgm:pt>
    <dgm:pt modelId="{C0F31BB8-82CD-44F7-8C44-1AABB1920CC7}" type="parTrans" cxnId="{C30D01C7-79A1-4049-9073-D62707D7CD3A}">
      <dgm:prSet/>
      <dgm:spPr/>
      <dgm:t>
        <a:bodyPr/>
        <a:lstStyle/>
        <a:p>
          <a:endParaRPr lang="ru-RU"/>
        </a:p>
      </dgm:t>
    </dgm:pt>
    <dgm:pt modelId="{8FBBE47E-2E19-40A8-82B0-FC8C9AFC4CF7}" type="sibTrans" cxnId="{C30D01C7-79A1-4049-9073-D62707D7CD3A}">
      <dgm:prSet/>
      <dgm:spPr/>
      <dgm:t>
        <a:bodyPr/>
        <a:lstStyle/>
        <a:p>
          <a:endParaRPr lang="ru-RU"/>
        </a:p>
      </dgm:t>
    </dgm:pt>
    <dgm:pt modelId="{83662D0A-442C-4D7E-9EB0-5FCFA28783F9}">
      <dgm:prSet/>
      <dgm:spPr/>
      <dgm:t>
        <a:bodyPr/>
        <a:lstStyle/>
        <a:p>
          <a:endParaRPr lang="ru-RU" sz="1000" dirty="0"/>
        </a:p>
      </dgm:t>
    </dgm:pt>
    <dgm:pt modelId="{B96D2DA9-B864-4ABE-9572-0DA3784047D4}" type="parTrans" cxnId="{8A9F2CCA-BE89-4BD4-80A5-FDF32DE7A0B6}">
      <dgm:prSet/>
      <dgm:spPr/>
      <dgm:t>
        <a:bodyPr/>
        <a:lstStyle/>
        <a:p>
          <a:endParaRPr lang="ru-RU"/>
        </a:p>
      </dgm:t>
    </dgm:pt>
    <dgm:pt modelId="{E02FE79C-1844-46D8-8095-1550BCE365E6}" type="sibTrans" cxnId="{8A9F2CCA-BE89-4BD4-80A5-FDF32DE7A0B6}">
      <dgm:prSet/>
      <dgm:spPr/>
      <dgm:t>
        <a:bodyPr/>
        <a:lstStyle/>
        <a:p>
          <a:endParaRPr lang="ru-RU"/>
        </a:p>
      </dgm:t>
    </dgm:pt>
    <dgm:pt modelId="{99A026C4-B689-43E0-B6E2-31B6C061162F}" type="pres">
      <dgm:prSet presAssocID="{04E1312A-E5B0-4763-8886-1A7D3487D2B8}" presName="linearFlow" presStyleCnt="0">
        <dgm:presLayoutVars>
          <dgm:dir/>
          <dgm:animLvl val="lvl"/>
          <dgm:resizeHandles val="exact"/>
        </dgm:presLayoutVars>
      </dgm:prSet>
      <dgm:spPr/>
    </dgm:pt>
    <dgm:pt modelId="{719BA829-C36B-4670-B7E1-D5BBEBA75759}" type="pres">
      <dgm:prSet presAssocID="{8BB0513C-1FD8-4860-98E2-CC955A05BDDF}" presName="composite" presStyleCnt="0"/>
      <dgm:spPr/>
    </dgm:pt>
    <dgm:pt modelId="{2076C303-C12A-41DB-901E-291BB3C20370}" type="pres">
      <dgm:prSet presAssocID="{8BB0513C-1FD8-4860-98E2-CC955A05BDDF}" presName="parentText" presStyleLbl="alignNode1" presStyleIdx="0" presStyleCnt="4" custLinFactNeighborX="0">
        <dgm:presLayoutVars>
          <dgm:chMax val="1"/>
          <dgm:bulletEnabled val="1"/>
        </dgm:presLayoutVars>
      </dgm:prSet>
      <dgm:spPr/>
    </dgm:pt>
    <dgm:pt modelId="{682539B0-C976-4236-8B20-08C7A909C9D4}" type="pres">
      <dgm:prSet presAssocID="{8BB0513C-1FD8-4860-98E2-CC955A05BDDF}" presName="descendantText" presStyleLbl="alignAcc1" presStyleIdx="0" presStyleCnt="4" custScaleY="100000">
        <dgm:presLayoutVars>
          <dgm:bulletEnabled val="1"/>
        </dgm:presLayoutVars>
      </dgm:prSet>
      <dgm:spPr/>
    </dgm:pt>
    <dgm:pt modelId="{C1F0D258-12EE-47F5-8785-76166F1F4344}" type="pres">
      <dgm:prSet presAssocID="{5498913A-7D5A-408A-9E72-EA113B0D8B77}" presName="sp" presStyleCnt="0"/>
      <dgm:spPr/>
    </dgm:pt>
    <dgm:pt modelId="{AB6A7F0B-FE79-4F90-B0A5-A71BFBF50F6B}" type="pres">
      <dgm:prSet presAssocID="{A581C203-C02E-4B9B-ADDE-2EE4971DCE2E}" presName="composite" presStyleCnt="0"/>
      <dgm:spPr/>
    </dgm:pt>
    <dgm:pt modelId="{C2029C87-6881-4826-A891-B9D4DDBECA6C}" type="pres">
      <dgm:prSet presAssocID="{A581C203-C02E-4B9B-ADDE-2EE4971DCE2E}" presName="parentText" presStyleLbl="alignNode1" presStyleIdx="1" presStyleCnt="4" custLinFactNeighborY="-41374">
        <dgm:presLayoutVars>
          <dgm:chMax val="1"/>
          <dgm:bulletEnabled val="1"/>
        </dgm:presLayoutVars>
      </dgm:prSet>
      <dgm:spPr/>
    </dgm:pt>
    <dgm:pt modelId="{7EC33362-9A36-4291-ADE5-D401EC38A246}" type="pres">
      <dgm:prSet presAssocID="{A581C203-C02E-4B9B-ADDE-2EE4971DCE2E}" presName="descendantText" presStyleLbl="alignAcc1" presStyleIdx="1" presStyleCnt="4" custScaleY="198539" custLinFactNeighborX="-209" custLinFactNeighborY="-16546">
        <dgm:presLayoutVars>
          <dgm:bulletEnabled val="1"/>
        </dgm:presLayoutVars>
      </dgm:prSet>
      <dgm:spPr/>
    </dgm:pt>
    <dgm:pt modelId="{607A1C65-6AD9-4CAE-BA79-C13A6E5EA05D}" type="pres">
      <dgm:prSet presAssocID="{773BD44D-9F12-4376-889B-FE64611F9619}" presName="sp" presStyleCnt="0"/>
      <dgm:spPr/>
    </dgm:pt>
    <dgm:pt modelId="{A143F3DE-AB90-4A83-8024-182C928011C7}" type="pres">
      <dgm:prSet presAssocID="{6939D3C3-5ED0-4175-9010-EBA547C65DE6}" presName="composite" presStyleCnt="0"/>
      <dgm:spPr/>
    </dgm:pt>
    <dgm:pt modelId="{F754A90D-805C-4037-A0CB-0AD35DAB0408}" type="pres">
      <dgm:prSet presAssocID="{6939D3C3-5ED0-4175-9010-EBA547C65DE6}" presName="parentText" presStyleLbl="alignNode1" presStyleIdx="2" presStyleCnt="4" custLinFactNeighborX="-2229" custLinFactNeighborY="85809">
        <dgm:presLayoutVars>
          <dgm:chMax val="1"/>
          <dgm:bulletEnabled val="1"/>
        </dgm:presLayoutVars>
      </dgm:prSet>
      <dgm:spPr/>
    </dgm:pt>
    <dgm:pt modelId="{2D0DC898-BD07-41BA-B985-9E960DA658A3}" type="pres">
      <dgm:prSet presAssocID="{6939D3C3-5ED0-4175-9010-EBA547C65DE6}" presName="descendantText" presStyleLbl="alignAcc1" presStyleIdx="2" presStyleCnt="4" custScaleY="150121">
        <dgm:presLayoutVars>
          <dgm:bulletEnabled val="1"/>
        </dgm:presLayoutVars>
      </dgm:prSet>
      <dgm:spPr/>
    </dgm:pt>
    <dgm:pt modelId="{E08C4918-3C12-4CF8-9AF3-DD8D49307692}" type="pres">
      <dgm:prSet presAssocID="{C48559D0-3AF1-4153-8866-C02FA9948566}" presName="sp" presStyleCnt="0"/>
      <dgm:spPr/>
    </dgm:pt>
    <dgm:pt modelId="{7E665F23-9D84-4162-BF0B-07DD3035BDF0}" type="pres">
      <dgm:prSet presAssocID="{EEA1E9C0-2775-4A34-9545-39EFA6E4D18A}" presName="composite" presStyleCnt="0"/>
      <dgm:spPr/>
    </dgm:pt>
    <dgm:pt modelId="{27ACDC5B-3CEA-445B-9F18-4E17D75E1DAB}" type="pres">
      <dgm:prSet presAssocID="{EEA1E9C0-2775-4A34-9545-39EFA6E4D18A}" presName="parentText" presStyleLbl="alignNode1" presStyleIdx="3" presStyleCnt="4" custLinFactY="-14581" custLinFactNeighborX="0" custLinFactNeighborY="-100000">
        <dgm:presLayoutVars>
          <dgm:chMax val="1"/>
          <dgm:bulletEnabled val="1"/>
        </dgm:presLayoutVars>
      </dgm:prSet>
      <dgm:spPr/>
    </dgm:pt>
    <dgm:pt modelId="{05BFC530-B825-4EB1-85CD-98E0F7406F7E}" type="pres">
      <dgm:prSet presAssocID="{EEA1E9C0-2775-4A34-9545-39EFA6E4D18A}" presName="descendantText" presStyleLbl="alignAcc1" presStyleIdx="3" presStyleCnt="4" custScaleY="148768">
        <dgm:presLayoutVars>
          <dgm:bulletEnabled val="1"/>
        </dgm:presLayoutVars>
      </dgm:prSet>
      <dgm:spPr/>
    </dgm:pt>
  </dgm:ptLst>
  <dgm:cxnLst>
    <dgm:cxn modelId="{48D79D0D-1983-4759-9F2B-6E77E434634F}" srcId="{6939D3C3-5ED0-4175-9010-EBA547C65DE6}" destId="{1AEA501C-A76C-4DAE-98C1-4492FC71DDD1}" srcOrd="3" destOrd="0" parTransId="{EA7AACB4-23B8-42FA-BEE2-6E2B59F0607D}" sibTransId="{EC0B0722-9FA9-42D3-B57E-AE5921152077}"/>
    <dgm:cxn modelId="{0A653316-A861-4A14-A56B-D9B5298D1CB5}" type="presOf" srcId="{94F13055-E5FB-45F9-99CA-9B5FC77A7817}" destId="{2D0DC898-BD07-41BA-B985-9E960DA658A3}" srcOrd="0" destOrd="0" presId="urn:microsoft.com/office/officeart/2005/8/layout/chevron2"/>
    <dgm:cxn modelId="{37B73B23-956A-47B8-A09E-6B09894AFEAE}" type="presOf" srcId="{8BB0513C-1FD8-4860-98E2-CC955A05BDDF}" destId="{2076C303-C12A-41DB-901E-291BB3C20370}" srcOrd="0" destOrd="0" presId="urn:microsoft.com/office/officeart/2005/8/layout/chevron2"/>
    <dgm:cxn modelId="{E5845A27-363C-4B0D-ABF6-F8CCB3A751FE}" type="presOf" srcId="{04E1312A-E5B0-4763-8886-1A7D3487D2B8}" destId="{99A026C4-B689-43E0-B6E2-31B6C061162F}" srcOrd="0" destOrd="0" presId="urn:microsoft.com/office/officeart/2005/8/layout/chevron2"/>
    <dgm:cxn modelId="{1FC5945B-FE91-4575-BD5C-E54A2F175D08}" type="presOf" srcId="{1AEA501C-A76C-4DAE-98C1-4492FC71DDD1}" destId="{2D0DC898-BD07-41BA-B985-9E960DA658A3}" srcOrd="0" destOrd="3" presId="urn:microsoft.com/office/officeart/2005/8/layout/chevron2"/>
    <dgm:cxn modelId="{BE92905D-B5ED-41FB-86BB-812DD652303E}" srcId="{6939D3C3-5ED0-4175-9010-EBA547C65DE6}" destId="{3DC01114-1FA5-48E0-8E09-A203FF6223AC}" srcOrd="1" destOrd="0" parTransId="{76AB6CF8-8645-4027-A524-3F2693269272}" sibTransId="{32B31120-4CEC-48D7-8199-796EFD0EA96D}"/>
    <dgm:cxn modelId="{D0405862-C8A8-4778-9652-936D053E95AD}" type="presOf" srcId="{6939D3C3-5ED0-4175-9010-EBA547C65DE6}" destId="{F754A90D-805C-4037-A0CB-0AD35DAB0408}" srcOrd="0" destOrd="0" presId="urn:microsoft.com/office/officeart/2005/8/layout/chevron2"/>
    <dgm:cxn modelId="{6D512E64-5CB2-4FB3-A739-5094552A15B3}" type="presOf" srcId="{DD4B7964-B9AF-463E-9A19-6594FD1E0180}" destId="{7EC33362-9A36-4291-ADE5-D401EC38A246}" srcOrd="0" destOrd="2" presId="urn:microsoft.com/office/officeart/2005/8/layout/chevron2"/>
    <dgm:cxn modelId="{69460F45-52A8-45EF-80A3-C2F55D99645E}" type="presOf" srcId="{DC2FA9F3-02A9-4D19-85C7-8DBF94E032A6}" destId="{7EC33362-9A36-4291-ADE5-D401EC38A246}" srcOrd="0" destOrd="0" presId="urn:microsoft.com/office/officeart/2005/8/layout/chevron2"/>
    <dgm:cxn modelId="{0C0C9266-ABA2-4DA9-BE5C-38A1493A77F1}" type="presOf" srcId="{EEA1E9C0-2775-4A34-9545-39EFA6E4D18A}" destId="{27ACDC5B-3CEA-445B-9F18-4E17D75E1DAB}" srcOrd="0" destOrd="0" presId="urn:microsoft.com/office/officeart/2005/8/layout/chevron2"/>
    <dgm:cxn modelId="{732B9448-3E84-461B-8577-BA5CB2A642DD}" type="presOf" srcId="{6ED941C5-6B21-4C9F-BAFF-B87B9E2D0F7A}" destId="{2D0DC898-BD07-41BA-B985-9E960DA658A3}" srcOrd="0" destOrd="2" presId="urn:microsoft.com/office/officeart/2005/8/layout/chevron2"/>
    <dgm:cxn modelId="{D7D3C76B-7419-47C9-924F-F9468CB5D894}" srcId="{A581C203-C02E-4B9B-ADDE-2EE4971DCE2E}" destId="{32625AC8-AF0C-461A-9D75-2335EA7EDACB}" srcOrd="3" destOrd="0" parTransId="{C884D046-401C-4D06-BDC3-6F4709238D51}" sibTransId="{A63179E5-C2D0-4F83-AF02-BEC7282C548D}"/>
    <dgm:cxn modelId="{5F739C4C-02AF-4C7F-A0DE-6CB4993ECBD4}" srcId="{A581C203-C02E-4B9B-ADDE-2EE4971DCE2E}" destId="{C50B48C9-415B-46C9-9787-A4AAB5864308}" srcOrd="1" destOrd="0" parTransId="{D6C95FA9-5E81-4A44-B80D-D69F6A5520D2}" sibTransId="{A3659963-5855-4E4B-A37F-D456592568C9}"/>
    <dgm:cxn modelId="{7D2BE06D-3242-40C1-85B6-3CA3E3DB4D1C}" type="presOf" srcId="{A581C203-C02E-4B9B-ADDE-2EE4971DCE2E}" destId="{C2029C87-6881-4826-A891-B9D4DDBECA6C}" srcOrd="0" destOrd="0" presId="urn:microsoft.com/office/officeart/2005/8/layout/chevron2"/>
    <dgm:cxn modelId="{44043F6E-9FCA-43DD-BE31-579FA6729466}" srcId="{A581C203-C02E-4B9B-ADDE-2EE4971DCE2E}" destId="{DC2FA9F3-02A9-4D19-85C7-8DBF94E032A6}" srcOrd="0" destOrd="0" parTransId="{541B02F5-2459-401F-9C54-85C0285D668E}" sibTransId="{3BB0F0F4-B988-4D10-8470-449B73512E63}"/>
    <dgm:cxn modelId="{D5C9F46F-F702-4B2F-9A24-D4A81EC55E6E}" srcId="{8BB0513C-1FD8-4860-98E2-CC955A05BDDF}" destId="{477F9D31-CD7F-4817-A40C-0E90E15FDC1D}" srcOrd="0" destOrd="0" parTransId="{548C75DE-903E-4582-8FC0-8BE4FDB17EED}" sibTransId="{88A6773C-A993-445B-A06A-D22FA7A06838}"/>
    <dgm:cxn modelId="{BB667F51-07BD-49CA-A983-399FCC4E5E10}" srcId="{04E1312A-E5B0-4763-8886-1A7D3487D2B8}" destId="{6939D3C3-5ED0-4175-9010-EBA547C65DE6}" srcOrd="2" destOrd="0" parTransId="{378421B4-3EA1-4D05-82AE-9A6FC08906D0}" sibTransId="{C48559D0-3AF1-4153-8866-C02FA9948566}"/>
    <dgm:cxn modelId="{9F487C7D-529E-4F7D-8629-52251E4E163E}" type="presOf" srcId="{32625AC8-AF0C-461A-9D75-2335EA7EDACB}" destId="{7EC33362-9A36-4291-ADE5-D401EC38A246}" srcOrd="0" destOrd="3" presId="urn:microsoft.com/office/officeart/2005/8/layout/chevron2"/>
    <dgm:cxn modelId="{4E18DE8C-F64A-40DC-B8A9-12FD5D3B6AB6}" type="presOf" srcId="{3DC01114-1FA5-48E0-8E09-A203FF6223AC}" destId="{2D0DC898-BD07-41BA-B985-9E960DA658A3}" srcOrd="0" destOrd="1" presId="urn:microsoft.com/office/officeart/2005/8/layout/chevron2"/>
    <dgm:cxn modelId="{1FF2A68F-E2B5-4DA8-AD9E-296C8A9E1E08}" srcId="{6939D3C3-5ED0-4175-9010-EBA547C65DE6}" destId="{6ED941C5-6B21-4C9F-BAFF-B87B9E2D0F7A}" srcOrd="2" destOrd="0" parTransId="{DF28A16E-D692-44F7-A419-D441444C9620}" sibTransId="{89493CBA-5157-4B12-83B8-4B675BD45DA6}"/>
    <dgm:cxn modelId="{0981F59D-D733-46F4-A5A7-EEE5EE26C317}" srcId="{6939D3C3-5ED0-4175-9010-EBA547C65DE6}" destId="{94F13055-E5FB-45F9-99CA-9B5FC77A7817}" srcOrd="0" destOrd="0" parTransId="{8AD95C30-78B3-4F76-AC83-DF9BEA406626}" sibTransId="{93AB3ECD-5511-443C-93BD-2BB01BD45ECC}"/>
    <dgm:cxn modelId="{564760A4-0630-43D3-B761-10E6DB898664}" srcId="{04E1312A-E5B0-4763-8886-1A7D3487D2B8}" destId="{A581C203-C02E-4B9B-ADDE-2EE4971DCE2E}" srcOrd="1" destOrd="0" parTransId="{6C9C9804-5761-4D1E-A37B-046F56BFF0EB}" sibTransId="{773BD44D-9F12-4376-889B-FE64611F9619}"/>
    <dgm:cxn modelId="{43BDF8A6-DCA1-4AB0-8EE6-98FC8CB93A3A}" srcId="{8BB0513C-1FD8-4860-98E2-CC955A05BDDF}" destId="{315FAF75-7C3E-4068-9B90-C39C71FD647C}" srcOrd="1" destOrd="0" parTransId="{8132E750-6752-492A-B9AC-454F85A09CFB}" sibTransId="{D836A9A3-EF55-4AF0-9C55-809F83D5FB9E}"/>
    <dgm:cxn modelId="{DCDE36AB-636F-445F-8588-6F8F29C7C521}" type="presOf" srcId="{315FAF75-7C3E-4068-9B90-C39C71FD647C}" destId="{682539B0-C976-4236-8B20-08C7A909C9D4}" srcOrd="0" destOrd="1" presId="urn:microsoft.com/office/officeart/2005/8/layout/chevron2"/>
    <dgm:cxn modelId="{04AD45AB-E2B4-4BD6-A125-C8E244154784}" type="presOf" srcId="{C50B48C9-415B-46C9-9787-A4AAB5864308}" destId="{7EC33362-9A36-4291-ADE5-D401EC38A246}" srcOrd="0" destOrd="1" presId="urn:microsoft.com/office/officeart/2005/8/layout/chevron2"/>
    <dgm:cxn modelId="{30D3B6AC-FC16-4D90-8F6D-B0D25F74A1F8}" type="presOf" srcId="{477F9D31-CD7F-4817-A40C-0E90E15FDC1D}" destId="{682539B0-C976-4236-8B20-08C7A909C9D4}" srcOrd="0" destOrd="0" presId="urn:microsoft.com/office/officeart/2005/8/layout/chevron2"/>
    <dgm:cxn modelId="{030609B8-E776-472A-860C-EBEA795E9E39}" type="presOf" srcId="{83662D0A-442C-4D7E-9EB0-5FCFA28783F9}" destId="{05BFC530-B825-4EB1-85CD-98E0F7406F7E}" srcOrd="0" destOrd="2" presId="urn:microsoft.com/office/officeart/2005/8/layout/chevron2"/>
    <dgm:cxn modelId="{AF4AC1BC-2B7A-4E55-9518-FD333DD25368}" srcId="{04E1312A-E5B0-4763-8886-1A7D3487D2B8}" destId="{8BB0513C-1FD8-4860-98E2-CC955A05BDDF}" srcOrd="0" destOrd="0" parTransId="{930C9E51-E398-4E28-9477-B4176CE81569}" sibTransId="{5498913A-7D5A-408A-9E72-EA113B0D8B77}"/>
    <dgm:cxn modelId="{94D7E1C6-83E4-4A97-A067-D37BC9B80AF0}" type="presOf" srcId="{EC66808E-7D5A-400E-9084-8871E350051D}" destId="{05BFC530-B825-4EB1-85CD-98E0F7406F7E}" srcOrd="0" destOrd="0" presId="urn:microsoft.com/office/officeart/2005/8/layout/chevron2"/>
    <dgm:cxn modelId="{C30D01C7-79A1-4049-9073-D62707D7CD3A}" srcId="{EEA1E9C0-2775-4A34-9545-39EFA6E4D18A}" destId="{5BB68808-C907-46C2-815C-5302F109B817}" srcOrd="1" destOrd="0" parTransId="{C0F31BB8-82CD-44F7-8C44-1AABB1920CC7}" sibTransId="{8FBBE47E-2E19-40A8-82B0-FC8C9AFC4CF7}"/>
    <dgm:cxn modelId="{E0AC3CC9-481D-445C-B72D-F3AA9C1D283C}" srcId="{A581C203-C02E-4B9B-ADDE-2EE4971DCE2E}" destId="{DD4B7964-B9AF-463E-9A19-6594FD1E0180}" srcOrd="2" destOrd="0" parTransId="{D97AECE6-494C-45FC-A38E-97597B09A2AE}" sibTransId="{F557CE10-A8EF-4DDD-99E1-658ABEC9FBF7}"/>
    <dgm:cxn modelId="{8A9F2CCA-BE89-4BD4-80A5-FDF32DE7A0B6}" srcId="{EEA1E9C0-2775-4A34-9545-39EFA6E4D18A}" destId="{83662D0A-442C-4D7E-9EB0-5FCFA28783F9}" srcOrd="2" destOrd="0" parTransId="{B96D2DA9-B864-4ABE-9572-0DA3784047D4}" sibTransId="{E02FE79C-1844-46D8-8095-1550BCE365E6}"/>
    <dgm:cxn modelId="{BF493ACC-F7A8-4B6C-8EA8-E52FC2865E95}" srcId="{04E1312A-E5B0-4763-8886-1A7D3487D2B8}" destId="{EEA1E9C0-2775-4A34-9545-39EFA6E4D18A}" srcOrd="3" destOrd="0" parTransId="{3C6D2DF6-E071-4636-A73C-1996CCE3E596}" sibTransId="{502BB73B-26E8-4855-9794-CBF49299FBBA}"/>
    <dgm:cxn modelId="{D770E2E4-6014-4F05-ABEE-ED701870A9D4}" type="presOf" srcId="{5BB68808-C907-46C2-815C-5302F109B817}" destId="{05BFC530-B825-4EB1-85CD-98E0F7406F7E}" srcOrd="0" destOrd="1" presId="urn:microsoft.com/office/officeart/2005/8/layout/chevron2"/>
    <dgm:cxn modelId="{CD20AAF8-F471-4C1E-B901-8B41B861F098}" srcId="{EEA1E9C0-2775-4A34-9545-39EFA6E4D18A}" destId="{EC66808E-7D5A-400E-9084-8871E350051D}" srcOrd="0" destOrd="0" parTransId="{63D677CE-89A1-4B6C-9FFB-7FC427774689}" sibTransId="{B8C18263-0464-4E74-8FC9-2A6D7C0C40D2}"/>
    <dgm:cxn modelId="{58E48BD8-7698-40DB-B053-8DB4B0B850CD}" type="presParOf" srcId="{99A026C4-B689-43E0-B6E2-31B6C061162F}" destId="{719BA829-C36B-4670-B7E1-D5BBEBA75759}" srcOrd="0" destOrd="0" presId="urn:microsoft.com/office/officeart/2005/8/layout/chevron2"/>
    <dgm:cxn modelId="{62BFBC8D-74F2-42F5-98EF-EA400F40060E}" type="presParOf" srcId="{719BA829-C36B-4670-B7E1-D5BBEBA75759}" destId="{2076C303-C12A-41DB-901E-291BB3C20370}" srcOrd="0" destOrd="0" presId="urn:microsoft.com/office/officeart/2005/8/layout/chevron2"/>
    <dgm:cxn modelId="{8B5E84EF-CB4D-4FCF-ADF6-7E3045DE342E}" type="presParOf" srcId="{719BA829-C36B-4670-B7E1-D5BBEBA75759}" destId="{682539B0-C976-4236-8B20-08C7A909C9D4}" srcOrd="1" destOrd="0" presId="urn:microsoft.com/office/officeart/2005/8/layout/chevron2"/>
    <dgm:cxn modelId="{B5630777-86BC-41DD-B844-5C1E26FDAA6D}" type="presParOf" srcId="{99A026C4-B689-43E0-B6E2-31B6C061162F}" destId="{C1F0D258-12EE-47F5-8785-76166F1F4344}" srcOrd="1" destOrd="0" presId="urn:microsoft.com/office/officeart/2005/8/layout/chevron2"/>
    <dgm:cxn modelId="{10C88F6E-B0D6-4649-A756-BE7C1743A799}" type="presParOf" srcId="{99A026C4-B689-43E0-B6E2-31B6C061162F}" destId="{AB6A7F0B-FE79-4F90-B0A5-A71BFBF50F6B}" srcOrd="2" destOrd="0" presId="urn:microsoft.com/office/officeart/2005/8/layout/chevron2"/>
    <dgm:cxn modelId="{DEBA3C0D-2BC5-40DC-9B0B-9797B0FDECB3}" type="presParOf" srcId="{AB6A7F0B-FE79-4F90-B0A5-A71BFBF50F6B}" destId="{C2029C87-6881-4826-A891-B9D4DDBECA6C}" srcOrd="0" destOrd="0" presId="urn:microsoft.com/office/officeart/2005/8/layout/chevron2"/>
    <dgm:cxn modelId="{D2597737-4930-43F5-B5F0-9E9E33171D93}" type="presParOf" srcId="{AB6A7F0B-FE79-4F90-B0A5-A71BFBF50F6B}" destId="{7EC33362-9A36-4291-ADE5-D401EC38A246}" srcOrd="1" destOrd="0" presId="urn:microsoft.com/office/officeart/2005/8/layout/chevron2"/>
    <dgm:cxn modelId="{DE91EE3A-F65A-412A-91FB-4A87962735A9}" type="presParOf" srcId="{99A026C4-B689-43E0-B6E2-31B6C061162F}" destId="{607A1C65-6AD9-4CAE-BA79-C13A6E5EA05D}" srcOrd="3" destOrd="0" presId="urn:microsoft.com/office/officeart/2005/8/layout/chevron2"/>
    <dgm:cxn modelId="{49DD972A-5E7A-4D2D-99C7-75936928E3B8}" type="presParOf" srcId="{99A026C4-B689-43E0-B6E2-31B6C061162F}" destId="{A143F3DE-AB90-4A83-8024-182C928011C7}" srcOrd="4" destOrd="0" presId="urn:microsoft.com/office/officeart/2005/8/layout/chevron2"/>
    <dgm:cxn modelId="{9A6D32E2-A9B8-4792-ADE0-BF9250A0A53B}" type="presParOf" srcId="{A143F3DE-AB90-4A83-8024-182C928011C7}" destId="{F754A90D-805C-4037-A0CB-0AD35DAB0408}" srcOrd="0" destOrd="0" presId="urn:microsoft.com/office/officeart/2005/8/layout/chevron2"/>
    <dgm:cxn modelId="{6876D27B-824E-4FA5-98B6-A6796D3A6F15}" type="presParOf" srcId="{A143F3DE-AB90-4A83-8024-182C928011C7}" destId="{2D0DC898-BD07-41BA-B985-9E960DA658A3}" srcOrd="1" destOrd="0" presId="urn:microsoft.com/office/officeart/2005/8/layout/chevron2"/>
    <dgm:cxn modelId="{DC74230A-CA6E-4A79-BD51-5DB715C24385}" type="presParOf" srcId="{99A026C4-B689-43E0-B6E2-31B6C061162F}" destId="{E08C4918-3C12-4CF8-9AF3-DD8D49307692}" srcOrd="5" destOrd="0" presId="urn:microsoft.com/office/officeart/2005/8/layout/chevron2"/>
    <dgm:cxn modelId="{E810CC7E-625E-43DD-A8FA-CB3D0F0554AD}" type="presParOf" srcId="{99A026C4-B689-43E0-B6E2-31B6C061162F}" destId="{7E665F23-9D84-4162-BF0B-07DD3035BDF0}" srcOrd="6" destOrd="0" presId="urn:microsoft.com/office/officeart/2005/8/layout/chevron2"/>
    <dgm:cxn modelId="{D3BAEAEC-5CE6-4E48-B336-143B313ECF8C}" type="presParOf" srcId="{7E665F23-9D84-4162-BF0B-07DD3035BDF0}" destId="{27ACDC5B-3CEA-445B-9F18-4E17D75E1DAB}" srcOrd="0" destOrd="0" presId="urn:microsoft.com/office/officeart/2005/8/layout/chevron2"/>
    <dgm:cxn modelId="{5B35348D-EEAA-4FC0-9185-339F9EE99CB1}" type="presParOf" srcId="{7E665F23-9D84-4162-BF0B-07DD3035BDF0}" destId="{05BFC530-B825-4EB1-85CD-98E0F7406F7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6C303-C12A-41DB-901E-291BB3C20370}">
      <dsp:nvSpPr>
        <dsp:cNvPr id="0" name=""/>
        <dsp:cNvSpPr/>
      </dsp:nvSpPr>
      <dsp:spPr>
        <a:xfrm rot="5400000">
          <a:off x="-166270" y="174180"/>
          <a:ext cx="1108471" cy="7759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/>
            <a:t>Ведение документа</a:t>
          </a:r>
          <a:endParaRPr lang="en-US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 err="1"/>
            <a:t>ции</a:t>
          </a:r>
          <a:endParaRPr lang="ru-RU" sz="900" kern="1200" dirty="0"/>
        </a:p>
      </dsp:txBody>
      <dsp:txXfrm rot="-5400000">
        <a:off x="1" y="395874"/>
        <a:ext cx="775930" cy="332541"/>
      </dsp:txXfrm>
    </dsp:sp>
    <dsp:sp modelId="{682539B0-C976-4236-8B20-08C7A909C9D4}">
      <dsp:nvSpPr>
        <dsp:cNvPr id="0" name=""/>
        <dsp:cNvSpPr/>
      </dsp:nvSpPr>
      <dsp:spPr>
        <a:xfrm rot="5400000">
          <a:off x="4147433" y="-3363594"/>
          <a:ext cx="720885" cy="7463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>
              <a:solidFill>
                <a:schemeClr val="tx1"/>
              </a:solidFill>
            </a:rPr>
            <a:t>Оформляю групповую документацию (списки детей, диагностику уровня развития, планирование). Компьютер позволяет не писать отчеты и анализ деятельности каждый раз. Достаточно набрать один раз схему и в дальнейшем только вносить необходимые изменения.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>
              <a:solidFill>
                <a:schemeClr val="tx1"/>
              </a:solidFill>
            </a:rPr>
            <a:t> Оформляю стенды группы.</a:t>
          </a:r>
        </a:p>
      </dsp:txBody>
      <dsp:txXfrm rot="-5400000">
        <a:off x="775930" y="43100"/>
        <a:ext cx="7428701" cy="650503"/>
      </dsp:txXfrm>
    </dsp:sp>
    <dsp:sp modelId="{C2029C87-6881-4826-A891-B9D4DDBECA6C}">
      <dsp:nvSpPr>
        <dsp:cNvPr id="0" name=""/>
        <dsp:cNvSpPr/>
      </dsp:nvSpPr>
      <dsp:spPr>
        <a:xfrm rot="5400000">
          <a:off x="-166270" y="1055032"/>
          <a:ext cx="1108471" cy="7759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/>
            <a:t>Методическая работа, повышение квалификации педагога</a:t>
          </a:r>
        </a:p>
      </dsp:txBody>
      <dsp:txXfrm rot="-5400000">
        <a:off x="1" y="1276726"/>
        <a:ext cx="775930" cy="332541"/>
      </dsp:txXfrm>
    </dsp:sp>
    <dsp:sp modelId="{7EC33362-9A36-4291-ADE5-D401EC38A246}">
      <dsp:nvSpPr>
        <dsp:cNvPr id="0" name=""/>
        <dsp:cNvSpPr/>
      </dsp:nvSpPr>
      <dsp:spPr>
        <a:xfrm rot="5400000">
          <a:off x="3777033" y="-2143527"/>
          <a:ext cx="1430486" cy="7463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Разрабатываю, систематизирую и собираю методические разработки и документацию (перспективные планы, консультации для родителей, конспекты, игры, музыкальные подборки, мультимедийное оформление праздников)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  Я и мои воспитанники участвуем в дистанционных конкурсах, олимпиадах.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  Через педагогические сайты имею возможность обмениваться опытом, дидактическими материалами, методическими разработками с ведущими специалистами в области образования.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 Создаю презентации в программе </a:t>
          </a:r>
          <a:r>
            <a:rPr lang="ru-RU" sz="1100" b="1" kern="1200" dirty="0" err="1"/>
            <a:t>Рower</a:t>
          </a:r>
          <a:r>
            <a:rPr lang="ru-RU" sz="1100" b="1" kern="1200" dirty="0"/>
            <a:t> </a:t>
          </a:r>
          <a:r>
            <a:rPr lang="ru-RU" sz="1100" b="1" kern="1200" dirty="0" err="1"/>
            <a:t>Рoint</a:t>
          </a:r>
          <a:r>
            <a:rPr lang="ru-RU" sz="1100" b="1" kern="1200" dirty="0"/>
            <a:t> для повышения эффективности образовательных занятий с детьми и педагогической компетенции у родителей в процессе проведения родительских собраний.</a:t>
          </a:r>
        </a:p>
      </dsp:txBody>
      <dsp:txXfrm rot="-5400000">
        <a:off x="760331" y="943006"/>
        <a:ext cx="7394061" cy="1290824"/>
      </dsp:txXfrm>
    </dsp:sp>
    <dsp:sp modelId="{F754A90D-805C-4037-A0CB-0AD35DAB0408}">
      <dsp:nvSpPr>
        <dsp:cNvPr id="0" name=""/>
        <dsp:cNvSpPr/>
      </dsp:nvSpPr>
      <dsp:spPr>
        <a:xfrm rot="5400000">
          <a:off x="-166270" y="3629863"/>
          <a:ext cx="1108471" cy="7759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/>
            <a:t>Работа с родителями</a:t>
          </a:r>
        </a:p>
      </dsp:txBody>
      <dsp:txXfrm rot="-5400000">
        <a:off x="1" y="3851557"/>
        <a:ext cx="775930" cy="332541"/>
      </dsp:txXfrm>
    </dsp:sp>
    <dsp:sp modelId="{2D0DC898-BD07-41BA-B985-9E960DA658A3}">
      <dsp:nvSpPr>
        <dsp:cNvPr id="0" name=""/>
        <dsp:cNvSpPr/>
      </dsp:nvSpPr>
      <dsp:spPr>
        <a:xfrm rot="5400000">
          <a:off x="3967060" y="-859268"/>
          <a:ext cx="1081631" cy="7463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Подбираю иллюстративный и познавательный материал к занятиям.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 Знакомлюсь со сценариями праздников и других мероприятий.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 Создаю презентации в программе </a:t>
          </a:r>
          <a:r>
            <a:rPr lang="ru-RU" sz="1100" b="1" kern="1200" dirty="0" err="1"/>
            <a:t>Рower</a:t>
          </a:r>
          <a:r>
            <a:rPr lang="ru-RU" sz="1100" b="1" kern="1200" dirty="0"/>
            <a:t> </a:t>
          </a:r>
          <a:r>
            <a:rPr lang="ru-RU" sz="1100" b="1" kern="1200" dirty="0" err="1"/>
            <a:t>Рoint</a:t>
          </a:r>
          <a:r>
            <a:rPr lang="ru-RU" sz="1100" b="1" kern="1200" dirty="0"/>
            <a:t> для повышения эффективности образовательных занятий с детьми (включая дидактические игры, КВН, викторины, кроссворды).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В образовательной деятельности использую проектор, в определенной части занятия</a:t>
          </a:r>
        </a:p>
      </dsp:txBody>
      <dsp:txXfrm rot="-5400000">
        <a:off x="775930" y="2384663"/>
        <a:ext cx="7411091" cy="976029"/>
      </dsp:txXfrm>
    </dsp:sp>
    <dsp:sp modelId="{27ACDC5B-3CEA-445B-9F18-4E17D75E1DAB}">
      <dsp:nvSpPr>
        <dsp:cNvPr id="0" name=""/>
        <dsp:cNvSpPr/>
      </dsp:nvSpPr>
      <dsp:spPr>
        <a:xfrm rot="5400000">
          <a:off x="-166270" y="2568767"/>
          <a:ext cx="1108471" cy="77593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900" kern="1200" dirty="0"/>
            <a:t>Воспитательно-образовательный процесс</a:t>
          </a:r>
        </a:p>
      </dsp:txBody>
      <dsp:txXfrm rot="-5400000">
        <a:off x="1" y="2790461"/>
        <a:ext cx="775930" cy="332541"/>
      </dsp:txXfrm>
    </dsp:sp>
    <dsp:sp modelId="{05BFC530-B825-4EB1-85CD-98E0F7406F7E}">
      <dsp:nvSpPr>
        <dsp:cNvPr id="0" name=""/>
        <dsp:cNvSpPr/>
      </dsp:nvSpPr>
      <dsp:spPr>
        <a:xfrm rot="5400000">
          <a:off x="3971934" y="300900"/>
          <a:ext cx="1071883" cy="74638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Даю рекомендации в вопросах использования ИКТ дома, особенно компьютера и компьютерных игр (Сколько ребенку можно по времени находиться за компьютером. Как оградить ребенка от посещения нежелательных сайтов – это и использование пароля, и использование программ, которая блокирует нежелательные сайты и др.). 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100" b="1" kern="1200" dirty="0"/>
            <a:t>Демонстрирую родителям презентации организации работы с детьми.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000" kern="1200" dirty="0"/>
        </a:p>
      </dsp:txBody>
      <dsp:txXfrm rot="-5400000">
        <a:off x="775930" y="3549230"/>
        <a:ext cx="7411567" cy="967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5866" y="2243933"/>
            <a:ext cx="5456831" cy="2019218"/>
          </a:xfrm>
        </p:spPr>
        <p:txBody>
          <a:bodyPr anchor="b">
            <a:normAutofit/>
          </a:bodyPr>
          <a:lstStyle>
            <a:lvl1pPr>
              <a:defRPr sz="446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5866" y="4263149"/>
            <a:ext cx="5456831" cy="100505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7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5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3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1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898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67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4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3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26223" y="3856034"/>
            <a:ext cx="1153688" cy="69763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986" y="4041987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01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5" y="543983"/>
            <a:ext cx="5449832" cy="2781526"/>
          </a:xfrm>
        </p:spPr>
        <p:txBody>
          <a:bodyPr anchor="ctr">
            <a:normAutofit/>
          </a:bodyPr>
          <a:lstStyle>
            <a:lvl1pPr algn="l">
              <a:defRPr sz="396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5865" y="3885381"/>
            <a:ext cx="5449832" cy="1388393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2825686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51" y="289494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91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001" y="543983"/>
            <a:ext cx="5051016" cy="2583921"/>
          </a:xfrm>
        </p:spPr>
        <p:txBody>
          <a:bodyPr anchor="ctr">
            <a:normAutofit/>
          </a:bodyPr>
          <a:lstStyle>
            <a:lvl1pPr algn="l">
              <a:defRPr sz="396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97371" y="3127904"/>
            <a:ext cx="4674273" cy="33999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5865" y="3885381"/>
            <a:ext cx="5449832" cy="1388393"/>
          </a:xfrm>
        </p:spPr>
        <p:txBody>
          <a:bodyPr anchor="ctr">
            <a:normAutofit/>
          </a:bodyPr>
          <a:lstStyle>
            <a:lvl1pPr marL="0" indent="0" algn="l">
              <a:buNone/>
              <a:defRPr sz="1488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48" y="2825686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51" y="289494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95001" y="578255"/>
            <a:ext cx="378082" cy="521831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54048" y="2592583"/>
            <a:ext cx="378082" cy="521831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0530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5" y="2175935"/>
            <a:ext cx="5449832" cy="2431546"/>
          </a:xfrm>
        </p:spPr>
        <p:txBody>
          <a:bodyPr anchor="b">
            <a:normAutofit/>
          </a:bodyPr>
          <a:lstStyle>
            <a:lvl1pPr algn="l">
              <a:defRPr sz="3968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5865" y="4623859"/>
            <a:ext cx="5449832" cy="65108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8" y="4382083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2651" y="444671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891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9001" y="543983"/>
            <a:ext cx="5051016" cy="2583921"/>
          </a:xfrm>
        </p:spPr>
        <p:txBody>
          <a:bodyPr anchor="ctr">
            <a:normAutofit/>
          </a:bodyPr>
          <a:lstStyle>
            <a:lvl1pPr algn="l">
              <a:defRPr sz="3968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5864" y="3875882"/>
            <a:ext cx="5529453" cy="74797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accent1"/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5864" y="4623859"/>
            <a:ext cx="5529453" cy="65108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48" y="4382083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2651" y="444671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495001" y="578255"/>
            <a:ext cx="378082" cy="521831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54048" y="2592583"/>
            <a:ext cx="378082" cy="521831"/>
          </a:xfrm>
          <a:prstGeom prst="rect">
            <a:avLst/>
          </a:prstGeom>
        </p:spPr>
        <p:txBody>
          <a:bodyPr vert="horz" lIns="75597" tIns="37798" rIns="75597" bIns="37798" rtlCol="0" anchor="ctr">
            <a:noAutofit/>
          </a:bodyPr>
          <a:lstStyle/>
          <a:p>
            <a:pPr lvl="0"/>
            <a:r>
              <a:rPr lang="en-US" sz="66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793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6" y="559874"/>
            <a:ext cx="5449831" cy="2570018"/>
          </a:xfrm>
        </p:spPr>
        <p:txBody>
          <a:bodyPr anchor="ctr">
            <a:normAutofit/>
          </a:bodyPr>
          <a:lstStyle>
            <a:lvl1pPr algn="l">
              <a:defRPr sz="3968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5865" y="3875882"/>
            <a:ext cx="5449832" cy="747977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984">
                <a:solidFill>
                  <a:schemeClr val="accent1"/>
                </a:solidFill>
              </a:defRPr>
            </a:lvl1pPr>
            <a:lvl2pPr marL="377967" indent="0">
              <a:buFontTx/>
              <a:buNone/>
              <a:defRPr/>
            </a:lvl2pPr>
            <a:lvl3pPr marL="755934" indent="0">
              <a:buFontTx/>
              <a:buNone/>
              <a:defRPr/>
            </a:lvl3pPr>
            <a:lvl4pPr marL="1133902" indent="0">
              <a:buFontTx/>
              <a:buNone/>
              <a:defRPr/>
            </a:lvl4pPr>
            <a:lvl5pPr marL="1511869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5865" y="4623859"/>
            <a:ext cx="5449832" cy="651086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4382083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2651" y="444671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138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513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86733" y="559873"/>
            <a:ext cx="1369184" cy="4715073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5866" y="559873"/>
            <a:ext cx="3899175" cy="471507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6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168" y="556931"/>
            <a:ext cx="5447529" cy="11430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5865" y="1903942"/>
            <a:ext cx="5449832" cy="33710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73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5" y="1851259"/>
            <a:ext cx="5449832" cy="1310700"/>
          </a:xfrm>
        </p:spPr>
        <p:txBody>
          <a:bodyPr anchor="b"/>
          <a:lstStyle>
            <a:lvl1pPr algn="l">
              <a:defRPr sz="3307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5865" y="3195902"/>
            <a:ext cx="5449832" cy="767788"/>
          </a:xfrm>
        </p:spPr>
        <p:txBody>
          <a:bodyPr anchor="t"/>
          <a:lstStyle>
            <a:lvl1pPr marL="0" indent="0" algn="l">
              <a:buNone/>
              <a:defRPr sz="165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77967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1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8" y="2825686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51" y="289494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1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5866" y="1906714"/>
            <a:ext cx="2643514" cy="336187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2545" y="1906714"/>
            <a:ext cx="2643152" cy="336187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51" y="702988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957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2848" y="1986955"/>
            <a:ext cx="2376532" cy="514234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5865" y="2501189"/>
            <a:ext cx="2643515" cy="277140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6147" y="1984074"/>
            <a:ext cx="2375410" cy="514234"/>
          </a:xfrm>
        </p:spPr>
        <p:txBody>
          <a:bodyPr anchor="b">
            <a:noAutofit/>
          </a:bodyPr>
          <a:lstStyle>
            <a:lvl1pPr marL="0" indent="0">
              <a:buNone/>
              <a:defRPr sz="1984" b="0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09575" y="2498308"/>
            <a:ext cx="2641984" cy="277140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2651" y="702988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56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167" y="556931"/>
            <a:ext cx="5447530" cy="11430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6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4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5" y="398072"/>
            <a:ext cx="2173972" cy="871223"/>
          </a:xfrm>
        </p:spPr>
        <p:txBody>
          <a:bodyPr anchor="b"/>
          <a:lstStyle>
            <a:lvl1pPr algn="l">
              <a:defRPr sz="1653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618" y="398073"/>
            <a:ext cx="3134079" cy="483210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5865" y="1426540"/>
            <a:ext cx="2173972" cy="3803632"/>
          </a:xfrm>
        </p:spPr>
        <p:txBody>
          <a:bodyPr/>
          <a:lstStyle>
            <a:lvl1pPr marL="0" indent="0">
              <a:buNone/>
              <a:defRPr sz="1157"/>
            </a:lvl1pPr>
            <a:lvl2pPr marL="377967" indent="0">
              <a:buNone/>
              <a:defRPr sz="992"/>
            </a:lvl2pPr>
            <a:lvl3pPr marL="755934" indent="0">
              <a:buNone/>
              <a:defRPr sz="827"/>
            </a:lvl3pPr>
            <a:lvl4pPr marL="1133902" indent="0">
              <a:buNone/>
              <a:defRPr sz="744"/>
            </a:lvl4pPr>
            <a:lvl5pPr marL="1511869" indent="0">
              <a:buNone/>
              <a:defRPr sz="744"/>
            </a:lvl5pPr>
            <a:lvl6pPr marL="1889836" indent="0">
              <a:buNone/>
              <a:defRPr sz="744"/>
            </a:lvl6pPr>
            <a:lvl7pPr marL="2267803" indent="0">
              <a:buNone/>
              <a:defRPr sz="744"/>
            </a:lvl7pPr>
            <a:lvl8pPr marL="2645771" indent="0">
              <a:buNone/>
              <a:defRPr sz="744"/>
            </a:lvl8pPr>
            <a:lvl9pPr marL="3023738" indent="0">
              <a:buNone/>
              <a:defRPr sz="74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634642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07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5865" y="4283869"/>
            <a:ext cx="5449832" cy="505735"/>
          </a:xfrm>
        </p:spPr>
        <p:txBody>
          <a:bodyPr anchor="b">
            <a:normAutofit/>
          </a:bodyPr>
          <a:lstStyle>
            <a:lvl1pPr algn="l">
              <a:defRPr sz="198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5865" y="566618"/>
            <a:ext cx="5449832" cy="3440026"/>
          </a:xfrm>
        </p:spPr>
        <p:txBody>
          <a:bodyPr anchor="t">
            <a:normAutofit/>
          </a:bodyPr>
          <a:lstStyle>
            <a:lvl1pPr marL="0" indent="0" algn="ctr">
              <a:buNone/>
              <a:defRPr sz="1323"/>
            </a:lvl1pPr>
            <a:lvl2pPr marL="377967" indent="0">
              <a:buNone/>
              <a:defRPr sz="1323"/>
            </a:lvl2pPr>
            <a:lvl3pPr marL="755934" indent="0">
              <a:buNone/>
              <a:defRPr sz="1323"/>
            </a:lvl3pPr>
            <a:lvl4pPr marL="1133902" indent="0">
              <a:buNone/>
              <a:defRPr sz="1323"/>
            </a:lvl4pPr>
            <a:lvl5pPr marL="1511869" indent="0">
              <a:buNone/>
              <a:defRPr sz="1323"/>
            </a:lvl5pPr>
            <a:lvl6pPr marL="1889836" indent="0">
              <a:buNone/>
              <a:defRPr sz="1323"/>
            </a:lvl6pPr>
            <a:lvl7pPr marL="2267803" indent="0">
              <a:buNone/>
              <a:defRPr sz="1323"/>
            </a:lvl7pPr>
            <a:lvl8pPr marL="2645771" indent="0">
              <a:buNone/>
              <a:defRPr sz="1323"/>
            </a:lvl8pPr>
            <a:lvl9pPr marL="3023738" indent="0">
              <a:buNone/>
              <a:defRPr sz="1323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5865" y="4789604"/>
            <a:ext cx="5449832" cy="440569"/>
          </a:xfrm>
        </p:spPr>
        <p:txBody>
          <a:bodyPr>
            <a:normAutofit/>
          </a:bodyPr>
          <a:lstStyle>
            <a:lvl1pPr marL="0" indent="0">
              <a:buNone/>
              <a:defRPr sz="992"/>
            </a:lvl1pPr>
            <a:lvl2pPr marL="377967" indent="0">
              <a:buNone/>
              <a:defRPr sz="992"/>
            </a:lvl2pPr>
            <a:lvl3pPr marL="755934" indent="0">
              <a:buNone/>
              <a:defRPr sz="827"/>
            </a:lvl3pPr>
            <a:lvl4pPr marL="1133902" indent="0">
              <a:buNone/>
              <a:defRPr sz="744"/>
            </a:lvl4pPr>
            <a:lvl5pPr marL="1511869" indent="0">
              <a:buNone/>
              <a:defRPr sz="744"/>
            </a:lvl5pPr>
            <a:lvl6pPr marL="1889836" indent="0">
              <a:buNone/>
              <a:defRPr sz="744"/>
            </a:lvl6pPr>
            <a:lvl7pPr marL="2267803" indent="0">
              <a:buNone/>
              <a:defRPr sz="744"/>
            </a:lvl7pPr>
            <a:lvl8pPr marL="2645771" indent="0">
              <a:buNone/>
              <a:defRPr sz="744"/>
            </a:lvl8pPr>
            <a:lvl9pPr marL="3023738" indent="0">
              <a:buNone/>
              <a:defRPr sz="74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48" y="4382083"/>
            <a:ext cx="1123002" cy="453324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2651" y="4446715"/>
            <a:ext cx="483622" cy="325823"/>
          </a:xfrm>
        </p:spPr>
        <p:txBody>
          <a:bodyPr/>
          <a:lstStyle/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7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03994"/>
            <a:ext cx="1637930" cy="5924054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16883" y="254"/>
            <a:ext cx="1614014" cy="6115323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51194" cy="61198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8167" y="556931"/>
            <a:ext cx="5447530" cy="11430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5865" y="1903942"/>
            <a:ext cx="5449832" cy="34678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25724" y="5474716"/>
            <a:ext cx="633594" cy="330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AABD9-1C62-465C-8AB3-5A220040C38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5865" y="5475358"/>
            <a:ext cx="4726027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422651" y="702988"/>
            <a:ext cx="483622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53">
                <a:solidFill>
                  <a:srgbClr val="FEFFFF"/>
                </a:solidFill>
              </a:defRPr>
            </a:lvl1pPr>
          </a:lstStyle>
          <a:p>
            <a:fld id="{5DD4AF8C-0AD7-4124-9E7D-70720605B8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61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377967" rtl="0" eaLnBrk="1" latinLnBrk="0" hangingPunct="1">
        <a:spcBef>
          <a:spcPct val="0"/>
        </a:spcBef>
        <a:buNone/>
        <a:defRPr sz="2976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3475" indent="-283475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14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14197" indent="-236230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44918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115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22885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00853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078820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456787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834754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212722" indent="-188984" algn="l" defTabSz="377967" rtl="0" eaLnBrk="1" latinLnBrk="0" hangingPunct="1">
        <a:spcBef>
          <a:spcPts val="827"/>
        </a:spcBef>
        <a:spcAft>
          <a:spcPts val="0"/>
        </a:spcAft>
        <a:buClr>
          <a:schemeClr val="accent1"/>
        </a:buClr>
        <a:buFont typeface="Wingdings 3" charset="2"/>
        <a:buChar char=""/>
        <a:defRPr sz="99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377967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-detstve.ru/" TargetMode="External"/><Relationship Id="rId3" Type="http://schemas.openxmlformats.org/officeDocument/2006/relationships/hyperlink" Target="http://nsportal.ru/" TargetMode="External"/><Relationship Id="rId7" Type="http://schemas.openxmlformats.org/officeDocument/2006/relationships/hyperlink" Target="http://doshvozrast.ru/" TargetMode="External"/><Relationship Id="rId2" Type="http://schemas.openxmlformats.org/officeDocument/2006/relationships/hyperlink" Target="http://planetadetstva.net/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ochemu4ka.ru/" TargetMode="External"/><Relationship Id="rId5" Type="http://schemas.openxmlformats.org/officeDocument/2006/relationships/hyperlink" Target="http://detsad-kitty.ru/" TargetMode="External"/><Relationship Id="rId10" Type="http://schemas.openxmlformats.org/officeDocument/2006/relationships/hyperlink" Target="http://igrateshka.ru/" TargetMode="External"/><Relationship Id="rId4" Type="http://schemas.openxmlformats.org/officeDocument/2006/relationships/hyperlink" Target="http://dohcolonoc.ru/" TargetMode="External"/><Relationship Id="rId9" Type="http://schemas.openxmlformats.org/officeDocument/2006/relationships/hyperlink" Target="http://doshkolnik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DC06D3-07CA-1616-03A2-9B0FE8714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7783" y="817341"/>
            <a:ext cx="7874080" cy="2187702"/>
          </a:xfrm>
        </p:spPr>
        <p:txBody>
          <a:bodyPr>
            <a:noAutofit/>
          </a:bodyPr>
          <a:lstStyle/>
          <a:p>
            <a:pPr algn="ctr"/>
            <a:r>
              <a:rPr lang="ru-RU" sz="4950" b="1" dirty="0">
                <a:solidFill>
                  <a:schemeClr val="accent1"/>
                </a:solidFill>
              </a:rPr>
              <a:t>Информационно-</a:t>
            </a:r>
            <a:br>
              <a:rPr lang="ru-RU" sz="4950" b="1" dirty="0">
                <a:solidFill>
                  <a:schemeClr val="accent1"/>
                </a:solidFill>
              </a:rPr>
            </a:br>
            <a:r>
              <a:rPr lang="ru-RU" sz="4950" b="1" dirty="0">
                <a:solidFill>
                  <a:schemeClr val="accent1"/>
                </a:solidFill>
              </a:rPr>
              <a:t>коммуникативные </a:t>
            </a:r>
            <a:br>
              <a:rPr lang="ru-RU" sz="4950" b="1" dirty="0">
                <a:solidFill>
                  <a:schemeClr val="accent1"/>
                </a:solidFill>
              </a:rPr>
            </a:br>
            <a:r>
              <a:rPr lang="ru-RU" sz="4950" b="1" dirty="0">
                <a:solidFill>
                  <a:schemeClr val="accent1"/>
                </a:solidFill>
              </a:rPr>
              <a:t>технологии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238942-3E55-081A-D9E9-1B78880F3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137" y="3114771"/>
            <a:ext cx="6742077" cy="204368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>
                <a:solidFill>
                  <a:schemeClr val="accent1"/>
                </a:solidFill>
              </a:rPr>
              <a:t>Воспитатель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МДОУ ДЕТСКИЙ САД 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КОМБИНИРОВАННОГО ВИДА </a:t>
            </a:r>
          </a:p>
          <a:p>
            <a:pPr algn="r"/>
            <a:r>
              <a:rPr lang="ru-RU" b="1" dirty="0">
                <a:solidFill>
                  <a:schemeClr val="accent1"/>
                </a:solidFill>
              </a:rPr>
              <a:t>№23 «АЛЁНУШКА»</a:t>
            </a:r>
          </a:p>
          <a:p>
            <a:pPr algn="r"/>
            <a:r>
              <a:rPr lang="ru-RU" sz="2250" b="1" dirty="0">
                <a:solidFill>
                  <a:schemeClr val="accent1"/>
                </a:solidFill>
              </a:rPr>
              <a:t>Мишакина О. Д.</a:t>
            </a:r>
          </a:p>
          <a:p>
            <a:pPr algn="ctr"/>
            <a:r>
              <a:rPr lang="ru-RU" sz="2250" b="1" dirty="0">
                <a:solidFill>
                  <a:schemeClr val="accent1"/>
                </a:solidFill>
              </a:rPr>
              <a:t>2023 год </a:t>
            </a:r>
          </a:p>
        </p:txBody>
      </p:sp>
    </p:spTree>
    <p:extLst>
      <p:ext uri="{BB962C8B-B14F-4D97-AF65-F5344CB8AC3E}">
        <p14:creationId xmlns:p14="http://schemas.microsoft.com/office/powerpoint/2010/main" val="3251531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B0236-64F6-E5CF-73F3-EEB8EF2A3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92" y="956238"/>
            <a:ext cx="6683765" cy="4166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Обмен опытом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C391E5A-5B1A-CDD4-04BD-456F6BC4AE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781" y="1455135"/>
            <a:ext cx="2742104" cy="204800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684DA391-FA95-EA21-28FD-F48DE61DAC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1218" y="1455135"/>
            <a:ext cx="3758185" cy="211397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DB6E35-390C-A40F-FE49-A2907CB8C8B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226" y="3583648"/>
            <a:ext cx="3454784" cy="1943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8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D398FE1-F156-3E88-D08F-EB78188BB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608" y="558474"/>
            <a:ext cx="6683765" cy="96066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РАБОТА С РОДИТЕЛЯМИ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(видео проекты, буклеты и др.)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DA9D0939-A463-EB76-9A3F-C230BBA008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7243" y="1903755"/>
            <a:ext cx="2329146" cy="1462887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54ACC8-2DDA-8087-BEAA-28E9F3E9AC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90" y="1875295"/>
            <a:ext cx="2329146" cy="149134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01F979D-37F7-B46D-0451-6FE3DA7613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96" y="1852568"/>
            <a:ext cx="1965189" cy="151866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A5D11C0-2811-AED4-4B2C-CC07AD04292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974" y="3465452"/>
            <a:ext cx="2885021" cy="20401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0280E40-09AC-8712-E7B2-471499FC355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0687" y="3447525"/>
            <a:ext cx="2885021" cy="2040113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6F56BC85-9C86-7168-6787-192D3499816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091" y="3429599"/>
            <a:ext cx="1235694" cy="207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493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3324525-1789-9195-E278-BB558D586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56" y="860226"/>
            <a:ext cx="6683765" cy="416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ЗАКЛЮЧЕНИЕ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1A5FBF-FA3E-571A-4654-75CC0DC7F9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224" y="1487836"/>
            <a:ext cx="7074976" cy="343373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 Из всего вышесказанного можно сделать вывод, что применение технологии ИКТ в работе с детьми дошкольного возраста будет способствовать повышению профессионального уровня педагогов, побуждать их искать новые нетрадиционные формы и методы обучения, проявлять творческие способности.  Также она помогает понять, что нельзя исключить ИКТ из процесса обучения дошкольников, а наоборот,  доказывает необходимость  активного включения этих технологий в образовательный процесс.</a:t>
            </a:r>
          </a:p>
          <a:p>
            <a:r>
              <a:rPr lang="ru-RU" b="1" dirty="0">
                <a:solidFill>
                  <a:schemeClr val="tx1"/>
                </a:solidFill>
              </a:rPr>
              <a:t>     На основе самоанализа результатов моей педагогической деятельности по использованию ИКТ в работе с дошкольниками, можно сделать вывод, что произошли изменения: </a:t>
            </a:r>
          </a:p>
          <a:p>
            <a:r>
              <a:rPr lang="ru-RU" b="1" dirty="0">
                <a:solidFill>
                  <a:schemeClr val="tx1"/>
                </a:solidFill>
              </a:rPr>
              <a:t>У детей повысился уровень понимания и усвоения новой информации (с 36% до 80%)</a:t>
            </a:r>
          </a:p>
          <a:p>
            <a:r>
              <a:rPr lang="ru-RU" b="1" dirty="0">
                <a:solidFill>
                  <a:schemeClr val="tx1"/>
                </a:solidFill>
              </a:rPr>
              <a:t>Наблюдается повышение результативности занятия (с 45% до 80%).</a:t>
            </a:r>
          </a:p>
          <a:p>
            <a:r>
              <a:rPr lang="ru-RU" b="1" dirty="0">
                <a:solidFill>
                  <a:schemeClr val="tx1"/>
                </a:solidFill>
              </a:rPr>
              <a:t>У детей отмечается развитие всех форм мышления (с 34% до 75%).</a:t>
            </a:r>
          </a:p>
          <a:p>
            <a:r>
              <a:rPr lang="ru-RU" b="1" dirty="0">
                <a:solidFill>
                  <a:schemeClr val="tx1"/>
                </a:solidFill>
              </a:rPr>
              <a:t>У 80% детей появилось стремление к самостоятельности выполнения заданий и вырос интерес к обучению.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Таким образом, использование ИКТ в работе с дошкольниками позволяет расширить кругозор ребенка, обогатить педагогический процесс, стимулировать индивидуальную деятельность и развитие познавательных процессов детей, воспитать творческую личность, адаптированную к жизни в современном обществе.</a:t>
            </a:r>
          </a:p>
        </p:txBody>
      </p:sp>
    </p:spTree>
    <p:extLst>
      <p:ext uri="{BB962C8B-B14F-4D97-AF65-F5344CB8AC3E}">
        <p14:creationId xmlns:p14="http://schemas.microsoft.com/office/powerpoint/2010/main" val="3965107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>
            <a:extLst>
              <a:ext uri="{FF2B5EF4-FFF2-40B4-BE49-F238E27FC236}">
                <a16:creationId xmlns:a16="http://schemas.microsoft.com/office/drawing/2014/main" id="{86DA1457-8CC7-92C6-724E-1D6ABB628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587" y="796766"/>
            <a:ext cx="7215711" cy="1120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50" b="1" dirty="0">
                <a:solidFill>
                  <a:schemeClr val="accent1"/>
                </a:solidFill>
              </a:rPr>
              <a:t>МОНИТОРИНГ </a:t>
            </a:r>
            <a:br>
              <a:rPr lang="ru-RU" sz="1650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уровня развития дошкольников</a:t>
            </a:r>
            <a:br>
              <a:rPr lang="ru-RU" sz="1650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 при использовании ООД с ИКТ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2019-2020 учебный год</a:t>
            </a:r>
            <a:br>
              <a:rPr lang="ru-RU" b="1" dirty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71FD75-1D4A-5A71-58B2-BF25547154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992" y="1916907"/>
            <a:ext cx="5389690" cy="336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603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F8072-8A6C-E2E7-0AC1-436077EF9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74" y="908232"/>
            <a:ext cx="6683765" cy="9606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50" b="1" dirty="0">
                <a:solidFill>
                  <a:schemeClr val="accent1"/>
                </a:solidFill>
              </a:rPr>
              <a:t>МОНИТОРИНГ </a:t>
            </a:r>
            <a:br>
              <a:rPr lang="ru-RU" sz="1650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уровня развития дошкольников</a:t>
            </a:r>
            <a:br>
              <a:rPr lang="ru-RU" sz="1650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 при использовании ООД с ИКТ</a:t>
            </a:r>
            <a:br>
              <a:rPr lang="ru-RU" sz="1650" b="1" dirty="0">
                <a:solidFill>
                  <a:schemeClr val="accent1"/>
                </a:solidFill>
              </a:rPr>
            </a:br>
            <a:r>
              <a:rPr lang="ru-RU" sz="1650" b="1" dirty="0">
                <a:solidFill>
                  <a:schemeClr val="accent1"/>
                </a:solidFill>
              </a:rPr>
              <a:t>2020-2021 учебный год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3CB0482-6C93-3E00-E817-AC082A02C6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531" y="2054066"/>
            <a:ext cx="5167052" cy="322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718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086A57-D7FA-876B-F2B4-F49F9A9C2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605" y="956238"/>
            <a:ext cx="7071693" cy="96066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ПОЛЕЗНЫЕ САЙТЫ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63A939-D551-0482-5C90-BD122FA890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b="1" u="sng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planetadetstva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</a:t>
            </a:r>
            <a:r>
              <a:rPr lang="en-US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net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-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Планета детства», интернет-журнал для педагогов,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http://www.maam.ru/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«МААМ», международный образовательный портал, учебные материалы для детского сада,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nsportal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b="1" u="sng" dirty="0" err="1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«Наша сеть», социальная сеть работников образования,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http://dohcolonoc.ru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«Дошколенок», сайт для воспитателей детских садов,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http://detsad-kitty.ru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«Детсад», сайт для детей и взрослых,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http://pochemu4ka.ru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«Почемучка», сайт для детей и их родителей,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http://doshvozrast.ru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«Дошкольный возраст», сайт для детского сада, воспитание ребенка в детском саду и семье,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http://www.o-detstve.ru/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«О детстве», педагогический интернет-портал,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http://doshkolnik.ru/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«Дошкольник», сайт для всей семьи,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337185">
              <a:lnSpc>
                <a:spcPct val="115000"/>
              </a:lnSpc>
              <a:spcAft>
                <a:spcPts val="750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563C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http://igrateshka.ru/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«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Игратешка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игры, игрушки, викторины, головоломки, развлечения, розыгрыши, фокусы, сценарии праздников и др.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10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D04BA-808F-CEDF-B3F2-70D4051C5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" y="703109"/>
            <a:ext cx="7543800" cy="60800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ПОЯСНИТЕЛЬНАЯ ЗАПИСКА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B89680-E313-9A2C-B4B6-E037D4974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91" y="1495586"/>
            <a:ext cx="7028255" cy="364229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Социально – экономические изменения в России привели к необходимости модернизации многих социальных институтов, и в первую очередь системы образования. Новые задачи, поставленные сегодня перед образованием, сформулированы и представлены в законе «Об образовании Российской Федерации» и образовательном стандарте нового поколения.</a:t>
            </a:r>
          </a:p>
          <a:p>
            <a:r>
              <a:rPr lang="ru-RU" b="1" dirty="0"/>
              <a:t>Информатизация образования в России – один из важнейших механизмов, затрагивающих все основные направления модернизации образовательной системы. Ее основная задача – эффективное использование следующих важнейших преимуществ информационно – коммуникационных технологий:</a:t>
            </a:r>
          </a:p>
          <a:p>
            <a:r>
              <a:rPr lang="ru-RU" b="1" dirty="0"/>
              <a:t>- Возможность организации процесса познания, поддерживающего деятельностный подход к учебному процессу;</a:t>
            </a:r>
          </a:p>
          <a:p>
            <a:r>
              <a:rPr lang="ru-RU" b="1" dirty="0"/>
              <a:t>- Индивидуализация учебного процесса при сохранении его целостности;</a:t>
            </a:r>
          </a:p>
          <a:p>
            <a:r>
              <a:rPr lang="ru-RU" b="1" dirty="0"/>
              <a:t>- Создание эффективной системы управления информационно – методическим обеспечением образования.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7177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60E0C-610E-6DAC-4B95-6CA0D14D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7" y="703109"/>
            <a:ext cx="7543800" cy="54628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D0A74F-1C3A-9749-A4DF-775924DD7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721" y="1549830"/>
            <a:ext cx="6958739" cy="3556861"/>
          </a:xfrm>
        </p:spPr>
        <p:txBody>
          <a:bodyPr>
            <a:normAutofit fontScale="55000" lnSpcReduction="20000"/>
          </a:bodyPr>
          <a:lstStyle/>
          <a:p>
            <a:r>
              <a:rPr lang="ru-RU" sz="1725" b="1" dirty="0">
                <a:solidFill>
                  <a:schemeClr val="tx1"/>
                </a:solidFill>
              </a:rPr>
              <a:t>Не секрет, что компьютер входит в жизнь ребенка с ранних лет, оказывая как положительное, так и отрицательное влияние на формирование его личности. По силе воздействия на детскую психику современные информационные технологии несравнимы с другими средствами. Информационные технологии, это не только и не столько компьютеры и их программное обеспечение. Под ИКТ подразумевается использование компьютера, Интернета, телевизора, видео, DVD, CD, мультимедиа, аудиовизуального оборудования, то есть всего того, что может представлять широкие возможности для коммуникации.</a:t>
            </a:r>
          </a:p>
          <a:p>
            <a:r>
              <a:rPr lang="ru-RU" sz="1725" b="1" dirty="0">
                <a:solidFill>
                  <a:schemeClr val="tx1"/>
                </a:solidFill>
              </a:rPr>
              <a:t>Сочетание ИКТ связано с двумя видами технологий: информационными и коммуникационными.</a:t>
            </a:r>
          </a:p>
          <a:p>
            <a:r>
              <a:rPr lang="ru-RU" sz="1725" b="1" dirty="0">
                <a:solidFill>
                  <a:schemeClr val="tx1"/>
                </a:solidFill>
              </a:rPr>
              <a:t>Информационная технология – комплекс методов, способов и средств, обеспечивающих хранение, обработку, передачу и отображение информации и ориентированных на повышение эффективности и производительности труда». На современном этапе методы, способы и средства напрямую взаимосвязаны с компьютером (компьютерные технологии).</a:t>
            </a:r>
          </a:p>
          <a:p>
            <a:r>
              <a:rPr lang="ru-RU" sz="1725" b="1" dirty="0">
                <a:solidFill>
                  <a:schemeClr val="tx1"/>
                </a:solidFill>
              </a:rPr>
              <a:t>Коммуникационные технологии определяют методы, способы и средства взаимодействия человека с внешней средой (обратный процесс также важен). В этих коммуникациях компьютер занимает свое место. Он обеспечивает, комфортное, индивидуальное, многообразное, высокоинтеллектуальное взаимодействие объектов коммуникации. Соединяя информационные и коммуникационные технологии, проецируя их на образовательную практику необходимо отметить, что основной задачей, которая стоит перед их внедрением является адаптация человека к жизни в информационном обществе.</a:t>
            </a:r>
          </a:p>
          <a:p>
            <a:r>
              <a:rPr lang="ru-RU" sz="1725" b="1" dirty="0">
                <a:solidFill>
                  <a:schemeClr val="tx1"/>
                </a:solidFill>
              </a:rPr>
              <a:t>Все чаще педагоги дошкольных учреждений стали указывать как основное достижение – использование ИКТ в работе с детьми. Поэтому я не исключение, я применяю свои умения и в работе с дошкольниками. Но передо мной, как и перед многими педагогами стоит вопрос. Как правильно применить полученные знания? Целесообразно ли использовать ИКТ в работе в ДОУ?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5686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DCE710-9858-391D-69A2-251D742C7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24" y="832794"/>
            <a:ext cx="6683765" cy="96066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ЦЕЛЬ ТЕХНОЛОГИИ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13DF27-8CA5-0EE4-5C80-F8D818D11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6" y="1558005"/>
            <a:ext cx="7764351" cy="3363569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повышение эффективности образовательного процесса посредством внедрения информационно-коммуникационных технологий в работу с детьми, родителями и педагогами ДОУ.</a:t>
            </a:r>
          </a:p>
          <a:p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6F0EA2D-BD0A-EE16-C75A-585FB26B69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7653" y="2395251"/>
            <a:ext cx="3509188" cy="249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28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>
            <a:extLst>
              <a:ext uri="{FF2B5EF4-FFF2-40B4-BE49-F238E27FC236}">
                <a16:creationId xmlns:a16="http://schemas.microsoft.com/office/drawing/2014/main" id="{5A6D4AAA-3D66-A556-86AA-8BD9BBED5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7491" y="1055570"/>
            <a:ext cx="2994549" cy="571015"/>
          </a:xfrm>
        </p:spPr>
        <p:txBody>
          <a:bodyPr/>
          <a:lstStyle/>
          <a:p>
            <a:pPr algn="ctr"/>
            <a:r>
              <a:rPr lang="ru-RU" sz="2700" b="1" dirty="0">
                <a:solidFill>
                  <a:schemeClr val="accent1"/>
                </a:solidFill>
              </a:rPr>
              <a:t>ЗАДАЧИ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E6B7017-C4BA-50F6-0DF3-F1A943613E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5464" y="1713317"/>
            <a:ext cx="3847565" cy="3202109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Создать условия для использования ИКТ в работе с детьми.</a:t>
            </a:r>
          </a:p>
          <a:p>
            <a:r>
              <a:rPr lang="ru-RU" b="1" dirty="0"/>
              <a:t>Создание мультимедийных презентаций для развития познавательных способностей детей.</a:t>
            </a:r>
          </a:p>
          <a:p>
            <a:r>
              <a:rPr lang="ru-RU" b="1" dirty="0"/>
              <a:t>Использовать ИКТ в работе с родителями.</a:t>
            </a:r>
          </a:p>
          <a:p>
            <a:r>
              <a:rPr lang="ru-RU" b="1" dirty="0"/>
              <a:t>Использование ИКТ в работе с педагогами.</a:t>
            </a:r>
          </a:p>
          <a:p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1C1FC7F3-45D8-AAAB-FB1D-DBAD488DE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62372" y="871442"/>
            <a:ext cx="2999251" cy="841876"/>
          </a:xfrm>
        </p:spPr>
        <p:txBody>
          <a:bodyPr/>
          <a:lstStyle/>
          <a:p>
            <a:r>
              <a:rPr lang="ru-RU" sz="2700" b="1" dirty="0">
                <a:solidFill>
                  <a:schemeClr val="accent1"/>
                </a:solidFill>
              </a:rPr>
              <a:t>ОЖИДАЕМЫЕ РЕЗУЛЬТАТЫ</a:t>
            </a:r>
            <a:endParaRPr lang="ru-RU" b="1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F35BC95D-3CFC-D767-0F92-03A473C46B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99345" y="1805553"/>
            <a:ext cx="2999251" cy="3107452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Внедрение ИКТ в образовательное пространство.</a:t>
            </a:r>
          </a:p>
          <a:p>
            <a:r>
              <a:rPr lang="ru-RU" b="1" dirty="0"/>
              <a:t>Расширение кругозора детей об окружающем мире посредством ИКТ.</a:t>
            </a:r>
          </a:p>
          <a:p>
            <a:r>
              <a:rPr lang="ru-RU" b="1" dirty="0"/>
              <a:t>Создание базы презентаций, дидактических и методических материалов, которые могли бы использоваться на практике.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579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5C5DD065-C85E-DE8E-B12F-5F112BA99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939" y="207212"/>
            <a:ext cx="6879003" cy="8079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ОБЛАСТИ ПРИМЕНЕНИЯ ПЕДАГОГАМИ ДОУ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AE020C3D-0DDD-0B2E-2BD7-FBFD4A2907B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045024"/>
              </p:ext>
            </p:extLst>
          </p:nvPr>
        </p:nvGraphicFramePr>
        <p:xfrm>
          <a:off x="-1" y="1123627"/>
          <a:ext cx="8239823" cy="4788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010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D7AB93-1002-F760-E0AD-4F0F22215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956" y="867084"/>
            <a:ext cx="6683765" cy="4920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КАРТОТЕКА ПРЕЗЕНТАЦИЙ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E55E334-0440-435B-2DFE-99BAB2ECAD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186"/>
          <a:stretch/>
        </p:blipFill>
        <p:spPr>
          <a:xfrm>
            <a:off x="1964754" y="1359122"/>
            <a:ext cx="2702052" cy="415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6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F5BF266E-E137-E23A-5BA2-45C7E02A1E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403" y="1077132"/>
            <a:ext cx="6532536" cy="384444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  <a:r>
              <a:rPr lang="ru-RU" b="1" dirty="0"/>
              <a:t>Использование ИКТ для реализации интеграции образовательных областей обеспечивает активность детей при рассматривании, обследовании и зрительном выделении ими признаков и свойств предметов.</a:t>
            </a:r>
          </a:p>
          <a:p>
            <a:pPr marL="0" indent="0">
              <a:buNone/>
            </a:pPr>
            <a:endParaRPr lang="ru-RU" b="1" dirty="0"/>
          </a:p>
          <a:p>
            <a:r>
              <a:rPr lang="ru-RU" b="1" dirty="0"/>
              <a:t>     Использую информационные технологии на всех этапах занятия: при объяснении нового материала, закреплении, повторении, контроле. Дидактический материал ИКТ разнообразный по содержанию и по форме. Я часто применяю видеоролики, фотографии (репродукции) электронной энциклопедии, различные тесты, задания, развивающего характера.</a:t>
            </a:r>
          </a:p>
          <a:p>
            <a:endParaRPr lang="ru-RU" b="1" dirty="0"/>
          </a:p>
          <a:p>
            <a:r>
              <a:rPr lang="ru-RU" b="1" dirty="0"/>
              <a:t>     При разработке образовательной деятельности  с использованием ИКТ уделяю особое внимание здоровью детей. Обязательно включаю физические и динамические паузы, зарядку для глаз, смену поз.</a:t>
            </a:r>
          </a:p>
        </p:txBody>
      </p:sp>
    </p:spTree>
    <p:extLst>
      <p:ext uri="{BB962C8B-B14F-4D97-AF65-F5344CB8AC3E}">
        <p14:creationId xmlns:p14="http://schemas.microsoft.com/office/powerpoint/2010/main" val="21039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FF5A301E-BDBD-4ABE-028A-7FE55002E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142" y="956238"/>
            <a:ext cx="7339154" cy="96066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ВОСПИТАТЕЛЬНО-ОБРАЗОВАТЕЛЬНЫЙ ПРОЦЕСС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E28902D-1930-F080-5F57-B8CC4A4496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62" y="2332495"/>
            <a:ext cx="2377554" cy="1775599"/>
          </a:xfrm>
          <a:prstGeom prst="rect">
            <a:avLst/>
          </a:prstGeom>
        </p:spPr>
      </p:pic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4503541F-7261-7F7E-FD46-A16802B989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2872" y="2322406"/>
            <a:ext cx="2377554" cy="17856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67640DE-335A-C004-523C-AC3D17766B8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831" y="2322405"/>
            <a:ext cx="2124998" cy="178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0435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257</TotalTime>
  <Words>1285</Words>
  <Application>Microsoft Office PowerPoint</Application>
  <PresentationFormat>Произвольный</PresentationFormat>
  <Paragraphs>78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Информационно- коммуникативные  технологии </vt:lpstr>
      <vt:lpstr>ПОЯСНИТЕЛЬНАЯ ЗАПИСКА</vt:lpstr>
      <vt:lpstr>АКТУАЛЬНОСТЬ</vt:lpstr>
      <vt:lpstr>ЦЕЛЬ ТЕХНОЛОГИИ </vt:lpstr>
      <vt:lpstr>Презентация PowerPoint</vt:lpstr>
      <vt:lpstr>ОБЛАСТИ ПРИМЕНЕНИЯ ПЕДАГОГАМИ ДОУ</vt:lpstr>
      <vt:lpstr>КАРТОТЕКА ПРЕЗЕНТАЦИЙ </vt:lpstr>
      <vt:lpstr>Презентация PowerPoint</vt:lpstr>
      <vt:lpstr>ВОСПИТАТЕЛЬНО-ОБРАЗОВАТЕЛЬНЫЙ ПРОЦЕСС</vt:lpstr>
      <vt:lpstr>Обмен опытом </vt:lpstr>
      <vt:lpstr>РАБОТА С РОДИТЕЛЯМИ (видео проекты, буклеты и др.)</vt:lpstr>
      <vt:lpstr>ЗАКЛЮЧЕНИЕ</vt:lpstr>
      <vt:lpstr>МОНИТОРИНГ  уровня развития дошкольников  при использовании ООД с ИКТ 2019-2020 учебный год </vt:lpstr>
      <vt:lpstr>МОНИТОРИНГ  уровня развития дошкольников  при использовании ООД с ИКТ 2020-2021 учебный год </vt:lpstr>
      <vt:lpstr>ПОЛЕЗНЫЕ САЙТЫ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 коммуникативные  технологии </dc:title>
  <dc:creator>Оксана</dc:creator>
  <cp:lastModifiedBy>Оксана</cp:lastModifiedBy>
  <cp:revision>8</cp:revision>
  <dcterms:created xsi:type="dcterms:W3CDTF">2023-02-01T18:59:02Z</dcterms:created>
  <dcterms:modified xsi:type="dcterms:W3CDTF">2023-02-02T17:58:22Z</dcterms:modified>
</cp:coreProperties>
</file>