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6" r:id="rId2"/>
    <p:sldId id="256" r:id="rId3"/>
    <p:sldId id="257" r:id="rId4"/>
    <p:sldId id="259" r:id="rId5"/>
    <p:sldId id="258" r:id="rId6"/>
    <p:sldId id="260" r:id="rId7"/>
    <p:sldId id="262" r:id="rId8"/>
    <p:sldId id="263" r:id="rId9"/>
    <p:sldId id="265" r:id="rId10"/>
    <p:sldId id="264" r:id="rId11"/>
    <p:sldId id="261" r:id="rId12"/>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6" d="100"/>
          <a:sy n="76" d="100"/>
        </p:scale>
        <p:origin x="-480" y="-19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753CF46-998A-4520-A3E9-1BAEE0C05CDC}" type="datetimeFigureOut">
              <a:rPr lang="ru-RU" smtClean="0"/>
              <a:t>31.01.2023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CB18526-EE7B-4BBF-B435-1F216B23573C}" type="slidenum">
              <a:rPr lang="ru-RU" smtClean="0"/>
              <a:t>‹#›</a:t>
            </a:fld>
            <a:endParaRPr lang="ru-RU"/>
          </a:p>
        </p:txBody>
      </p:sp>
    </p:spTree>
    <p:extLst>
      <p:ext uri="{BB962C8B-B14F-4D97-AF65-F5344CB8AC3E}">
        <p14:creationId xmlns:p14="http://schemas.microsoft.com/office/powerpoint/2010/main" val="4875646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753CF46-998A-4520-A3E9-1BAEE0C05CDC}" type="datetimeFigureOut">
              <a:rPr lang="ru-RU" smtClean="0"/>
              <a:t>31.01.2023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CB18526-EE7B-4BBF-B435-1F216B23573C}" type="slidenum">
              <a:rPr lang="ru-RU" smtClean="0"/>
              <a:t>‹#›</a:t>
            </a:fld>
            <a:endParaRPr lang="ru-RU"/>
          </a:p>
        </p:txBody>
      </p:sp>
    </p:spTree>
    <p:extLst>
      <p:ext uri="{BB962C8B-B14F-4D97-AF65-F5344CB8AC3E}">
        <p14:creationId xmlns:p14="http://schemas.microsoft.com/office/powerpoint/2010/main" val="38246918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753CF46-998A-4520-A3E9-1BAEE0C05CDC}" type="datetimeFigureOut">
              <a:rPr lang="ru-RU" smtClean="0"/>
              <a:t>31.01.2023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CB18526-EE7B-4BBF-B435-1F216B23573C}" type="slidenum">
              <a:rPr lang="ru-RU" smtClean="0"/>
              <a:t>‹#›</a:t>
            </a:fld>
            <a:endParaRPr lang="ru-RU"/>
          </a:p>
        </p:txBody>
      </p:sp>
    </p:spTree>
    <p:extLst>
      <p:ext uri="{BB962C8B-B14F-4D97-AF65-F5344CB8AC3E}">
        <p14:creationId xmlns:p14="http://schemas.microsoft.com/office/powerpoint/2010/main" val="3603470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753CF46-998A-4520-A3E9-1BAEE0C05CDC}" type="datetimeFigureOut">
              <a:rPr lang="ru-RU" smtClean="0"/>
              <a:t>31.01.2023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CB18526-EE7B-4BBF-B435-1F216B23573C}" type="slidenum">
              <a:rPr lang="ru-RU" smtClean="0"/>
              <a:t>‹#›</a:t>
            </a:fld>
            <a:endParaRPr lang="ru-RU"/>
          </a:p>
        </p:txBody>
      </p:sp>
    </p:spTree>
    <p:extLst>
      <p:ext uri="{BB962C8B-B14F-4D97-AF65-F5344CB8AC3E}">
        <p14:creationId xmlns:p14="http://schemas.microsoft.com/office/powerpoint/2010/main" val="32269663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753CF46-998A-4520-A3E9-1BAEE0C05CDC}" type="datetimeFigureOut">
              <a:rPr lang="ru-RU" smtClean="0"/>
              <a:t>31.01.2023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CB18526-EE7B-4BBF-B435-1F216B23573C}" type="slidenum">
              <a:rPr lang="ru-RU" smtClean="0"/>
              <a:t>‹#›</a:t>
            </a:fld>
            <a:endParaRPr lang="ru-RU"/>
          </a:p>
        </p:txBody>
      </p:sp>
    </p:spTree>
    <p:extLst>
      <p:ext uri="{BB962C8B-B14F-4D97-AF65-F5344CB8AC3E}">
        <p14:creationId xmlns:p14="http://schemas.microsoft.com/office/powerpoint/2010/main" val="37246745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753CF46-998A-4520-A3E9-1BAEE0C05CDC}" type="datetimeFigureOut">
              <a:rPr lang="ru-RU" smtClean="0"/>
              <a:t>31.01.2023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CB18526-EE7B-4BBF-B435-1F216B23573C}" type="slidenum">
              <a:rPr lang="ru-RU" smtClean="0"/>
              <a:t>‹#›</a:t>
            </a:fld>
            <a:endParaRPr lang="ru-RU"/>
          </a:p>
        </p:txBody>
      </p:sp>
    </p:spTree>
    <p:extLst>
      <p:ext uri="{BB962C8B-B14F-4D97-AF65-F5344CB8AC3E}">
        <p14:creationId xmlns:p14="http://schemas.microsoft.com/office/powerpoint/2010/main" val="12912689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753CF46-998A-4520-A3E9-1BAEE0C05CDC}" type="datetimeFigureOut">
              <a:rPr lang="ru-RU" smtClean="0"/>
              <a:t>31.01.2023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CB18526-EE7B-4BBF-B435-1F216B23573C}" type="slidenum">
              <a:rPr lang="ru-RU" smtClean="0"/>
              <a:t>‹#›</a:t>
            </a:fld>
            <a:endParaRPr lang="ru-RU"/>
          </a:p>
        </p:txBody>
      </p:sp>
    </p:spTree>
    <p:extLst>
      <p:ext uri="{BB962C8B-B14F-4D97-AF65-F5344CB8AC3E}">
        <p14:creationId xmlns:p14="http://schemas.microsoft.com/office/powerpoint/2010/main" val="41283156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753CF46-998A-4520-A3E9-1BAEE0C05CDC}" type="datetimeFigureOut">
              <a:rPr lang="ru-RU" smtClean="0"/>
              <a:t>31.01.2023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CB18526-EE7B-4BBF-B435-1F216B23573C}" type="slidenum">
              <a:rPr lang="ru-RU" smtClean="0"/>
              <a:t>‹#›</a:t>
            </a:fld>
            <a:endParaRPr lang="ru-RU"/>
          </a:p>
        </p:txBody>
      </p:sp>
    </p:spTree>
    <p:extLst>
      <p:ext uri="{BB962C8B-B14F-4D97-AF65-F5344CB8AC3E}">
        <p14:creationId xmlns:p14="http://schemas.microsoft.com/office/powerpoint/2010/main" val="24042957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753CF46-998A-4520-A3E9-1BAEE0C05CDC}" type="datetimeFigureOut">
              <a:rPr lang="ru-RU" smtClean="0"/>
              <a:t>31.01.2023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CB18526-EE7B-4BBF-B435-1F216B23573C}" type="slidenum">
              <a:rPr lang="ru-RU" smtClean="0"/>
              <a:t>‹#›</a:t>
            </a:fld>
            <a:endParaRPr lang="ru-RU"/>
          </a:p>
        </p:txBody>
      </p:sp>
    </p:spTree>
    <p:extLst>
      <p:ext uri="{BB962C8B-B14F-4D97-AF65-F5344CB8AC3E}">
        <p14:creationId xmlns:p14="http://schemas.microsoft.com/office/powerpoint/2010/main" val="22473973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8753CF46-998A-4520-A3E9-1BAEE0C05CDC}" type="datetimeFigureOut">
              <a:rPr lang="ru-RU" smtClean="0"/>
              <a:t>31.01.2023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CB18526-EE7B-4BBF-B435-1F216B23573C}" type="slidenum">
              <a:rPr lang="ru-RU" smtClean="0"/>
              <a:t>‹#›</a:t>
            </a:fld>
            <a:endParaRPr lang="ru-RU"/>
          </a:p>
        </p:txBody>
      </p:sp>
    </p:spTree>
    <p:extLst>
      <p:ext uri="{BB962C8B-B14F-4D97-AF65-F5344CB8AC3E}">
        <p14:creationId xmlns:p14="http://schemas.microsoft.com/office/powerpoint/2010/main" val="36813845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8753CF46-998A-4520-A3E9-1BAEE0C05CDC}" type="datetimeFigureOut">
              <a:rPr lang="ru-RU" smtClean="0"/>
              <a:t>31.01.2023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CB18526-EE7B-4BBF-B435-1F216B23573C}" type="slidenum">
              <a:rPr lang="ru-RU" smtClean="0"/>
              <a:t>‹#›</a:t>
            </a:fld>
            <a:endParaRPr lang="ru-RU"/>
          </a:p>
        </p:txBody>
      </p:sp>
    </p:spTree>
    <p:extLst>
      <p:ext uri="{BB962C8B-B14F-4D97-AF65-F5344CB8AC3E}">
        <p14:creationId xmlns:p14="http://schemas.microsoft.com/office/powerpoint/2010/main" val="32903610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53CF46-998A-4520-A3E9-1BAEE0C05CDC}" type="datetimeFigureOut">
              <a:rPr lang="ru-RU" smtClean="0"/>
              <a:t>31.01.2023</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B18526-EE7B-4BBF-B435-1F216B23573C}" type="slidenum">
              <a:rPr lang="ru-RU" smtClean="0"/>
              <a:t>‹#›</a:t>
            </a:fld>
            <a:endParaRPr lang="ru-RU"/>
          </a:p>
        </p:txBody>
      </p:sp>
    </p:spTree>
    <p:extLst>
      <p:ext uri="{BB962C8B-B14F-4D97-AF65-F5344CB8AC3E}">
        <p14:creationId xmlns:p14="http://schemas.microsoft.com/office/powerpoint/2010/main" val="10409746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 y="-44074"/>
            <a:ext cx="12192000" cy="6858000"/>
          </a:xfrm>
          <a:prstGeom prst="rect">
            <a:avLst/>
          </a:prstGeom>
        </p:spPr>
      </p:pic>
      <p:sp>
        <p:nvSpPr>
          <p:cNvPr id="6" name="Прямоугольник 5"/>
          <p:cNvSpPr/>
          <p:nvPr/>
        </p:nvSpPr>
        <p:spPr>
          <a:xfrm>
            <a:off x="1346578" y="2049383"/>
            <a:ext cx="9498841" cy="1754326"/>
          </a:xfrm>
          <a:prstGeom prst="rect">
            <a:avLst/>
          </a:prstGeom>
        </p:spPr>
        <p:txBody>
          <a:bodyPr wrap="square">
            <a:spAutoFit/>
          </a:bodyPr>
          <a:lstStyle/>
          <a:p>
            <a:pPr algn="ctr"/>
            <a:r>
              <a:rPr lang="ru-RU" sz="5400" b="1" dirty="0" smtClean="0">
                <a:solidFill>
                  <a:schemeClr val="accent5">
                    <a:lumMod val="75000"/>
                  </a:schemeClr>
                </a:solidFill>
              </a:rPr>
              <a:t>Картотека </a:t>
            </a:r>
          </a:p>
          <a:p>
            <a:pPr algn="ctr"/>
            <a:r>
              <a:rPr lang="ru-RU" sz="5400" b="1" dirty="0" smtClean="0">
                <a:solidFill>
                  <a:schemeClr val="accent5">
                    <a:lumMod val="75000"/>
                  </a:schemeClr>
                </a:solidFill>
              </a:rPr>
              <a:t>Дидактических игр по ФЭМП</a:t>
            </a:r>
            <a:endParaRPr lang="ru-RU" sz="4800" dirty="0">
              <a:solidFill>
                <a:schemeClr val="accent5">
                  <a:lumMod val="75000"/>
                </a:schemeClr>
              </a:solidFill>
            </a:endParaRPr>
          </a:p>
        </p:txBody>
      </p:sp>
      <p:sp>
        <p:nvSpPr>
          <p:cNvPr id="2" name="Прямоугольник 1"/>
          <p:cNvSpPr/>
          <p:nvPr/>
        </p:nvSpPr>
        <p:spPr>
          <a:xfrm>
            <a:off x="3047999" y="493047"/>
            <a:ext cx="6096000" cy="738664"/>
          </a:xfrm>
          <a:prstGeom prst="rect">
            <a:avLst/>
          </a:prstGeom>
        </p:spPr>
        <p:txBody>
          <a:bodyPr>
            <a:spAutoFit/>
          </a:bodyPr>
          <a:lstStyle/>
          <a:p>
            <a:pPr algn="ctr"/>
            <a:r>
              <a:rPr lang="ru-RU" sz="1400" dirty="0" smtClean="0"/>
              <a:t>МУНИЦИПАЛЬНОЕ </a:t>
            </a:r>
            <a:r>
              <a:rPr lang="ru-RU" sz="1400" dirty="0" smtClean="0"/>
              <a:t>БЮДЖЕТНОЕ ДОШКОЛЬНОЕ </a:t>
            </a:r>
            <a:r>
              <a:rPr lang="ru-RU" sz="1400" dirty="0" smtClean="0"/>
              <a:t> </a:t>
            </a:r>
            <a:r>
              <a:rPr lang="ru-RU" sz="1400" dirty="0" smtClean="0"/>
              <a:t>ОБРАЗОВАТЕЛЬНОЕ </a:t>
            </a:r>
            <a:r>
              <a:rPr lang="ru-RU" sz="1400" dirty="0" smtClean="0"/>
              <a:t>УЧРЕЖДЕНИЕ </a:t>
            </a:r>
          </a:p>
          <a:p>
            <a:pPr algn="ctr"/>
            <a:r>
              <a:rPr lang="ru-RU" sz="1400" dirty="0" smtClean="0"/>
              <a:t>ДЕТСКИЙ </a:t>
            </a:r>
            <a:r>
              <a:rPr lang="ru-RU" sz="1400" dirty="0" smtClean="0"/>
              <a:t>САД КОМБИНИРОВАННОГО ВИДА </a:t>
            </a:r>
            <a:r>
              <a:rPr lang="ru-RU" sz="1400" dirty="0" smtClean="0"/>
              <a:t>№2 Г. АЧИНСК</a:t>
            </a:r>
            <a:endParaRPr lang="ru-RU" sz="1400" dirty="0"/>
          </a:p>
        </p:txBody>
      </p:sp>
      <p:sp>
        <p:nvSpPr>
          <p:cNvPr id="3" name="Прямоугольник 2"/>
          <p:cNvSpPr/>
          <p:nvPr/>
        </p:nvSpPr>
        <p:spPr>
          <a:xfrm>
            <a:off x="3880513" y="4906931"/>
            <a:ext cx="6096000" cy="369332"/>
          </a:xfrm>
          <a:prstGeom prst="rect">
            <a:avLst/>
          </a:prstGeom>
        </p:spPr>
        <p:txBody>
          <a:bodyPr>
            <a:spAutoFit/>
          </a:bodyPr>
          <a:lstStyle/>
          <a:p>
            <a:pPr algn="r"/>
            <a:r>
              <a:rPr lang="ru-RU" dirty="0" smtClean="0"/>
              <a:t>Выполнила: </a:t>
            </a:r>
            <a:r>
              <a:rPr lang="ru-RU" dirty="0" smtClean="0"/>
              <a:t>РЕЗЦОВА Е.Н.</a:t>
            </a:r>
            <a:endParaRPr lang="ru-RU" dirty="0"/>
          </a:p>
        </p:txBody>
      </p:sp>
    </p:spTree>
    <p:extLst>
      <p:ext uri="{BB962C8B-B14F-4D97-AF65-F5344CB8AC3E}">
        <p14:creationId xmlns:p14="http://schemas.microsoft.com/office/powerpoint/2010/main" val="9246455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0" y="0"/>
            <a:ext cx="12192000" cy="6858000"/>
          </a:xfrm>
          <a:prstGeom prst="rect">
            <a:avLst/>
          </a:prstGeom>
        </p:spPr>
      </p:pic>
      <p:sp>
        <p:nvSpPr>
          <p:cNvPr id="6" name="Прямоугольник 5"/>
          <p:cNvSpPr/>
          <p:nvPr/>
        </p:nvSpPr>
        <p:spPr>
          <a:xfrm>
            <a:off x="1346579" y="702535"/>
            <a:ext cx="9498841" cy="5139869"/>
          </a:xfrm>
          <a:prstGeom prst="rect">
            <a:avLst/>
          </a:prstGeom>
        </p:spPr>
        <p:txBody>
          <a:bodyPr wrap="square">
            <a:spAutoFit/>
          </a:bodyPr>
          <a:lstStyle/>
          <a:p>
            <a:pPr algn="ctr"/>
            <a:r>
              <a:rPr lang="ru-RU" sz="2400" b="1" dirty="0" smtClean="0">
                <a:solidFill>
                  <a:schemeClr val="accent5">
                    <a:lumMod val="75000"/>
                  </a:schemeClr>
                </a:solidFill>
              </a:rPr>
              <a:t>«Кто какого роста?»</a:t>
            </a:r>
          </a:p>
          <a:p>
            <a:pPr algn="ctr"/>
            <a:endParaRPr lang="ru-RU" sz="2400" b="1" dirty="0" smtClean="0">
              <a:solidFill>
                <a:srgbClr val="00B050"/>
              </a:solidFill>
            </a:endParaRPr>
          </a:p>
          <a:p>
            <a:pPr algn="ctr"/>
            <a:r>
              <a:rPr lang="ru-RU" sz="2000" b="1" dirty="0" smtClean="0"/>
              <a:t>Цель:</a:t>
            </a:r>
            <a:r>
              <a:rPr lang="ru-RU" sz="2000" dirty="0" smtClean="0"/>
              <a:t> установление отношений между величинами.</a:t>
            </a:r>
          </a:p>
          <a:p>
            <a:pPr algn="ctr"/>
            <a:endParaRPr lang="ru-RU" sz="2000" dirty="0" smtClean="0"/>
          </a:p>
          <a:p>
            <a:pPr algn="ctr"/>
            <a:r>
              <a:rPr lang="ru-RU" sz="2000" b="1" dirty="0" smtClean="0"/>
              <a:t>Ход игры: </a:t>
            </a:r>
            <a:r>
              <a:rPr lang="ru-RU" sz="2000" dirty="0" smtClean="0"/>
              <a:t>В. вызывает 5 детей разного роста и предлагает им встать по росту за ребенком самого низкого роста. Когда дети построятся, задает вопросы: «Кто из детей самого низкого роста? Каких детей он ниже? Кто самого высокого роста? Каких детей он выше? Сравнивает рост детей, стоящих рядом. Кто выше, Коля или Лена? Лена или Вера?» Затем предлагает решить задачи.</a:t>
            </a:r>
          </a:p>
          <a:p>
            <a:pPr algn="ctr"/>
            <a:endParaRPr lang="ru-RU" sz="2000" dirty="0" smtClean="0"/>
          </a:p>
          <a:p>
            <a:pPr algn="ctr"/>
            <a:r>
              <a:rPr lang="ru-RU" sz="2000" dirty="0" smtClean="0"/>
              <a:t>1. В старшую группу ходят Юля, Боря, и Маша. Юля выше ростом. Бори. А Боря - выше Маши. Кто из этих ребят самого высокого роста? Самого низкого? Почему вы так думаете?</a:t>
            </a:r>
          </a:p>
          <a:p>
            <a:pPr algn="ctr"/>
            <a:endParaRPr lang="ru-RU" sz="2000" dirty="0" smtClean="0"/>
          </a:p>
          <a:p>
            <a:pPr algn="ctr"/>
            <a:r>
              <a:rPr lang="ru-RU" sz="2000" dirty="0" smtClean="0"/>
              <a:t>2. Коля выше Юли, Наташа - ниже Юли. Кто из детей самого низкого роста? Почему вы так думаете? Расскажите.</a:t>
            </a:r>
            <a:endParaRPr lang="ru-RU" sz="1400" dirty="0"/>
          </a:p>
        </p:txBody>
      </p:sp>
    </p:spTree>
    <p:extLst>
      <p:ext uri="{BB962C8B-B14F-4D97-AF65-F5344CB8AC3E}">
        <p14:creationId xmlns:p14="http://schemas.microsoft.com/office/powerpoint/2010/main" val="5882848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1" y="0"/>
            <a:ext cx="12192000" cy="6858000"/>
          </a:xfrm>
          <a:prstGeom prst="rect">
            <a:avLst/>
          </a:prstGeom>
        </p:spPr>
      </p:pic>
      <p:sp>
        <p:nvSpPr>
          <p:cNvPr id="6" name="Прямоугольник 5"/>
          <p:cNvSpPr/>
          <p:nvPr/>
        </p:nvSpPr>
        <p:spPr>
          <a:xfrm>
            <a:off x="1346578" y="1466811"/>
            <a:ext cx="9498841" cy="3293209"/>
          </a:xfrm>
          <a:prstGeom prst="rect">
            <a:avLst/>
          </a:prstGeom>
        </p:spPr>
        <p:txBody>
          <a:bodyPr wrap="square">
            <a:spAutoFit/>
          </a:bodyPr>
          <a:lstStyle/>
          <a:p>
            <a:pPr algn="ctr"/>
            <a:r>
              <a:rPr lang="ru-RU" sz="2400" b="1" dirty="0" smtClean="0">
                <a:solidFill>
                  <a:schemeClr val="accent5">
                    <a:lumMod val="75000"/>
                  </a:schemeClr>
                </a:solidFill>
              </a:rPr>
              <a:t>«Решаем задачи бабушки </a:t>
            </a:r>
            <a:r>
              <a:rPr lang="ru-RU" sz="2400" b="1" dirty="0" err="1" smtClean="0">
                <a:solidFill>
                  <a:schemeClr val="accent5">
                    <a:lumMod val="75000"/>
                  </a:schemeClr>
                </a:solidFill>
              </a:rPr>
              <a:t>Загадушки</a:t>
            </a:r>
            <a:r>
              <a:rPr lang="ru-RU" sz="2400" b="1" dirty="0" smtClean="0">
                <a:solidFill>
                  <a:schemeClr val="accent5">
                    <a:lumMod val="75000"/>
                  </a:schemeClr>
                </a:solidFill>
              </a:rPr>
              <a:t>»</a:t>
            </a:r>
          </a:p>
          <a:p>
            <a:pPr algn="ctr"/>
            <a:endParaRPr lang="ru-RU" sz="2400" b="1" dirty="0" smtClean="0">
              <a:solidFill>
                <a:schemeClr val="accent5">
                  <a:lumMod val="75000"/>
                </a:schemeClr>
              </a:solidFill>
            </a:endParaRPr>
          </a:p>
          <a:p>
            <a:pPr algn="ctr"/>
            <a:r>
              <a:rPr lang="ru-RU" sz="2000" b="1" dirty="0" smtClean="0"/>
              <a:t>Цель: </a:t>
            </a:r>
            <a:r>
              <a:rPr lang="ru-RU" sz="2000" dirty="0" smtClean="0"/>
              <a:t>Продолжать знакомить с монетами достоинством 1,2,5,10 рублей, их набором и разменом.</a:t>
            </a:r>
          </a:p>
          <a:p>
            <a:pPr algn="ctr"/>
            <a:endParaRPr lang="ru-RU" sz="2000" dirty="0" smtClean="0"/>
          </a:p>
          <a:p>
            <a:pPr algn="ctr"/>
            <a:r>
              <a:rPr lang="ru-RU" sz="2000" b="1" dirty="0" smtClean="0"/>
              <a:t>Материалы:</a:t>
            </a:r>
            <a:r>
              <a:rPr lang="ru-RU" sz="2000" dirty="0" smtClean="0"/>
              <a:t> монеты достоинством 1,2,5,10 рублей</a:t>
            </a:r>
          </a:p>
          <a:p>
            <a:pPr algn="ctr"/>
            <a:endParaRPr lang="ru-RU" sz="2000" dirty="0" smtClean="0"/>
          </a:p>
          <a:p>
            <a:pPr algn="ctr"/>
            <a:r>
              <a:rPr lang="ru-RU" sz="2000" b="1" dirty="0" smtClean="0"/>
              <a:t>Ход:</a:t>
            </a:r>
            <a:r>
              <a:rPr lang="ru-RU" sz="2000" dirty="0" smtClean="0"/>
              <a:t> Воспитатель предлагает детям решить задачу бабушки </a:t>
            </a:r>
            <a:r>
              <a:rPr lang="ru-RU" sz="2000" dirty="0" err="1" smtClean="0"/>
              <a:t>Загадушки</a:t>
            </a:r>
            <a:r>
              <a:rPr lang="ru-RU" sz="2000" dirty="0" smtClean="0"/>
              <a:t>: «У меня было 10 рублей. На базаре я купила бублик за два рубля. Сколько денег у меня должно остаться после покупки?»</a:t>
            </a:r>
            <a:endParaRPr lang="ru-RU" sz="1600" dirty="0"/>
          </a:p>
        </p:txBody>
      </p:sp>
    </p:spTree>
    <p:extLst>
      <p:ext uri="{BB962C8B-B14F-4D97-AF65-F5344CB8AC3E}">
        <p14:creationId xmlns:p14="http://schemas.microsoft.com/office/powerpoint/2010/main" val="28640260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0" y="0"/>
            <a:ext cx="12192000" cy="6858000"/>
          </a:xfrm>
          <a:prstGeom prst="rect">
            <a:avLst/>
          </a:prstGeom>
        </p:spPr>
      </p:pic>
      <p:sp>
        <p:nvSpPr>
          <p:cNvPr id="6" name="Прямоугольник 5"/>
          <p:cNvSpPr/>
          <p:nvPr/>
        </p:nvSpPr>
        <p:spPr>
          <a:xfrm>
            <a:off x="1346579" y="675241"/>
            <a:ext cx="9498841" cy="4770537"/>
          </a:xfrm>
          <a:prstGeom prst="rect">
            <a:avLst/>
          </a:prstGeom>
        </p:spPr>
        <p:txBody>
          <a:bodyPr wrap="square">
            <a:spAutoFit/>
          </a:bodyPr>
          <a:lstStyle/>
          <a:p>
            <a:pPr algn="ctr"/>
            <a:r>
              <a:rPr lang="ru-RU" sz="2400" b="1" dirty="0" smtClean="0">
                <a:solidFill>
                  <a:schemeClr val="accent5">
                    <a:lumMod val="75000"/>
                  </a:schemeClr>
                </a:solidFill>
              </a:rPr>
              <a:t>«Незнайка в гостях»</a:t>
            </a:r>
          </a:p>
          <a:p>
            <a:pPr algn="ctr"/>
            <a:endParaRPr lang="ru-RU" sz="2000" dirty="0" smtClean="0"/>
          </a:p>
          <a:p>
            <a:pPr algn="ctr"/>
            <a:r>
              <a:rPr lang="ru-RU" sz="2000" b="1" dirty="0" smtClean="0"/>
              <a:t>Цель:</a:t>
            </a:r>
            <a:r>
              <a:rPr lang="ru-RU" sz="2000" dirty="0" smtClean="0"/>
              <a:t> учить видеть равное количество разных предметов, закрепить умение вести счет предметов.</a:t>
            </a:r>
            <a:endParaRPr lang="en-US" sz="2000" dirty="0" smtClean="0"/>
          </a:p>
          <a:p>
            <a:pPr algn="ctr"/>
            <a:endParaRPr lang="ru-RU" sz="2000" dirty="0" smtClean="0"/>
          </a:p>
          <a:p>
            <a:pPr algn="ctr"/>
            <a:r>
              <a:rPr lang="ru-RU" sz="2000" b="1" dirty="0" smtClean="0"/>
              <a:t>Материал:</a:t>
            </a:r>
            <a:r>
              <a:rPr lang="en-US" sz="2000" b="1" dirty="0" smtClean="0"/>
              <a:t> </a:t>
            </a:r>
            <a:r>
              <a:rPr lang="ru-RU" sz="2000" dirty="0" smtClean="0"/>
              <a:t>3 группы игрушек из 5, 6, 7 штук; карточки с кружками.</a:t>
            </a:r>
          </a:p>
          <a:p>
            <a:pPr algn="ctr"/>
            <a:endParaRPr lang="ru-RU" sz="2000" dirty="0" smtClean="0"/>
          </a:p>
          <a:p>
            <a:pPr algn="ctr"/>
            <a:r>
              <a:rPr lang="ru-RU" sz="2000" b="1" dirty="0" smtClean="0"/>
              <a:t>Ход игры:</a:t>
            </a:r>
            <a:r>
              <a:rPr lang="ru-RU" sz="2000" dirty="0" smtClean="0"/>
              <a:t> Воспитатель обращается к детям: «Сегодня в гостях у нас Незнайка. Я попросила его, чтобы он к каждой группе игрушек поставить карточку, на которой столько же кружков, сколько стоит игрушек. Посмотрите, правильно ли Незнайка расставил карточки». Выслушав ответы детей, педагог предлагает 1 ребенку подобрать к каждой группе соответствующую карточку. Организует проверку. Дети по очереди (два ребенка) пересчитывают игрушки одной из групп и кружки на представленной на ней карточке. Последнюю группу игрушек педагог предлагает сосчитать всем детям вместе.</a:t>
            </a:r>
            <a:endParaRPr lang="ru-RU" sz="2000" dirty="0"/>
          </a:p>
        </p:txBody>
      </p:sp>
    </p:spTree>
    <p:extLst>
      <p:ext uri="{BB962C8B-B14F-4D97-AF65-F5344CB8AC3E}">
        <p14:creationId xmlns:p14="http://schemas.microsoft.com/office/powerpoint/2010/main" val="31229016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0" y="0"/>
            <a:ext cx="12192000" cy="6858000"/>
          </a:xfrm>
          <a:prstGeom prst="rect">
            <a:avLst/>
          </a:prstGeom>
        </p:spPr>
      </p:pic>
      <p:sp>
        <p:nvSpPr>
          <p:cNvPr id="6" name="Прямоугольник 5"/>
          <p:cNvSpPr/>
          <p:nvPr/>
        </p:nvSpPr>
        <p:spPr>
          <a:xfrm>
            <a:off x="1346579" y="934549"/>
            <a:ext cx="9498841" cy="4216539"/>
          </a:xfrm>
          <a:prstGeom prst="rect">
            <a:avLst/>
          </a:prstGeom>
        </p:spPr>
        <p:txBody>
          <a:bodyPr wrap="square">
            <a:spAutoFit/>
          </a:bodyPr>
          <a:lstStyle/>
          <a:p>
            <a:pPr algn="ctr"/>
            <a:r>
              <a:rPr lang="ru-RU" sz="2400" b="1" dirty="0" smtClean="0">
                <a:solidFill>
                  <a:schemeClr val="accent5">
                    <a:lumMod val="75000"/>
                  </a:schemeClr>
                </a:solidFill>
              </a:rPr>
              <a:t>«Угадай, какое число пропущено»</a:t>
            </a:r>
          </a:p>
          <a:p>
            <a:pPr algn="ctr"/>
            <a:endParaRPr lang="ru-RU" sz="2400" b="1" dirty="0" smtClean="0">
              <a:solidFill>
                <a:srgbClr val="00B050"/>
              </a:solidFill>
            </a:endParaRPr>
          </a:p>
          <a:p>
            <a:pPr algn="ctr"/>
            <a:r>
              <a:rPr lang="ru-RU" sz="2000" b="1" dirty="0" smtClean="0"/>
              <a:t>Цель:</a:t>
            </a:r>
            <a:r>
              <a:rPr lang="ru-RU" sz="2000" dirty="0" smtClean="0"/>
              <a:t> определить место числа в натуральном ряду, назвать пропущенное число.</a:t>
            </a:r>
          </a:p>
          <a:p>
            <a:pPr algn="ctr"/>
            <a:endParaRPr lang="ru-RU" sz="2000" dirty="0" smtClean="0"/>
          </a:p>
          <a:p>
            <a:pPr algn="ctr"/>
            <a:r>
              <a:rPr lang="ru-RU" sz="2000" b="1" dirty="0" smtClean="0"/>
              <a:t>Материал: </a:t>
            </a:r>
            <a:r>
              <a:rPr lang="ru-RU" sz="2000" dirty="0" smtClean="0"/>
              <a:t>магнитная доска, 10 карточек с изображением на них кружков от 1 до 10 (на каждой карточке кружки другого цвета) флажки.</a:t>
            </a:r>
          </a:p>
          <a:p>
            <a:pPr algn="ctr"/>
            <a:endParaRPr lang="ru-RU" sz="2000" dirty="0" smtClean="0"/>
          </a:p>
          <a:p>
            <a:pPr algn="ctr"/>
            <a:r>
              <a:rPr lang="ru-RU" sz="2000" b="1" dirty="0" smtClean="0"/>
              <a:t>Ход игры: </a:t>
            </a:r>
            <a:r>
              <a:rPr lang="ru-RU" sz="2000" dirty="0" smtClean="0"/>
              <a:t>Воспитатель расставляет на доске карточки в последовательности натурального ряда. Предлагает детям посмотреть, как они стоят, не пропущено ли какое-нибудь число. Затем ребята закрывают глаза, а воспитатель убирает одну карточку. После того как дети отгадают, какое число пропущено, показывает спрятанную карточку и ставит ее на место. Тому, кто первый назовет пропущенное число, получает флажок.</a:t>
            </a:r>
            <a:endParaRPr lang="ru-RU" dirty="0"/>
          </a:p>
        </p:txBody>
      </p:sp>
    </p:spTree>
    <p:extLst>
      <p:ext uri="{BB962C8B-B14F-4D97-AF65-F5344CB8AC3E}">
        <p14:creationId xmlns:p14="http://schemas.microsoft.com/office/powerpoint/2010/main" val="19628754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0" y="0"/>
            <a:ext cx="12192000" cy="6858000"/>
          </a:xfrm>
          <a:prstGeom prst="rect">
            <a:avLst/>
          </a:prstGeom>
        </p:spPr>
      </p:pic>
      <p:sp>
        <p:nvSpPr>
          <p:cNvPr id="6" name="Прямоугольник 5"/>
          <p:cNvSpPr/>
          <p:nvPr/>
        </p:nvSpPr>
        <p:spPr>
          <a:xfrm>
            <a:off x="1346579" y="1125617"/>
            <a:ext cx="9498841" cy="3908762"/>
          </a:xfrm>
          <a:prstGeom prst="rect">
            <a:avLst/>
          </a:prstGeom>
        </p:spPr>
        <p:txBody>
          <a:bodyPr wrap="square">
            <a:spAutoFit/>
          </a:bodyPr>
          <a:lstStyle/>
          <a:p>
            <a:pPr algn="ctr"/>
            <a:r>
              <a:rPr lang="ru-RU" sz="2400" b="1" dirty="0" smtClean="0">
                <a:solidFill>
                  <a:schemeClr val="accent5">
                    <a:lumMod val="75000"/>
                  </a:schemeClr>
                </a:solidFill>
              </a:rPr>
              <a:t>«Встань на свое место»</a:t>
            </a:r>
          </a:p>
          <a:p>
            <a:pPr algn="ctr"/>
            <a:endParaRPr lang="ru-RU" sz="2400" b="1" dirty="0" smtClean="0">
              <a:solidFill>
                <a:srgbClr val="00B050"/>
              </a:solidFill>
            </a:endParaRPr>
          </a:p>
          <a:p>
            <a:pPr algn="ctr"/>
            <a:r>
              <a:rPr lang="ru-RU" sz="2000" b="1" dirty="0" smtClean="0"/>
              <a:t>Цель:</a:t>
            </a:r>
            <a:r>
              <a:rPr lang="ru-RU" sz="2000" dirty="0" smtClean="0"/>
              <a:t> упражнять в порядковом счете, в счете по осязанию.</a:t>
            </a:r>
          </a:p>
          <a:p>
            <a:pPr algn="ctr"/>
            <a:endParaRPr lang="ru-RU" sz="2000" dirty="0" smtClean="0"/>
          </a:p>
          <a:p>
            <a:pPr algn="ctr"/>
            <a:r>
              <a:rPr lang="ru-RU" sz="2000" b="1" dirty="0" smtClean="0"/>
              <a:t>Материал: </a:t>
            </a:r>
            <a:r>
              <a:rPr lang="ru-RU" sz="2000" dirty="0" smtClean="0"/>
              <a:t>два набора карточек из картона с нашитыми на них в ряд пуговицами от 2 до 10.</a:t>
            </a:r>
          </a:p>
          <a:p>
            <a:pPr algn="ctr"/>
            <a:endParaRPr lang="ru-RU" sz="2000" dirty="0" smtClean="0"/>
          </a:p>
          <a:p>
            <a:pPr algn="ctr"/>
            <a:r>
              <a:rPr lang="ru-RU" sz="2000" b="1" dirty="0" smtClean="0"/>
              <a:t>Ход игры: </a:t>
            </a:r>
            <a:r>
              <a:rPr lang="ru-RU" sz="2000" dirty="0" smtClean="0"/>
              <a:t>Играющие становятся в ряд, руки за спиной, перед ними 10 стульев. В. раздает всем карточки. Дети пересчитывают пуговицы, запоминают их число. По сигналу: «Числа встаньте по порядку», каждый из играющих становится за стульчиком, порядковый номер которого соответствует числу пуговиц на его карточке.</a:t>
            </a:r>
            <a:endParaRPr lang="ru-RU" dirty="0"/>
          </a:p>
        </p:txBody>
      </p:sp>
    </p:spTree>
    <p:extLst>
      <p:ext uri="{BB962C8B-B14F-4D97-AF65-F5344CB8AC3E}">
        <p14:creationId xmlns:p14="http://schemas.microsoft.com/office/powerpoint/2010/main" val="21047572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0" y="0"/>
            <a:ext cx="12192000" cy="6858000"/>
          </a:xfrm>
          <a:prstGeom prst="rect">
            <a:avLst/>
          </a:prstGeom>
        </p:spPr>
      </p:pic>
      <p:sp>
        <p:nvSpPr>
          <p:cNvPr id="6" name="Прямоугольник 5"/>
          <p:cNvSpPr/>
          <p:nvPr/>
        </p:nvSpPr>
        <p:spPr>
          <a:xfrm>
            <a:off x="1251044" y="989139"/>
            <a:ext cx="9498841" cy="4216539"/>
          </a:xfrm>
          <a:prstGeom prst="rect">
            <a:avLst/>
          </a:prstGeom>
        </p:spPr>
        <p:txBody>
          <a:bodyPr wrap="square">
            <a:spAutoFit/>
          </a:bodyPr>
          <a:lstStyle/>
          <a:p>
            <a:pPr algn="ctr"/>
            <a:r>
              <a:rPr lang="ru-RU" sz="2400" b="1" dirty="0" smtClean="0">
                <a:solidFill>
                  <a:schemeClr val="accent5">
                    <a:lumMod val="75000"/>
                  </a:schemeClr>
                </a:solidFill>
              </a:rPr>
              <a:t>«Сосчитай правильно»</a:t>
            </a:r>
          </a:p>
          <a:p>
            <a:pPr algn="ctr"/>
            <a:endParaRPr lang="ru-RU" sz="2400" b="1" dirty="0" smtClean="0">
              <a:solidFill>
                <a:srgbClr val="00B050"/>
              </a:solidFill>
            </a:endParaRPr>
          </a:p>
          <a:p>
            <a:pPr algn="ctr"/>
            <a:r>
              <a:rPr lang="ru-RU" sz="2000" b="1" dirty="0" smtClean="0"/>
              <a:t>Цель:</a:t>
            </a:r>
            <a:r>
              <a:rPr lang="ru-RU" sz="2000" dirty="0" smtClean="0"/>
              <a:t> упражнять в счете предметов по осязанию.</a:t>
            </a:r>
          </a:p>
          <a:p>
            <a:pPr algn="ctr"/>
            <a:endParaRPr lang="ru-RU" sz="2000" dirty="0" smtClean="0"/>
          </a:p>
          <a:p>
            <a:pPr algn="ctr"/>
            <a:r>
              <a:rPr lang="ru-RU" sz="2000" b="1" dirty="0" smtClean="0"/>
              <a:t>Материал: </a:t>
            </a:r>
            <a:r>
              <a:rPr lang="ru-RU" sz="2000" dirty="0" smtClean="0"/>
              <a:t>карточки с нашитыми на них в ряд пуговицами от 2 до 10.</a:t>
            </a:r>
          </a:p>
          <a:p>
            <a:pPr algn="ctr"/>
            <a:endParaRPr lang="ru-RU" sz="2000" dirty="0" smtClean="0"/>
          </a:p>
          <a:p>
            <a:pPr algn="ctr"/>
            <a:r>
              <a:rPr lang="ru-RU" sz="2000" b="1" dirty="0" smtClean="0"/>
              <a:t>Ход игры: </a:t>
            </a:r>
            <a:r>
              <a:rPr lang="ru-RU" sz="2000" dirty="0" smtClean="0"/>
              <a:t>Дети становятся в ряд, руки держат за спиной. Ведущий раздает всем по одной карточке. По сигналу дети передает друг другу слева направо карточки. По сигналу «Стоп!» - перестают передавать карточки. Затем ведущий называет числа «2 и 3», а дети, в руках которых карточка с таким же числом пуговиц показывают ее.</a:t>
            </a:r>
          </a:p>
          <a:p>
            <a:pPr algn="ctr"/>
            <a:endParaRPr lang="ru-RU" sz="2000" dirty="0" smtClean="0"/>
          </a:p>
          <a:p>
            <a:pPr algn="ctr"/>
            <a:r>
              <a:rPr lang="ru-RU" sz="2000" dirty="0" smtClean="0"/>
              <a:t>Правила игры. Считать пуговицы можно только за спиной. Если ребенок ошибся, он выходит из игры, его место занимает другой ребенок. Игра продолжается.</a:t>
            </a:r>
            <a:endParaRPr lang="ru-RU" dirty="0"/>
          </a:p>
        </p:txBody>
      </p:sp>
    </p:spTree>
    <p:extLst>
      <p:ext uri="{BB962C8B-B14F-4D97-AF65-F5344CB8AC3E}">
        <p14:creationId xmlns:p14="http://schemas.microsoft.com/office/powerpoint/2010/main" val="41164824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0" y="0"/>
            <a:ext cx="12192000" cy="6858000"/>
          </a:xfrm>
          <a:prstGeom prst="rect">
            <a:avLst/>
          </a:prstGeom>
        </p:spPr>
      </p:pic>
      <p:sp>
        <p:nvSpPr>
          <p:cNvPr id="6" name="Прямоугольник 5"/>
          <p:cNvSpPr/>
          <p:nvPr/>
        </p:nvSpPr>
        <p:spPr>
          <a:xfrm>
            <a:off x="1346579" y="852661"/>
            <a:ext cx="9498841" cy="4524315"/>
          </a:xfrm>
          <a:prstGeom prst="rect">
            <a:avLst/>
          </a:prstGeom>
        </p:spPr>
        <p:txBody>
          <a:bodyPr wrap="square">
            <a:spAutoFit/>
          </a:bodyPr>
          <a:lstStyle/>
          <a:p>
            <a:pPr algn="ctr"/>
            <a:r>
              <a:rPr lang="ru-RU" sz="2400" b="1" dirty="0" smtClean="0">
                <a:solidFill>
                  <a:schemeClr val="accent5">
                    <a:lumMod val="75000"/>
                  </a:schemeClr>
                </a:solidFill>
              </a:rPr>
              <a:t>«Живые числа»</a:t>
            </a:r>
          </a:p>
          <a:p>
            <a:pPr algn="ctr"/>
            <a:endParaRPr lang="ru-RU" sz="2400" b="1" dirty="0" smtClean="0">
              <a:solidFill>
                <a:srgbClr val="00B050"/>
              </a:solidFill>
            </a:endParaRPr>
          </a:p>
          <a:p>
            <a:pPr algn="ctr"/>
            <a:r>
              <a:rPr lang="ru-RU" sz="2000" b="1" dirty="0" smtClean="0"/>
              <a:t>Цель:</a:t>
            </a:r>
            <a:r>
              <a:rPr lang="ru-RU" sz="2000" dirty="0" smtClean="0"/>
              <a:t> упражнять в прямом и обратном счете в пределах 10.</a:t>
            </a:r>
          </a:p>
          <a:p>
            <a:pPr algn="ctr"/>
            <a:endParaRPr lang="ru-RU" sz="2000" dirty="0" smtClean="0"/>
          </a:p>
          <a:p>
            <a:pPr algn="ctr"/>
            <a:r>
              <a:rPr lang="ru-RU" sz="2000" b="1" dirty="0" smtClean="0"/>
              <a:t>Материал:</a:t>
            </a:r>
            <a:r>
              <a:rPr lang="ru-RU" sz="2000" dirty="0" smtClean="0"/>
              <a:t> карточки с нарисованными на них кружочками от 1 до 10.</a:t>
            </a:r>
          </a:p>
          <a:p>
            <a:pPr algn="ctr"/>
            <a:endParaRPr lang="ru-RU" sz="2000" dirty="0" smtClean="0"/>
          </a:p>
          <a:p>
            <a:pPr algn="ctr"/>
            <a:r>
              <a:rPr lang="ru-RU" sz="2000" b="1" dirty="0" smtClean="0"/>
              <a:t>Ход игры: </a:t>
            </a:r>
            <a:r>
              <a:rPr lang="ru-RU" sz="2000" dirty="0" smtClean="0"/>
              <a:t>Дети получают карточки. Выбирается водящий. Дети ходят по комнате. По сигналу водящего: «Числа! Встаньте по порядку!» - они строятся в шеренгу и называют свое число. Водящий говорит: «Все ли встали на свои места? Сейчас они нам скажут, какое из них и на сколько больше или меньше какого?» Число 1 говорит числу 2: «Я меньше тебя на 1». Что ему ответит число 2? (Число 2 отвечает: «Я больше тебя на 1»). А что ты скажешь числу 3? и т. д.</a:t>
            </a:r>
          </a:p>
          <a:p>
            <a:pPr algn="ctr"/>
            <a:endParaRPr lang="ru-RU" sz="2000" dirty="0" smtClean="0"/>
          </a:p>
          <a:p>
            <a:pPr algn="ctr"/>
            <a:r>
              <a:rPr lang="ru-RU" sz="2000" dirty="0" smtClean="0"/>
              <a:t>Затем дети меняются карточками. Игра продолжается.</a:t>
            </a:r>
            <a:endParaRPr lang="ru-RU" sz="1600" dirty="0"/>
          </a:p>
        </p:txBody>
      </p:sp>
    </p:spTree>
    <p:extLst>
      <p:ext uri="{BB962C8B-B14F-4D97-AF65-F5344CB8AC3E}">
        <p14:creationId xmlns:p14="http://schemas.microsoft.com/office/powerpoint/2010/main" val="21909370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0" y="0"/>
            <a:ext cx="12192000" cy="6858000"/>
          </a:xfrm>
          <a:prstGeom prst="rect">
            <a:avLst/>
          </a:prstGeom>
        </p:spPr>
      </p:pic>
      <p:sp>
        <p:nvSpPr>
          <p:cNvPr id="6" name="Прямоугольник 5"/>
          <p:cNvSpPr/>
          <p:nvPr/>
        </p:nvSpPr>
        <p:spPr>
          <a:xfrm>
            <a:off x="1251044" y="989139"/>
            <a:ext cx="9498841" cy="3908762"/>
          </a:xfrm>
          <a:prstGeom prst="rect">
            <a:avLst/>
          </a:prstGeom>
        </p:spPr>
        <p:txBody>
          <a:bodyPr wrap="square">
            <a:spAutoFit/>
          </a:bodyPr>
          <a:lstStyle/>
          <a:p>
            <a:pPr algn="ctr"/>
            <a:r>
              <a:rPr lang="ru-RU" sz="2400" b="1" dirty="0" smtClean="0">
                <a:solidFill>
                  <a:schemeClr val="accent5">
                    <a:lumMod val="75000"/>
                  </a:schemeClr>
                </a:solidFill>
              </a:rPr>
              <a:t>«Каких кружков больше»</a:t>
            </a:r>
          </a:p>
          <a:p>
            <a:pPr algn="ctr"/>
            <a:endParaRPr lang="ru-RU" sz="2400" b="1" dirty="0" smtClean="0">
              <a:solidFill>
                <a:srgbClr val="00B050"/>
              </a:solidFill>
            </a:endParaRPr>
          </a:p>
          <a:p>
            <a:pPr algn="ctr"/>
            <a:r>
              <a:rPr lang="ru-RU" sz="2000" b="1" dirty="0" smtClean="0"/>
              <a:t>Цель: </a:t>
            </a:r>
            <a:r>
              <a:rPr lang="ru-RU" sz="2000" dirty="0" smtClean="0"/>
              <a:t>упражнять в счете и отсчете предметов в пределах 10.</a:t>
            </a:r>
          </a:p>
          <a:p>
            <a:pPr algn="ctr"/>
            <a:endParaRPr lang="ru-RU" sz="2000" dirty="0" smtClean="0"/>
          </a:p>
          <a:p>
            <a:pPr algn="ctr"/>
            <a:r>
              <a:rPr lang="ru-RU" sz="2000" b="1" dirty="0" smtClean="0"/>
              <a:t>Материал: </a:t>
            </a:r>
            <a:r>
              <a:rPr lang="ru-RU" sz="2000" dirty="0" smtClean="0"/>
              <a:t>карточки с 2 полосками, красные и синие кружочки (по 10 кружков каждого цвета на ребенка).</a:t>
            </a:r>
          </a:p>
          <a:p>
            <a:pPr algn="ctr"/>
            <a:endParaRPr lang="ru-RU" sz="2000" dirty="0" smtClean="0"/>
          </a:p>
          <a:p>
            <a:pPr algn="ctr"/>
            <a:r>
              <a:rPr lang="ru-RU" sz="2000" b="1" dirty="0" smtClean="0"/>
              <a:t>Ход игры: </a:t>
            </a:r>
            <a:r>
              <a:rPr lang="ru-RU" sz="2000" dirty="0" smtClean="0"/>
              <a:t>Педагог дает детям задание: на верхнюю полоску карточки положить 6 красных кружков вплотную, а на нижнюю - 5 синих кружков на некотором расстоянии друг от друга. Затем обращается к детям: «Каких кружков у вас больше: красных или синих. Почему вы думаете, что красных кружков больше? Что надо сделать, чтобы кружков стало поровну?» и т. д. (до 10).</a:t>
            </a:r>
            <a:endParaRPr lang="ru-RU" sz="1600" dirty="0"/>
          </a:p>
        </p:txBody>
      </p:sp>
    </p:spTree>
    <p:extLst>
      <p:ext uri="{BB962C8B-B14F-4D97-AF65-F5344CB8AC3E}">
        <p14:creationId xmlns:p14="http://schemas.microsoft.com/office/powerpoint/2010/main" val="31141378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0" y="0"/>
            <a:ext cx="12192000" cy="6858000"/>
          </a:xfrm>
          <a:prstGeom prst="rect">
            <a:avLst/>
          </a:prstGeom>
        </p:spPr>
      </p:pic>
      <p:sp>
        <p:nvSpPr>
          <p:cNvPr id="6" name="Прямоугольник 5"/>
          <p:cNvSpPr/>
          <p:nvPr/>
        </p:nvSpPr>
        <p:spPr>
          <a:xfrm>
            <a:off x="1346579" y="552411"/>
            <a:ext cx="9498841" cy="4832092"/>
          </a:xfrm>
          <a:prstGeom prst="rect">
            <a:avLst/>
          </a:prstGeom>
        </p:spPr>
        <p:txBody>
          <a:bodyPr wrap="square">
            <a:spAutoFit/>
          </a:bodyPr>
          <a:lstStyle/>
          <a:p>
            <a:pPr algn="ctr"/>
            <a:r>
              <a:rPr lang="ru-RU" sz="2400" b="1" dirty="0" smtClean="0">
                <a:solidFill>
                  <a:schemeClr val="accent5">
                    <a:lumMod val="75000"/>
                  </a:schemeClr>
                </a:solidFill>
              </a:rPr>
              <a:t>«Угадай, какой по счету цветок»</a:t>
            </a:r>
          </a:p>
          <a:p>
            <a:pPr algn="ctr"/>
            <a:endParaRPr lang="ru-RU" sz="2400" b="1" dirty="0" smtClean="0">
              <a:solidFill>
                <a:schemeClr val="accent5">
                  <a:lumMod val="75000"/>
                </a:schemeClr>
              </a:solidFill>
            </a:endParaRPr>
          </a:p>
          <a:p>
            <a:pPr algn="ctr"/>
            <a:r>
              <a:rPr lang="ru-RU" sz="2000" b="1" dirty="0" smtClean="0"/>
              <a:t>Цель: </a:t>
            </a:r>
            <a:r>
              <a:rPr lang="ru-RU" sz="2000" dirty="0" smtClean="0"/>
              <a:t>закрепить навык порядкового счета.</a:t>
            </a:r>
          </a:p>
          <a:p>
            <a:pPr algn="ctr"/>
            <a:endParaRPr lang="ru-RU" sz="2000" dirty="0" smtClean="0"/>
          </a:p>
          <a:p>
            <a:pPr algn="ctr"/>
            <a:r>
              <a:rPr lang="ru-RU" sz="2000" b="1" dirty="0" smtClean="0"/>
              <a:t>Материал:</a:t>
            </a:r>
            <a:r>
              <a:rPr lang="ru-RU" sz="2000" dirty="0" smtClean="0"/>
              <a:t> наборное полотно с 3 полосками, набор предметных картинок с изображением разных цветов (9 штук).</a:t>
            </a:r>
          </a:p>
          <a:p>
            <a:pPr algn="ctr"/>
            <a:endParaRPr lang="ru-RU" sz="2000" dirty="0" smtClean="0"/>
          </a:p>
          <a:p>
            <a:pPr algn="ctr"/>
            <a:r>
              <a:rPr lang="ru-RU" sz="2000" b="1" dirty="0" smtClean="0"/>
              <a:t>Ход игры: </a:t>
            </a:r>
            <a:r>
              <a:rPr lang="ru-RU" sz="2000" dirty="0" smtClean="0"/>
              <a:t>На наборном полотне в ряд В. ставит 7 различных цветков и говорит: «Сейчас мы поиграем в игру «Угадай, который по счету цветок я спрятала?» Посмотрите, сколько всего цветков? Как составлена группа из цветков? выслушав, ответь; детей, объясняет задание: «Постарайтесь запомнить, в каком порядке расположены цветы. Затем 1 цветок я спрячу, а вы скажете, который по счету он был. Кто хочет пересчитать цветы по порядку? Ребенок считает: Первый — голубой, второй - зеленый. Затем дети закрывают глаза, а воспитатель убирает 1 цветок. Упражнение повторяется несколько раз.</a:t>
            </a:r>
            <a:endParaRPr lang="ru-RU" sz="1600" dirty="0"/>
          </a:p>
        </p:txBody>
      </p:sp>
    </p:spTree>
    <p:extLst>
      <p:ext uri="{BB962C8B-B14F-4D97-AF65-F5344CB8AC3E}">
        <p14:creationId xmlns:p14="http://schemas.microsoft.com/office/powerpoint/2010/main" val="10087992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0" y="0"/>
            <a:ext cx="12192000" cy="6858000"/>
          </a:xfrm>
          <a:prstGeom prst="rect">
            <a:avLst/>
          </a:prstGeom>
        </p:spPr>
      </p:pic>
      <p:sp>
        <p:nvSpPr>
          <p:cNvPr id="6" name="Прямоугольник 5"/>
          <p:cNvSpPr/>
          <p:nvPr/>
        </p:nvSpPr>
        <p:spPr>
          <a:xfrm>
            <a:off x="1346579" y="920900"/>
            <a:ext cx="9498841" cy="4216539"/>
          </a:xfrm>
          <a:prstGeom prst="rect">
            <a:avLst/>
          </a:prstGeom>
        </p:spPr>
        <p:txBody>
          <a:bodyPr wrap="square">
            <a:spAutoFit/>
          </a:bodyPr>
          <a:lstStyle/>
          <a:p>
            <a:pPr algn="ctr"/>
            <a:r>
              <a:rPr lang="ru-RU" sz="2400" b="1" dirty="0" smtClean="0">
                <a:solidFill>
                  <a:schemeClr val="accent5">
                    <a:lumMod val="75000"/>
                  </a:schemeClr>
                </a:solidFill>
              </a:rPr>
              <a:t>«Освободим принцессу»</a:t>
            </a:r>
          </a:p>
          <a:p>
            <a:pPr algn="ctr"/>
            <a:endParaRPr lang="ru-RU" sz="2400" b="1" dirty="0" smtClean="0">
              <a:solidFill>
                <a:srgbClr val="00B050"/>
              </a:solidFill>
            </a:endParaRPr>
          </a:p>
          <a:p>
            <a:pPr algn="ctr"/>
            <a:r>
              <a:rPr lang="ru-RU" sz="2000" b="1" dirty="0" smtClean="0"/>
              <a:t>Цель:</a:t>
            </a:r>
            <a:r>
              <a:rPr lang="ru-RU" sz="2000" dirty="0" smtClean="0"/>
              <a:t> развивать логическое мышление; упражнять в порядковом счете, в увеличении и уменьшении числа на единицу.</a:t>
            </a:r>
          </a:p>
          <a:p>
            <a:pPr algn="ctr"/>
            <a:endParaRPr lang="ru-RU" sz="2000" dirty="0" smtClean="0"/>
          </a:p>
          <a:p>
            <a:pPr algn="ctr"/>
            <a:r>
              <a:rPr lang="ru-RU" sz="2000" b="1" dirty="0" smtClean="0"/>
              <a:t>Ход игры: </a:t>
            </a:r>
            <a:r>
              <a:rPr lang="ru-RU" sz="2000" dirty="0" smtClean="0"/>
              <a:t>В.: «В некотором царстве, в некотором государстве жил-был король, у которого была красавица дочь. Однажды небо потемнело, из-за туч вылетел Змей Горыныч, подхватил принцессу и понес в свой замок. Давайте освободим принцессу. В замке 9 башен, у каждой, кроме одной, числа написаны по определенному правилу. Принцесса находится в башне, где это правило нарушено. В какой башне находится принцесса? Догадайтесь, по какому правилу написаны числа?». Дети находят башню и объясняют: во всех записях числа увеличиваются на единицу, а под зеленой башней числа уменьшаются на единицу</a:t>
            </a:r>
            <a:endParaRPr lang="ru-RU" sz="1600" dirty="0"/>
          </a:p>
        </p:txBody>
      </p:sp>
    </p:spTree>
    <p:extLst>
      <p:ext uri="{BB962C8B-B14F-4D97-AF65-F5344CB8AC3E}">
        <p14:creationId xmlns:p14="http://schemas.microsoft.com/office/powerpoint/2010/main" val="2343064750"/>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TotalTime>
  <Words>1232</Words>
  <Application>Microsoft Office PowerPoint</Application>
  <PresentationFormat>Произвольный</PresentationFormat>
  <Paragraphs>79</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Windows User</dc:creator>
  <cp:lastModifiedBy>79135</cp:lastModifiedBy>
  <cp:revision>4</cp:revision>
  <dcterms:created xsi:type="dcterms:W3CDTF">2023-01-23T09:59:52Z</dcterms:created>
  <dcterms:modified xsi:type="dcterms:W3CDTF">2023-01-31T08:19:59Z</dcterms:modified>
</cp:coreProperties>
</file>