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4.jpg" ContentType="image/jpeg"/>
  <Override PartName="/ppt/media/image5.jpg" ContentType="image/jpeg"/>
  <Override PartName="/ppt/media/image6.jpg" ContentType="image/jpeg"/>
  <Override PartName="/ppt/media/image8.jpg" ContentType="image/jpeg"/>
  <Override PartName="/ppt/media/image12.jpg" ContentType="image/jpeg"/>
  <Override PartName="/ppt/media/image13.jpg" ContentType="image/jpeg"/>
  <Override PartName="/ppt/media/image15.jpg" ContentType="image/jpeg"/>
  <Override PartName="/ppt/media/image17.jpg" ContentType="image/jpeg"/>
  <Override PartName="/ppt/media/image19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7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195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30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630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64401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8080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4802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474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2039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053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174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20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07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105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358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280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0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7107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05F6B-176F-4E51-BF2A-4ED0988A987B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9F24A-47E8-4F61-871B-C1BF0159C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1078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BE02760-D14D-4C18-ACEC-8524098A10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8328" y="1020399"/>
            <a:ext cx="3453509" cy="4817202"/>
          </a:xfrm>
          <a:prstGeom prst="rect">
            <a:avLst/>
          </a:prstGeom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024A651F-351B-4F15-9950-E66BB633643A}"/>
              </a:ext>
            </a:extLst>
          </p:cNvPr>
          <p:cNvSpPr/>
          <p:nvPr/>
        </p:nvSpPr>
        <p:spPr>
          <a:xfrm>
            <a:off x="187397" y="103811"/>
            <a:ext cx="7948246" cy="3690867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по теме 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«Конвергентный подход как способ развития функциональной грамотности  учащихся на уровне начального общего образования»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5E9C513-B6C5-4465-A797-6584EAF9D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104" y="3991557"/>
            <a:ext cx="2563001" cy="256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82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1C1FE5E5-5E2C-4B64-885C-D5BECB74EE35}"/>
              </a:ext>
            </a:extLst>
          </p:cNvPr>
          <p:cNvSpPr/>
          <p:nvPr/>
        </p:nvSpPr>
        <p:spPr>
          <a:xfrm>
            <a:off x="5598942" y="164594"/>
            <a:ext cx="5346896" cy="665871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«Удивление фактом наоборот»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9C56DF-6261-4932-8B9D-3CAE0E93D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30" y="55569"/>
            <a:ext cx="4596728" cy="6642525"/>
          </a:xfrm>
          <a:prstGeom prst="rect">
            <a:avLst/>
          </a:prstGeom>
        </p:spPr>
      </p:pic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7ABEBF83-206F-4748-A570-A38C5C55153A}"/>
              </a:ext>
            </a:extLst>
          </p:cNvPr>
          <p:cNvSpPr/>
          <p:nvPr/>
        </p:nvSpPr>
        <p:spPr>
          <a:xfrm>
            <a:off x="5598942" y="2964766"/>
            <a:ext cx="5795890" cy="310896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Конвергентный подход предполагает оперировать знаниями из различных предметных областей. Исследовательская работа стала частью повседневной жизни, а реализация конвергентного подхода дает возможность разработки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метапроектов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4" name="Прямоугольник: скругленные противолежащие углы 3">
            <a:extLst>
              <a:ext uri="{FF2B5EF4-FFF2-40B4-BE49-F238E27FC236}">
                <a16:creationId xmlns:a16="http://schemas.microsoft.com/office/drawing/2014/main" id="{1756B4DC-21C8-438C-A779-C7226D50783C}"/>
              </a:ext>
            </a:extLst>
          </p:cNvPr>
          <p:cNvSpPr/>
          <p:nvPr/>
        </p:nvSpPr>
        <p:spPr>
          <a:xfrm>
            <a:off x="6296465" y="1231743"/>
            <a:ext cx="4400844" cy="665872"/>
          </a:xfrm>
          <a:prstGeom prst="round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299 792 458 м/с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DDCAFE1-68C2-4D23-8EF2-BC7A8E54A8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5" y="159906"/>
            <a:ext cx="1082930" cy="1274525"/>
          </a:xfrm>
          <a:prstGeom prst="rect">
            <a:avLst/>
          </a:prstGeom>
        </p:spPr>
      </p:pic>
      <p:sp>
        <p:nvSpPr>
          <p:cNvPr id="7" name="Прямоугольник: скругленные противолежащие углы 6">
            <a:extLst>
              <a:ext uri="{FF2B5EF4-FFF2-40B4-BE49-F238E27FC236}">
                <a16:creationId xmlns:a16="http://schemas.microsoft.com/office/drawing/2014/main" id="{39BD799D-6B1E-4729-9199-88512B4249FF}"/>
              </a:ext>
            </a:extLst>
          </p:cNvPr>
          <p:cNvSpPr/>
          <p:nvPr/>
        </p:nvSpPr>
        <p:spPr>
          <a:xfrm>
            <a:off x="6296465" y="2097780"/>
            <a:ext cx="4400844" cy="665872"/>
          </a:xfrm>
          <a:prstGeom prst="round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света</a:t>
            </a:r>
          </a:p>
        </p:txBody>
      </p:sp>
    </p:spTree>
    <p:extLst>
      <p:ext uri="{BB962C8B-B14F-4D97-AF65-F5344CB8AC3E}">
        <p14:creationId xmlns:p14="http://schemas.microsoft.com/office/powerpoint/2010/main" val="3691268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D402ECB-3C41-44F2-ABF6-3D23B3759007}"/>
              </a:ext>
            </a:extLst>
          </p:cNvPr>
          <p:cNvSpPr/>
          <p:nvPr/>
        </p:nvSpPr>
        <p:spPr>
          <a:xfrm>
            <a:off x="3641187" y="112541"/>
            <a:ext cx="5235527" cy="119575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 проекты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67CA17E8-3CF3-43D6-9CA8-0CF5BF4E6C9A}"/>
              </a:ext>
            </a:extLst>
          </p:cNvPr>
          <p:cNvSpPr/>
          <p:nvPr/>
        </p:nvSpPr>
        <p:spPr>
          <a:xfrm>
            <a:off x="534572" y="1674055"/>
            <a:ext cx="6006906" cy="91440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Вечный двигатель: попробуй, предложи!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7828F99C-354E-41C6-B41C-ECC0F75E9090}"/>
              </a:ext>
            </a:extLst>
          </p:cNvPr>
          <p:cNvSpPr/>
          <p:nvPr/>
        </p:nvSpPr>
        <p:spPr>
          <a:xfrm>
            <a:off x="5247248" y="2954216"/>
            <a:ext cx="6569613" cy="1195754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Греет ли снег? Сделай нагревательный элемент на основе снега.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E5252168-7652-4840-B634-AD2D6DB90D6F}"/>
              </a:ext>
            </a:extLst>
          </p:cNvPr>
          <p:cNvSpPr/>
          <p:nvPr/>
        </p:nvSpPr>
        <p:spPr>
          <a:xfrm>
            <a:off x="337623" y="4496972"/>
            <a:ext cx="7174524" cy="91440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Память воды: попробуй передать информацию с помощью воды.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3E7BC15-3D2C-42E4-B4DD-94371C5EDE6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2135" y="4375050"/>
            <a:ext cx="2222695" cy="239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76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374A8815-B7CB-46B9-A93E-E659FE0C3858}"/>
              </a:ext>
            </a:extLst>
          </p:cNvPr>
          <p:cNvSpPr/>
          <p:nvPr/>
        </p:nvSpPr>
        <p:spPr>
          <a:xfrm>
            <a:off x="1505243" y="196947"/>
            <a:ext cx="9306951" cy="190031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Бернард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Баух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известный государственный деятель, сказал: «Миллионы людей видели, как падают яблоки, но только Ньютон спросил почему?»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DC14CE3-7722-42DF-BF03-9D2BFAC38D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772" y="2491152"/>
            <a:ext cx="4036257" cy="403625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EAFC957-1B9F-412B-A214-8699C941EE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336" y="2097257"/>
            <a:ext cx="2378501" cy="2989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710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1B206E31-AFA3-4974-A0D7-CD462AA54336}"/>
              </a:ext>
            </a:extLst>
          </p:cNvPr>
          <p:cNvSpPr/>
          <p:nvPr/>
        </p:nvSpPr>
        <p:spPr>
          <a:xfrm>
            <a:off x="225084" y="407963"/>
            <a:ext cx="3629464" cy="921432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мастер-класса</a:t>
            </a:r>
            <a:r>
              <a:rPr lang="ru-RU" sz="32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Блок-схема: альтернативный процесс 4">
            <a:extLst>
              <a:ext uri="{FF2B5EF4-FFF2-40B4-BE49-F238E27FC236}">
                <a16:creationId xmlns:a16="http://schemas.microsoft.com/office/drawing/2014/main" id="{0693AAB7-72C3-4AA7-AD98-1BDD2B56F58A}"/>
              </a:ext>
            </a:extLst>
          </p:cNvPr>
          <p:cNvSpPr/>
          <p:nvPr/>
        </p:nvSpPr>
        <p:spPr>
          <a:xfrm>
            <a:off x="4023360" y="28136"/>
            <a:ext cx="7943556" cy="1969476"/>
          </a:xfrm>
          <a:prstGeom prst="flowChartAlternateProcess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профессиональной компетентности педагогов в формировании функциональной грамотности учащихся на основе конвергентного подхода.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E3FEBD1C-3AFE-416D-8A1B-75A31165B54A}"/>
              </a:ext>
            </a:extLst>
          </p:cNvPr>
          <p:cNvSpPr/>
          <p:nvPr/>
        </p:nvSpPr>
        <p:spPr>
          <a:xfrm>
            <a:off x="379827" y="3872131"/>
            <a:ext cx="1885071" cy="689317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800" b="1" dirty="0">
                <a:solidFill>
                  <a:schemeClr val="tx1"/>
                </a:solidFill>
              </a:rPr>
              <a:t>         </a:t>
            </a:r>
            <a:endParaRPr lang="ru-RU" sz="28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24002A82-C11D-4BF9-95AC-1B5472C9BA8C}"/>
              </a:ext>
            </a:extLst>
          </p:cNvPr>
          <p:cNvSpPr/>
          <p:nvPr/>
        </p:nvSpPr>
        <p:spPr>
          <a:xfrm>
            <a:off x="2489982" y="2810021"/>
            <a:ext cx="9476934" cy="2813538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1.Представить методические приемы формирования функциональной грамотности учащихся на основе конвергентного подхода.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2.Оценить результативность участия в мастер – классе с точки зрения личных профессиональных интересов.</a:t>
            </a:r>
          </a:p>
          <a:p>
            <a:pPr algn="ctr"/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4470B5-5AD2-4B49-B522-1A769ADBA8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53" y="1849790"/>
            <a:ext cx="1921745" cy="150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788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EACD4474-B439-43F2-8E68-FAB774AAB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726" y="179450"/>
            <a:ext cx="4783602" cy="6499100"/>
          </a:xfrm>
          <a:prstGeom prst="rect">
            <a:avLst/>
          </a:prstGeom>
        </p:spPr>
      </p:pic>
      <p:sp>
        <p:nvSpPr>
          <p:cNvPr id="22" name="Блок-схема: альтернативный процесс 21">
            <a:extLst>
              <a:ext uri="{FF2B5EF4-FFF2-40B4-BE49-F238E27FC236}">
                <a16:creationId xmlns:a16="http://schemas.microsoft.com/office/drawing/2014/main" id="{E1B6B430-3D4A-4E2E-A6B9-85E88720C091}"/>
              </a:ext>
            </a:extLst>
          </p:cNvPr>
          <p:cNvSpPr/>
          <p:nvPr/>
        </p:nvSpPr>
        <p:spPr>
          <a:xfrm>
            <a:off x="1016391" y="521982"/>
            <a:ext cx="6696222" cy="1885072"/>
          </a:xfrm>
          <a:prstGeom prst="flowChartAlternateProcess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Обновленные Федеральные государственные образовательные стандарты определяют важнейшую образовательную задачу  современной школы: </a:t>
            </a:r>
          </a:p>
        </p:txBody>
      </p:sp>
      <p:sp>
        <p:nvSpPr>
          <p:cNvPr id="23" name="Блок-схема: альтернативный процесс 22">
            <a:extLst>
              <a:ext uri="{FF2B5EF4-FFF2-40B4-BE49-F238E27FC236}">
                <a16:creationId xmlns:a16="http://schemas.microsoft.com/office/drawing/2014/main" id="{B6F3AC2E-B668-4F43-B6FA-653B1392CDD2}"/>
              </a:ext>
            </a:extLst>
          </p:cNvPr>
          <p:cNvSpPr/>
          <p:nvPr/>
        </p:nvSpPr>
        <p:spPr>
          <a:xfrm>
            <a:off x="2176976" y="2574386"/>
            <a:ext cx="4375052" cy="984739"/>
          </a:xfrm>
          <a:prstGeom prst="flowChartAlternateProcess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-развитие функциональной грамотности учащихся, </a:t>
            </a:r>
          </a:p>
        </p:txBody>
      </p:sp>
      <p:sp>
        <p:nvSpPr>
          <p:cNvPr id="24" name="Блок-схема: альтернативный процесс 23">
            <a:extLst>
              <a:ext uri="{FF2B5EF4-FFF2-40B4-BE49-F238E27FC236}">
                <a16:creationId xmlns:a16="http://schemas.microsoft.com/office/drawing/2014/main" id="{3BBA9B40-D8EE-4C4D-A4BF-4AB4A377656F}"/>
              </a:ext>
            </a:extLst>
          </p:cNvPr>
          <p:cNvSpPr/>
          <p:nvPr/>
        </p:nvSpPr>
        <p:spPr>
          <a:xfrm>
            <a:off x="2225919" y="3640882"/>
            <a:ext cx="4326109" cy="1620130"/>
          </a:xfrm>
          <a:prstGeom prst="flowChartAlternateProcess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-формирование  представления учащихся о целостной картине мира, его единстве и многообразии.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CE624E4-FCD2-4FF6-9460-FE8A8BE50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34" y="4793478"/>
            <a:ext cx="1232780" cy="1733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039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6C92E82-6E91-4F13-9433-4BA0F462A5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66" y="2630659"/>
            <a:ext cx="3922615" cy="392261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523DB78-29F3-4675-AAE4-094E53A753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017" y="2630659"/>
            <a:ext cx="5376173" cy="3922615"/>
          </a:xfrm>
          <a:prstGeom prst="rect">
            <a:avLst/>
          </a:prstGeom>
        </p:spPr>
      </p:pic>
      <p:sp>
        <p:nvSpPr>
          <p:cNvPr id="4" name="Овал 3">
            <a:extLst>
              <a:ext uri="{FF2B5EF4-FFF2-40B4-BE49-F238E27FC236}">
                <a16:creationId xmlns:a16="http://schemas.microsoft.com/office/drawing/2014/main" id="{25B7D3ED-D754-4B71-81D7-ACB5E4C69668}"/>
              </a:ext>
            </a:extLst>
          </p:cNvPr>
          <p:cNvSpPr/>
          <p:nvPr/>
        </p:nvSpPr>
        <p:spPr>
          <a:xfrm>
            <a:off x="300111" y="154744"/>
            <a:ext cx="11591778" cy="2602524"/>
          </a:xfrm>
          <a:prstGeom prst="ellipse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Конвергентный подход в образовании предусматривает любой вид деятельности, направленный на взаимное проникновение и влияние различных предметных областей.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438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усеченные противолежащие углы 3">
            <a:extLst>
              <a:ext uri="{FF2B5EF4-FFF2-40B4-BE49-F238E27FC236}">
                <a16:creationId xmlns:a16="http://schemas.microsoft.com/office/drawing/2014/main" id="{7033D7FA-DD75-41F1-BD07-A6BDA83F43FB}"/>
              </a:ext>
            </a:extLst>
          </p:cNvPr>
          <p:cNvSpPr/>
          <p:nvPr/>
        </p:nvSpPr>
        <p:spPr>
          <a:xfrm rot="16200000">
            <a:off x="-1979480" y="3043310"/>
            <a:ext cx="5128924" cy="771379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 конвергентного типа</a:t>
            </a:r>
          </a:p>
        </p:txBody>
      </p:sp>
      <p:sp>
        <p:nvSpPr>
          <p:cNvPr id="5" name="Прямоугольник: усеченные противолежащие углы 4">
            <a:extLst>
              <a:ext uri="{FF2B5EF4-FFF2-40B4-BE49-F238E27FC236}">
                <a16:creationId xmlns:a16="http://schemas.microsoft.com/office/drawing/2014/main" id="{0321EC98-0169-485D-A416-85EB3852DEA0}"/>
              </a:ext>
            </a:extLst>
          </p:cNvPr>
          <p:cNvSpPr/>
          <p:nvPr/>
        </p:nvSpPr>
        <p:spPr>
          <a:xfrm>
            <a:off x="1179341" y="864537"/>
            <a:ext cx="10665656" cy="914400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-это задачи, поставленные вне конкретной предметной области, но решение которых требует предметных компетенций;</a:t>
            </a:r>
          </a:p>
        </p:txBody>
      </p:sp>
      <p:sp>
        <p:nvSpPr>
          <p:cNvPr id="6" name="Прямоугольник: усеченные противолежащие углы 5">
            <a:extLst>
              <a:ext uri="{FF2B5EF4-FFF2-40B4-BE49-F238E27FC236}">
                <a16:creationId xmlns:a16="http://schemas.microsoft.com/office/drawing/2014/main" id="{6CCF18CB-CA65-4059-B748-3E380CD3A2B6}"/>
              </a:ext>
            </a:extLst>
          </p:cNvPr>
          <p:cNvSpPr/>
          <p:nvPr/>
        </p:nvSpPr>
        <p:spPr>
          <a:xfrm>
            <a:off x="1179341" y="1965414"/>
            <a:ext cx="10665656" cy="914400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-это задачи, контекст которых близок к повседневной жизни;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: усеченные противолежащие углы 7">
            <a:extLst>
              <a:ext uri="{FF2B5EF4-FFF2-40B4-BE49-F238E27FC236}">
                <a16:creationId xmlns:a16="http://schemas.microsoft.com/office/drawing/2014/main" id="{7593B4BA-DD5A-4B51-B70A-7F43408C4276}"/>
              </a:ext>
            </a:extLst>
          </p:cNvPr>
          <p:cNvSpPr/>
          <p:nvPr/>
        </p:nvSpPr>
        <p:spPr>
          <a:xfrm>
            <a:off x="1179341" y="3032214"/>
            <a:ext cx="10665656" cy="914400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-это задачи, вытекающие из реальных жизненных ситуаций, понятных учащимся или легко актуализируемых;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: усеченные противолежащие углы 8">
            <a:extLst>
              <a:ext uri="{FF2B5EF4-FFF2-40B4-BE49-F238E27FC236}">
                <a16:creationId xmlns:a16="http://schemas.microsoft.com/office/drawing/2014/main" id="{251136DD-BFDD-4B17-89CB-FC07BFC71F85}"/>
              </a:ext>
            </a:extLst>
          </p:cNvPr>
          <p:cNvSpPr/>
          <p:nvPr/>
        </p:nvSpPr>
        <p:spPr>
          <a:xfrm>
            <a:off x="1179341" y="4099014"/>
            <a:ext cx="10665656" cy="914400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-это задачи, решение которых предполагает использование разных форматов предоставления информации;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: усеченные противолежащие углы 9">
            <a:extLst>
              <a:ext uri="{FF2B5EF4-FFF2-40B4-BE49-F238E27FC236}">
                <a16:creationId xmlns:a16="http://schemas.microsoft.com/office/drawing/2014/main" id="{1D8CA486-47DC-4943-90B7-4189BD87D5D5}"/>
              </a:ext>
            </a:extLst>
          </p:cNvPr>
          <p:cNvSpPr/>
          <p:nvPr/>
        </p:nvSpPr>
        <p:spPr>
          <a:xfrm>
            <a:off x="1179341" y="5165814"/>
            <a:ext cx="10665656" cy="914400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-это задачи, контекст которых требует осознанного выбора модели поведения.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217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противолежащие углы 3">
            <a:extLst>
              <a:ext uri="{FF2B5EF4-FFF2-40B4-BE49-F238E27FC236}">
                <a16:creationId xmlns:a16="http://schemas.microsoft.com/office/drawing/2014/main" id="{D6A0E1CE-29A8-4444-BA4D-3DFF6F4266DA}"/>
              </a:ext>
            </a:extLst>
          </p:cNvPr>
          <p:cNvSpPr/>
          <p:nvPr/>
        </p:nvSpPr>
        <p:spPr>
          <a:xfrm>
            <a:off x="1777218" y="187619"/>
            <a:ext cx="4670474" cy="773722"/>
          </a:xfrm>
          <a:prstGeom prst="round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конвергентного типа</a:t>
            </a:r>
          </a:p>
        </p:txBody>
      </p:sp>
      <p:sp>
        <p:nvSpPr>
          <p:cNvPr id="9" name="Прямоугольник: скругленные противолежащие углы 8">
            <a:extLst>
              <a:ext uri="{FF2B5EF4-FFF2-40B4-BE49-F238E27FC236}">
                <a16:creationId xmlns:a16="http://schemas.microsoft.com/office/drawing/2014/main" id="{C54BC670-7FFF-49C2-AE4A-18D5A50C5889}"/>
              </a:ext>
            </a:extLst>
          </p:cNvPr>
          <p:cNvSpPr/>
          <p:nvPr/>
        </p:nvSpPr>
        <p:spPr>
          <a:xfrm>
            <a:off x="8169023" y="1027112"/>
            <a:ext cx="3793396" cy="5416061"/>
          </a:xfrm>
          <a:prstGeom prst="round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Подобное задание способствует развитию креативности мышления, умению  владеть системным, целостным подходом к решению проблемы, умению общаться в коммуникативной ситуации, работать в команде, договариваться, формулировать свое мнение.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A07A5C6-3E43-4DEE-A710-B8673CDF83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90" y="1463040"/>
            <a:ext cx="7946329" cy="417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69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скругленные верхние углы 7">
            <a:extLst>
              <a:ext uri="{FF2B5EF4-FFF2-40B4-BE49-F238E27FC236}">
                <a16:creationId xmlns:a16="http://schemas.microsoft.com/office/drawing/2014/main" id="{35B7B0BF-D254-4FA2-A26B-02E612650198}"/>
              </a:ext>
            </a:extLst>
          </p:cNvPr>
          <p:cNvSpPr/>
          <p:nvPr/>
        </p:nvSpPr>
        <p:spPr>
          <a:xfrm>
            <a:off x="3648221" y="196947"/>
            <a:ext cx="4895557" cy="914400"/>
          </a:xfrm>
          <a:prstGeom prst="round2Same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конвергентного типа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97AE5F9D-E67F-41F7-A14A-B14DFEE24F32}"/>
              </a:ext>
            </a:extLst>
          </p:cNvPr>
          <p:cNvSpPr/>
          <p:nvPr/>
        </p:nvSpPr>
        <p:spPr>
          <a:xfrm>
            <a:off x="7624689" y="1242678"/>
            <a:ext cx="4457111" cy="2067951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коробочке лежат карандаши красного и синего цветов. Сколько карандашей нужно взять, не глядя, чтобы два из них были одного цвета?</a:t>
            </a:r>
          </a:p>
        </p:txBody>
      </p:sp>
      <p:sp>
        <p:nvSpPr>
          <p:cNvPr id="21" name="Прямоугольник: скругленные противолежащие углы 20">
            <a:extLst>
              <a:ext uri="{FF2B5EF4-FFF2-40B4-BE49-F238E27FC236}">
                <a16:creationId xmlns:a16="http://schemas.microsoft.com/office/drawing/2014/main" id="{3AFF6522-BB34-4E1A-8229-C8D62BE76C06}"/>
              </a:ext>
            </a:extLst>
          </p:cNvPr>
          <p:cNvSpPr/>
          <p:nvPr/>
        </p:nvSpPr>
        <p:spPr>
          <a:xfrm>
            <a:off x="896256" y="4585288"/>
            <a:ext cx="10564835" cy="1918282"/>
          </a:xfrm>
          <a:prstGeom prst="round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Данное задание способствует развитию теоретического мышления: понятийного и образного, а также практического мышления: наглядно-образного, наглядно-действенного.</a:t>
            </a:r>
          </a:p>
          <a:p>
            <a:pPr algn="ctr"/>
            <a:endParaRPr lang="ru-RU" dirty="0"/>
          </a:p>
        </p:txBody>
      </p:sp>
      <p:sp>
        <p:nvSpPr>
          <p:cNvPr id="2" name="Прямоугольник: усеченные противолежащие углы 1">
            <a:extLst>
              <a:ext uri="{FF2B5EF4-FFF2-40B4-BE49-F238E27FC236}">
                <a16:creationId xmlns:a16="http://schemas.microsoft.com/office/drawing/2014/main" id="{B7AE167A-0F95-4098-A7D9-E02EBD53905A}"/>
              </a:ext>
            </a:extLst>
          </p:cNvPr>
          <p:cNvSpPr/>
          <p:nvPr/>
        </p:nvSpPr>
        <p:spPr>
          <a:xfrm>
            <a:off x="1936618" y="1343059"/>
            <a:ext cx="4457111" cy="914400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КК, СС, КС</a:t>
            </a:r>
          </a:p>
        </p:txBody>
      </p:sp>
      <p:sp>
        <p:nvSpPr>
          <p:cNvPr id="10" name="Прямоугольник: усеченные противолежащие углы 9">
            <a:extLst>
              <a:ext uri="{FF2B5EF4-FFF2-40B4-BE49-F238E27FC236}">
                <a16:creationId xmlns:a16="http://schemas.microsoft.com/office/drawing/2014/main" id="{D0E29936-313F-4523-B1A6-911390C367D0}"/>
              </a:ext>
            </a:extLst>
          </p:cNvPr>
          <p:cNvSpPr/>
          <p:nvPr/>
        </p:nvSpPr>
        <p:spPr>
          <a:xfrm>
            <a:off x="896256" y="2481276"/>
            <a:ext cx="6537836" cy="1001777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ККС, КСС, ККК, ССС</a:t>
            </a:r>
          </a:p>
        </p:txBody>
      </p:sp>
      <p:sp>
        <p:nvSpPr>
          <p:cNvPr id="13" name="Прямоугольник: усеченные противолежащие углы 12">
            <a:extLst>
              <a:ext uri="{FF2B5EF4-FFF2-40B4-BE49-F238E27FC236}">
                <a16:creationId xmlns:a16="http://schemas.microsoft.com/office/drawing/2014/main" id="{F826A290-C04B-46A4-897E-3AF9003B0D4C}"/>
              </a:ext>
            </a:extLst>
          </p:cNvPr>
          <p:cNvSpPr/>
          <p:nvPr/>
        </p:nvSpPr>
        <p:spPr>
          <a:xfrm>
            <a:off x="1295705" y="3507000"/>
            <a:ext cx="9600588" cy="1001777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КК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КС, </a:t>
            </a:r>
            <a:r>
              <a:rPr lang="ru-RU" sz="4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КК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С, К</a:t>
            </a:r>
            <a:r>
              <a:rPr lang="ru-RU" sz="4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КК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К, </a:t>
            </a:r>
            <a:r>
              <a:rPr lang="ru-RU" sz="44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C11CF6B-1256-4387-AD33-E87095D508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00" y="-61753"/>
            <a:ext cx="2457699" cy="191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206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" grpId="0" animBg="1"/>
      <p:bldP spid="2" grpId="1" animBg="1"/>
      <p:bldP spid="10" grpId="0" animBg="1"/>
      <p:bldP spid="10" grpId="1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6A6B2F7B-21AC-41AB-ADC0-2EDE359D11C0}"/>
              </a:ext>
            </a:extLst>
          </p:cNvPr>
          <p:cNvSpPr/>
          <p:nvPr/>
        </p:nvSpPr>
        <p:spPr>
          <a:xfrm>
            <a:off x="2459501" y="333271"/>
            <a:ext cx="7272997" cy="914400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«Педагогика удивления»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804BCE7-6C1C-42BD-A087-52E8757ADB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328" y="1436379"/>
            <a:ext cx="3474720" cy="463115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66DC3F7-78AE-4A82-827D-200DADF63B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26" y="1436379"/>
            <a:ext cx="7052602" cy="4628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587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DF9CE2D-FDE8-4C83-BC08-F6191FA6EDC2}"/>
              </a:ext>
            </a:extLst>
          </p:cNvPr>
          <p:cNvSpPr/>
          <p:nvPr/>
        </p:nvSpPr>
        <p:spPr>
          <a:xfrm>
            <a:off x="750276" y="126611"/>
            <a:ext cx="3906130" cy="689315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«Удивление фактом»</a:t>
            </a:r>
          </a:p>
        </p:txBody>
      </p:sp>
      <p:sp>
        <p:nvSpPr>
          <p:cNvPr id="6" name="Прямоугольник: усеченные противолежащие углы 5">
            <a:extLst>
              <a:ext uri="{FF2B5EF4-FFF2-40B4-BE49-F238E27FC236}">
                <a16:creationId xmlns:a16="http://schemas.microsoft.com/office/drawing/2014/main" id="{230FCFEA-1B30-4542-B16B-7101764FFD2C}"/>
              </a:ext>
            </a:extLst>
          </p:cNvPr>
          <p:cNvSpPr/>
          <p:nvPr/>
        </p:nvSpPr>
        <p:spPr>
          <a:xfrm>
            <a:off x="750276" y="1012873"/>
            <a:ext cx="4201551" cy="1477108"/>
          </a:xfrm>
          <a:prstGeom prst="snip2Diag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Эксперимент: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лимона можно зажечь лампочку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739B2DB-6CAA-4E8E-B6EF-4B09A3644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175" y="126611"/>
            <a:ext cx="4601533" cy="6546228"/>
          </a:xfrm>
          <a:prstGeom prst="rect">
            <a:avLst/>
          </a:prstGeom>
        </p:spPr>
      </p:pic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20768FC3-D63D-45E3-98C0-0D90A34B5C77}"/>
              </a:ext>
            </a:extLst>
          </p:cNvPr>
          <p:cNvSpPr/>
          <p:nvPr/>
        </p:nvSpPr>
        <p:spPr>
          <a:xfrm>
            <a:off x="168812" y="2785402"/>
            <a:ext cx="6879102" cy="3509891"/>
          </a:xfrm>
          <a:prstGeom prst="roundRect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конвергентного типа способствуют развитию УУД, стремлению находить ответы на возникающие вопросы, проверять правильность своих ответов на основе анализа информации, при проведении экспериментов и исследований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  <a:r>
              <a:rPr lang="ru-RU" sz="2800" b="1" u="sng" dirty="0">
                <a:solidFill>
                  <a:schemeClr val="tx1"/>
                </a:solidFill>
              </a:rPr>
              <a:t>  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965D8B0-3E1C-4C37-93A8-BAA8BE67C5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835" y="562707"/>
            <a:ext cx="1342761" cy="140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20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251</TotalTime>
  <Words>437</Words>
  <Application>Microsoft Office PowerPoint</Application>
  <PresentationFormat>Широкоэкранный</PresentationFormat>
  <Paragraphs>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Юля Коржавина</dc:creator>
  <cp:lastModifiedBy>Юлия Валерьевна</cp:lastModifiedBy>
  <cp:revision>21</cp:revision>
  <dcterms:created xsi:type="dcterms:W3CDTF">2022-12-13T15:53:38Z</dcterms:created>
  <dcterms:modified xsi:type="dcterms:W3CDTF">2022-12-15T05:39:18Z</dcterms:modified>
</cp:coreProperties>
</file>