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charts/chart13.xml" ContentType="application/vnd.openxmlformats-officedocument.drawingml.chart+xml"/>
  <Override PartName="/ppt/theme/themeOverride2.xml" ContentType="application/vnd.openxmlformats-officedocument.themeOverride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0" r:id="rId3"/>
    <p:sldId id="269" r:id="rId4"/>
    <p:sldId id="268" r:id="rId5"/>
    <p:sldId id="267" r:id="rId6"/>
    <p:sldId id="266" r:id="rId7"/>
    <p:sldId id="265" r:id="rId8"/>
    <p:sldId id="264" r:id="rId9"/>
    <p:sldId id="263" r:id="rId10"/>
    <p:sldId id="259" r:id="rId11"/>
    <p:sldId id="275" r:id="rId12"/>
    <p:sldId id="277" r:id="rId13"/>
    <p:sldId id="262" r:id="rId14"/>
    <p:sldId id="261" r:id="rId15"/>
    <p:sldId id="258" r:id="rId16"/>
    <p:sldId id="273" r:id="rId17"/>
    <p:sldId id="260" r:id="rId18"/>
    <p:sldId id="271" r:id="rId19"/>
    <p:sldId id="272" r:id="rId20"/>
    <p:sldId id="274" r:id="rId21"/>
    <p:sldId id="276" r:id="rId22"/>
    <p:sldId id="278" r:id="rId23"/>
    <p:sldId id="279" r:id="rId24"/>
    <p:sldId id="284" r:id="rId25"/>
    <p:sldId id="283" r:id="rId26"/>
    <p:sldId id="282" r:id="rId27"/>
    <p:sldId id="281" r:id="rId28"/>
    <p:sldId id="280" r:id="rId29"/>
    <p:sldId id="285" r:id="rId30"/>
    <p:sldId id="287" r:id="rId31"/>
    <p:sldId id="288" r:id="rId32"/>
    <p:sldId id="286" r:id="rId33"/>
    <p:sldId id="289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00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11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0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_____Microsoft_Excel11.xlsx"/><Relationship Id="rId1" Type="http://schemas.openxmlformats.org/officeDocument/2006/relationships/themeOverride" Target="../theme/themeOverride1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2.xlsx"/><Relationship Id="rId1" Type="http://schemas.openxmlformats.org/officeDocument/2006/relationships/themeOverride" Target="../theme/themeOverride2.xm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3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4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2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Соотношение мальчиков и девочек в % составе.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0.14352562646728795"/>
                  <c:y val="4.8028104734619471E-2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43%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5216-4F6B-80FD-E41DB8FCA4E1}"/>
                </c:ext>
              </c:extLst>
            </c:dLbl>
            <c:dLbl>
              <c:idx val="1"/>
              <c:layout>
                <c:manualLayout>
                  <c:x val="-0.14835916806515151"/>
                  <c:y val="-0.14788470144163193"/>
                </c:manualLayout>
              </c:layout>
              <c:tx>
                <c:rich>
                  <a:bodyPr/>
                  <a:lstStyle/>
                  <a:p>
                    <a:r>
                      <a:rPr lang="en-US" b="1" dirty="0">
                        <a:solidFill>
                          <a:srgbClr val="C00000"/>
                        </a:solidFill>
                      </a:rPr>
                      <a:t>57%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216-4F6B-80FD-E41DB8FCA4E1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девочки</c:v>
                </c:pt>
                <c:pt idx="1">
                  <c:v>мальчики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0.43</c:v>
                </c:pt>
                <c:pt idx="1">
                  <c:v>0.56999999999999995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216-4F6B-80FD-E41DB8FCA4E1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>
        <c:manualLayout>
          <c:xMode val="edge"/>
          <c:yMode val="edge"/>
          <c:x val="0.29988618858612148"/>
          <c:y val="0.10251142083431942"/>
          <c:w val="0.42463621509300181"/>
          <c:h val="0.1164717635573820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8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2.5465223097112862E-2"/>
                  <c:y val="7.3965059055118104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solidFill>
                          <a:srgbClr val="0000FF"/>
                        </a:solidFill>
                      </a:rPr>
                      <a:t>Да</a:t>
                    </a:r>
                    <a:r>
                      <a:rPr lang="ru-RU" sz="1600" b="1" baseline="0" dirty="0" smtClean="0">
                        <a:solidFill>
                          <a:srgbClr val="0000FF"/>
                        </a:solidFill>
                      </a:rPr>
                      <a:t>  </a:t>
                    </a:r>
                    <a:r>
                      <a:rPr lang="ru-RU" sz="1600" b="1" dirty="0" smtClean="0">
                        <a:solidFill>
                          <a:srgbClr val="0000FF"/>
                        </a:solidFill>
                      </a:rPr>
                      <a:t>88</a:t>
                    </a:r>
                    <a:r>
                      <a:rPr lang="ru-RU" sz="1600" b="1" dirty="0">
                        <a:solidFill>
                          <a:srgbClr val="0000FF"/>
                        </a:solidFill>
                      </a:rPr>
                      <a:t>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8C5-4705-A897-C34D28DF9848}"/>
                </c:ext>
              </c:extLst>
            </c:dLbl>
            <c:dLbl>
              <c:idx val="1"/>
              <c:layout>
                <c:manualLayout>
                  <c:x val="4.7185203412073488E-2"/>
                  <c:y val="6.3296013779527566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solidFill>
                          <a:srgbClr val="0000FF"/>
                        </a:solidFill>
                      </a:rPr>
                      <a:t>Нет</a:t>
                    </a:r>
                    <a:r>
                      <a:rPr lang="ru-RU" sz="1600" b="1" baseline="0" dirty="0" smtClean="0">
                        <a:solidFill>
                          <a:srgbClr val="0000FF"/>
                        </a:solidFill>
                      </a:rPr>
                      <a:t>  </a:t>
                    </a:r>
                    <a:r>
                      <a:rPr lang="ru-RU" sz="1600" b="1" dirty="0" smtClean="0">
                        <a:solidFill>
                          <a:srgbClr val="0000FF"/>
                        </a:solidFill>
                      </a:rPr>
                      <a:t>12</a:t>
                    </a:r>
                    <a:r>
                      <a:rPr lang="ru-RU" sz="1600" b="1" dirty="0">
                        <a:solidFill>
                          <a:srgbClr val="0000FF"/>
                        </a:solidFill>
                      </a:rPr>
                      <a:t>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8C5-4705-A897-C34D28DF9848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86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8C5-4705-A897-C34D28DF9848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9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explosion val="27"/>
            <c:extLst>
              <c:ext xmlns:c16="http://schemas.microsoft.com/office/drawing/2014/chart" uri="{C3380CC4-5D6E-409C-BE32-E72D297353CC}">
                <c16:uniqueId val="{00000000-8472-4490-B81A-A14E535AC142}"/>
              </c:ext>
            </c:extLst>
          </c:dPt>
          <c:dLbls>
            <c:dLbl>
              <c:idx val="0"/>
              <c:layout>
                <c:manualLayout>
                  <c:x val="2.7451926637780986E-2"/>
                  <c:y val="2.003831212360983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>
                        <a:solidFill>
                          <a:srgbClr val="0000FF"/>
                        </a:solidFill>
                      </a:rPr>
                      <a:t>женщин
78%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472-4490-B81A-A14E535AC14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sz="1600" b="1" dirty="0">
                        <a:solidFill>
                          <a:srgbClr val="0000FF"/>
                        </a:solidFill>
                      </a:rPr>
                      <a:t>мужчин
22%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472-4490-B81A-A14E535AC142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женщин</c:v>
                </c:pt>
                <c:pt idx="1">
                  <c:v>мужчин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0.78</c:v>
                </c:pt>
                <c:pt idx="1">
                  <c:v>0.22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72-4490-B81A-A14E535AC142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11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2.1164315076102655E-2"/>
          <c:w val="0.73476346284030425"/>
          <c:h val="0.922397511387623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60"/>
          <c:cat>
            <c:strRef>
              <c:f>Лист1!$A$2:$A$5</c:f>
              <c:strCache>
                <c:ptCount val="4"/>
                <c:pt idx="0">
                  <c:v>русские</c:v>
                </c:pt>
                <c:pt idx="1">
                  <c:v>казахи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0.81</c:v>
                </c:pt>
                <c:pt idx="1">
                  <c:v>0.19</c:v>
                </c:pt>
                <c:pt idx="2" formatCode="General">
                  <c:v>0</c:v>
                </c:pt>
                <c:pt idx="3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283-4F77-B6D7-A55BE3C195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7.9366181535384953E-2"/>
          <c:w val="0.61011982770506235"/>
          <c:h val="0.9029968892345294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высшее</c:v>
                </c:pt>
                <c:pt idx="1">
                  <c:v>среднее спец.</c:v>
                </c:pt>
                <c:pt idx="2">
                  <c:v> </c:v>
                </c:pt>
                <c:pt idx="3">
                  <c:v> </c:v>
                </c:pt>
              </c:strCache>
            </c:strRef>
          </c:cat>
          <c:val>
            <c:numRef>
              <c:f>Лист1!$B$2:$B$5</c:f>
              <c:numCache>
                <c:formatCode>0%</c:formatCode>
                <c:ptCount val="4"/>
                <c:pt idx="0">
                  <c:v>0.71</c:v>
                </c:pt>
                <c:pt idx="1">
                  <c:v>0.28999999999999998</c:v>
                </c:pt>
                <c:pt idx="2" formatCode="General">
                  <c:v>0</c:v>
                </c:pt>
                <c:pt idx="3" formatCode="General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C4C-40B0-99A5-D9296F7043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2"/>
        <c:delete val="1"/>
      </c:legendEntry>
      <c:legendEntry>
        <c:idx val="3"/>
        <c:delete val="1"/>
      </c:legendEntry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9970760233918127E-2"/>
          <c:y val="0.28736874061249301"/>
          <c:w val="0.8240740740740774"/>
          <c:h val="0.596525434320709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месторождение учащихся в % составе.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4.6825355712114936E-2"/>
                  <c:y val="-3.4882749788884664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solidFill>
                          <a:srgbClr val="0000FF"/>
                        </a:solidFill>
                      </a:rPr>
                      <a:t>1 работник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E42-4185-9E4B-FF485CDEFD8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sz="1600" b="1" dirty="0" smtClean="0">
                        <a:solidFill>
                          <a:srgbClr val="0000FF"/>
                        </a:solidFill>
                      </a:rPr>
                      <a:t>2 работника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E42-4185-9E4B-FF485CDEFD82}"/>
                </c:ext>
              </c:extLst>
            </c:dLbl>
            <c:dLbl>
              <c:idx val="2"/>
              <c:layout>
                <c:manualLayout>
                  <c:x val="-2.9028238246534971E-2"/>
                  <c:y val="-7.4895016794219657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solidFill>
                          <a:srgbClr val="0000FF"/>
                        </a:solidFill>
                      </a:rPr>
                      <a:t> 5 работников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E42-4185-9E4B-FF485CDEFD82}"/>
                </c:ext>
              </c:extLst>
            </c:dLbl>
            <c:dLbl>
              <c:idx val="3"/>
              <c:layout>
                <c:manualLayout>
                  <c:x val="3.5915987475249804E-3"/>
                  <c:y val="-0.12544824724555795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solidFill>
                          <a:srgbClr val="0000FF"/>
                        </a:solidFill>
                      </a:rPr>
                      <a:t>10 работников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E42-4185-9E4B-FF485CDEFD82}"/>
                </c:ext>
              </c:extLst>
            </c:dLbl>
            <c:dLbl>
              <c:idx val="4"/>
              <c:layout>
                <c:manualLayout>
                  <c:x val="1.9553805774278213E-3"/>
                  <c:y val="1.37016174682863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solidFill>
                          <a:srgbClr val="0000FF"/>
                        </a:solidFill>
                      </a:rPr>
                      <a:t>3 работника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0E42-4185-9E4B-FF485CDEFD8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5 детей</c:v>
                </c:pt>
                <c:pt idx="1">
                  <c:v>4 детей</c:v>
                </c:pt>
                <c:pt idx="2">
                  <c:v>3 детей</c:v>
                </c:pt>
                <c:pt idx="3">
                  <c:v>2 детей</c:v>
                </c:pt>
                <c:pt idx="4">
                  <c:v>1 ребенок 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0.01</c:v>
                </c:pt>
                <c:pt idx="1">
                  <c:v>0.02</c:v>
                </c:pt>
                <c:pt idx="2">
                  <c:v>0.05</c:v>
                </c:pt>
                <c:pt idx="3">
                  <c:v>0.1</c:v>
                </c:pt>
                <c:pt idx="4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E42-4185-9E4B-FF485CDEFD8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84677994198093665"/>
          <c:y val="0.30529487432727009"/>
          <c:w val="0.14883409310678269"/>
          <c:h val="0.60266855974486755"/>
        </c:manualLayout>
      </c:layout>
      <c:overlay val="0"/>
      <c:txPr>
        <a:bodyPr/>
        <a:lstStyle/>
        <a:p>
          <a:pPr>
            <a:defRPr b="1">
              <a:solidFill>
                <a:srgbClr val="0000FF"/>
              </a:solidFill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национальный вопрос в % составе.</c:v>
                </c:pt>
              </c:strCache>
            </c:strRef>
          </c:tx>
          <c:explosion val="25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18</a:t>
                    </a:r>
                    <a:r>
                      <a:rPr lang="ru-RU" smtClean="0"/>
                      <a:t>,5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21E-42DB-8D36-6B79A27CA306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smtClean="0"/>
                      <a:t>33</a:t>
                    </a:r>
                    <a:r>
                      <a:rPr lang="ru-RU" smtClean="0"/>
                      <a:t>,4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21E-42DB-8D36-6B79A27CA306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smtClean="0"/>
                      <a:t>1</a:t>
                    </a:r>
                    <a:r>
                      <a:rPr lang="ru-RU" smtClean="0"/>
                      <a:t>8,5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21E-42DB-8D36-6B79A27CA306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ru-RU" smtClean="0"/>
                      <a:t>29,6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21E-42DB-8D36-6B79A27CA306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зима</c:v>
                </c:pt>
                <c:pt idx="1">
                  <c:v>весна</c:v>
                </c:pt>
                <c:pt idx="2">
                  <c:v>лето</c:v>
                </c:pt>
                <c:pt idx="3">
                  <c:v>осень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0.185</c:v>
                </c:pt>
                <c:pt idx="1">
                  <c:v>0.33400000000000002</c:v>
                </c:pt>
                <c:pt idx="2">
                  <c:v>0.185</c:v>
                </c:pt>
                <c:pt idx="3">
                  <c:v>0.29599999999999999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21E-42DB-8D36-6B79A27CA306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0609832329866027E-2"/>
          <c:y val="0.24171863805403557"/>
          <c:w val="0.8240740740740774"/>
          <c:h val="0.596525434320709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месторождение учащихся в % составе.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4.3136138379504307E-2"/>
                  <c:y val="-0.3697094486387554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3DB-4504-BBCA-19B797DA9FD5}"/>
                </c:ext>
              </c:extLst>
            </c:dLbl>
            <c:dLbl>
              <c:idx val="1"/>
              <c:layout>
                <c:manualLayout>
                  <c:x val="4.1602829218328379E-3"/>
                  <c:y val="-0.1167012408134307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03DB-4504-BBCA-19B797DA9FD5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с.Балаши</c:v>
                </c:pt>
                <c:pt idx="1">
                  <c:v>Озинский район</c:v>
                </c:pt>
                <c:pt idx="2">
                  <c:v>Дергачевский район</c:v>
                </c:pt>
                <c:pt idx="3">
                  <c:v>Алгайский район</c:v>
                </c:pt>
                <c:pt idx="4">
                  <c:v>Казахстан</c:v>
                </c:pt>
                <c:pt idx="5">
                  <c:v>Украина</c:v>
                </c:pt>
              </c:strCache>
            </c:strRef>
          </c:cat>
          <c:val>
            <c:numRef>
              <c:f>Лист1!$B$2:$B$7</c:f>
              <c:numCache>
                <c:formatCode>0.00%</c:formatCode>
                <c:ptCount val="6"/>
                <c:pt idx="0">
                  <c:v>0.59299999999999997</c:v>
                </c:pt>
                <c:pt idx="1">
                  <c:v>0.222</c:v>
                </c:pt>
                <c:pt idx="2">
                  <c:v>3.6999999999999998E-2</c:v>
                </c:pt>
                <c:pt idx="3">
                  <c:v>3.6999999999999998E-2</c:v>
                </c:pt>
                <c:pt idx="4">
                  <c:v>7.3999999999999996E-2</c:v>
                </c:pt>
                <c:pt idx="5">
                  <c:v>3.6999999999999998E-2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3DB-4504-BBCA-19B797DA9FD5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65864982182896437"/>
          <c:y val="0.11167027097097351"/>
          <c:w val="0.34135017817103558"/>
          <c:h val="0.77665909083397688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мальчики</c:v>
                </c:pt>
              </c:strCache>
            </c:strRef>
          </c:tx>
          <c:invertIfNegative val="0"/>
          <c:cat>
            <c:strRef>
              <c:f>Лист1!$A$2:$A$12</c:f>
              <c:strCache>
                <c:ptCount val="11"/>
                <c:pt idx="0">
                  <c:v>1  кл.</c:v>
                </c:pt>
                <c:pt idx="1">
                  <c:v>2 кл.</c:v>
                </c:pt>
                <c:pt idx="2">
                  <c:v>3 кл.</c:v>
                </c:pt>
                <c:pt idx="3">
                  <c:v>4 кл.</c:v>
                </c:pt>
                <c:pt idx="4">
                  <c:v>5 кл.</c:v>
                </c:pt>
                <c:pt idx="5">
                  <c:v>6 кл.</c:v>
                </c:pt>
                <c:pt idx="6">
                  <c:v>7 кл.</c:v>
                </c:pt>
                <c:pt idx="7">
                  <c:v>8 кл.</c:v>
                </c:pt>
                <c:pt idx="8">
                  <c:v>9 кл.</c:v>
                </c:pt>
                <c:pt idx="9">
                  <c:v>10 кл.</c:v>
                </c:pt>
                <c:pt idx="10">
                  <c:v>11 кл.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10</c:v>
                </c:pt>
                <c:pt idx="1">
                  <c:v>4</c:v>
                </c:pt>
                <c:pt idx="2">
                  <c:v>4</c:v>
                </c:pt>
                <c:pt idx="3">
                  <c:v>6</c:v>
                </c:pt>
                <c:pt idx="4">
                  <c:v>9</c:v>
                </c:pt>
                <c:pt idx="5">
                  <c:v>5</c:v>
                </c:pt>
                <c:pt idx="6">
                  <c:v>11</c:v>
                </c:pt>
                <c:pt idx="7">
                  <c:v>7</c:v>
                </c:pt>
                <c:pt idx="8">
                  <c:v>8</c:v>
                </c:pt>
                <c:pt idx="9">
                  <c:v>4</c:v>
                </c:pt>
                <c:pt idx="1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33-47C6-AB74-B498523E197B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девочки</c:v>
                </c:pt>
              </c:strCache>
            </c:strRef>
          </c:tx>
          <c:invertIfNegative val="0"/>
          <c:cat>
            <c:strRef>
              <c:f>Лист1!$A$2:$A$12</c:f>
              <c:strCache>
                <c:ptCount val="11"/>
                <c:pt idx="0">
                  <c:v>1  кл.</c:v>
                </c:pt>
                <c:pt idx="1">
                  <c:v>2 кл.</c:v>
                </c:pt>
                <c:pt idx="2">
                  <c:v>3 кл.</c:v>
                </c:pt>
                <c:pt idx="3">
                  <c:v>4 кл.</c:v>
                </c:pt>
                <c:pt idx="4">
                  <c:v>5 кл.</c:v>
                </c:pt>
                <c:pt idx="5">
                  <c:v>6 кл.</c:v>
                </c:pt>
                <c:pt idx="6">
                  <c:v>7 кл.</c:v>
                </c:pt>
                <c:pt idx="7">
                  <c:v>8 кл.</c:v>
                </c:pt>
                <c:pt idx="8">
                  <c:v>9 кл.</c:v>
                </c:pt>
                <c:pt idx="9">
                  <c:v>10 кл.</c:v>
                </c:pt>
                <c:pt idx="10">
                  <c:v>11 кл.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2</c:v>
                </c:pt>
                <c:pt idx="1">
                  <c:v>8</c:v>
                </c:pt>
                <c:pt idx="2">
                  <c:v>8</c:v>
                </c:pt>
                <c:pt idx="3">
                  <c:v>10</c:v>
                </c:pt>
                <c:pt idx="4">
                  <c:v>5</c:v>
                </c:pt>
                <c:pt idx="5">
                  <c:v>4</c:v>
                </c:pt>
                <c:pt idx="6">
                  <c:v>2</c:v>
                </c:pt>
                <c:pt idx="7">
                  <c:v>4</c:v>
                </c:pt>
                <c:pt idx="8">
                  <c:v>5</c:v>
                </c:pt>
                <c:pt idx="9">
                  <c:v>3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33-47C6-AB74-B498523E197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244416"/>
        <c:axId val="47245952"/>
      </c:barChart>
      <c:catAx>
        <c:axId val="4724441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47245952"/>
        <c:crosses val="autoZero"/>
        <c:auto val="1"/>
        <c:lblAlgn val="ctr"/>
        <c:lblOffset val="100"/>
        <c:noMultiLvlLbl val="0"/>
      </c:catAx>
      <c:valAx>
        <c:axId val="47245952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7244416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национальный вопрос в % составе.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Русские </c:v>
                </c:pt>
                <c:pt idx="1">
                  <c:v>Курды</c:v>
                </c:pt>
                <c:pt idx="2">
                  <c:v>Казахи</c:v>
                </c:pt>
              </c:strCache>
            </c:strRef>
          </c:cat>
          <c:val>
            <c:numRef>
              <c:f>Лист1!$B$2:$B$4</c:f>
              <c:numCache>
                <c:formatCode>0.00%</c:formatCode>
                <c:ptCount val="3"/>
                <c:pt idx="0">
                  <c:v>0.28999999999999998</c:v>
                </c:pt>
                <c:pt idx="1">
                  <c:v>0.63</c:v>
                </c:pt>
                <c:pt idx="2">
                  <c:v>0.08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1C1-4D73-9747-B15F79FFDB0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l"/>
      <c:layout>
        <c:manualLayout>
          <c:xMode val="edge"/>
          <c:yMode val="edge"/>
          <c:x val="7.1260320121557764E-3"/>
          <c:y val="0.25727286351142831"/>
          <c:w val="0.15924451155258842"/>
          <c:h val="0.5551702861496792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9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7222222222222224E-2"/>
          <c:y val="0.307010998625173"/>
          <c:w val="0.8240740740740774"/>
          <c:h val="0.5965254343207099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месторождение учащихся в % составе.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rgbClr val="0000FF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Озинский р-н</c:v>
                </c:pt>
                <c:pt idx="1">
                  <c:v>Саратовская обл.</c:v>
                </c:pt>
                <c:pt idx="2">
                  <c:v>Новгород</c:v>
                </c:pt>
                <c:pt idx="3">
                  <c:v>Кыргызстан</c:v>
                </c:pt>
                <c:pt idx="4">
                  <c:v>Казахстан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0.87</c:v>
                </c:pt>
                <c:pt idx="1">
                  <c:v>0.06</c:v>
                </c:pt>
                <c:pt idx="2">
                  <c:v>0.01</c:v>
                </c:pt>
                <c:pt idx="3">
                  <c:v>0.05</c:v>
                </c:pt>
                <c:pt idx="4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AD0-4B72-AD92-031B1BB3DFBA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t"/>
      <c:layout>
        <c:manualLayout>
          <c:xMode val="edge"/>
          <c:yMode val="edge"/>
          <c:x val="0"/>
          <c:y val="0.14400835494928904"/>
          <c:w val="1"/>
          <c:h val="0.16408950147612772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40"/>
    </mc:Choice>
    <mc:Fallback>
      <c:style val="40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684115700854981E-2"/>
          <c:y val="7.3733033197064798E-2"/>
          <c:w val="0.89831657221476069"/>
          <c:h val="0.79425217998883657"/>
        </c:manualLayout>
      </c:layout>
      <c:bar3DChart>
        <c:barDir val="bar"/>
        <c:grouping val="stacked"/>
        <c:varyColors val="0"/>
        <c:ser>
          <c:idx val="0"/>
          <c:order val="0"/>
          <c:tx>
            <c:strRef>
              <c:f>Лист1!$A$1</c:f>
              <c:strCache>
                <c:ptCount val="1"/>
                <c:pt idx="0">
                  <c:v>демографическая ситуация в семье учащихся.</c:v>
                </c:pt>
              </c:strCache>
            </c:strRef>
          </c:tx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mtClean="0"/>
                      <a:t>10%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AC9-403A-910A-985634F81C8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Лист1!$A$2:$A$7</c:f>
              <c:numCache>
                <c:formatCode>0%</c:formatCode>
                <c:ptCount val="6"/>
                <c:pt idx="0">
                  <c:v>0.1</c:v>
                </c:pt>
                <c:pt idx="1">
                  <c:v>0.39</c:v>
                </c:pt>
                <c:pt idx="2">
                  <c:v>0.35</c:v>
                </c:pt>
                <c:pt idx="3">
                  <c:v>0.1</c:v>
                </c:pt>
                <c:pt idx="4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AC9-403A-910A-985634F81C8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box"/>
        <c:axId val="46514176"/>
        <c:axId val="46516864"/>
        <c:axId val="0"/>
      </c:bar3DChart>
      <c:catAx>
        <c:axId val="46514176"/>
        <c:scaling>
          <c:orientation val="minMax"/>
        </c:scaling>
        <c:delete val="0"/>
        <c:axPos val="l"/>
        <c:majorTickMark val="none"/>
        <c:minorTickMark val="none"/>
        <c:tickLblPos val="nextTo"/>
        <c:crossAx val="46516864"/>
        <c:crossesAt val="0"/>
        <c:auto val="1"/>
        <c:lblAlgn val="ctr"/>
        <c:lblOffset val="100"/>
        <c:noMultiLvlLbl val="0"/>
      </c:catAx>
      <c:valAx>
        <c:axId val="46516864"/>
        <c:scaling>
          <c:orientation val="minMax"/>
        </c:scaling>
        <c:delete val="0"/>
        <c:axPos val="b"/>
        <c:numFmt formatCode="0%" sourceLinked="1"/>
        <c:majorTickMark val="none"/>
        <c:minorTickMark val="none"/>
        <c:tickLblPos val="nextTo"/>
        <c:crossAx val="465141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"/>
          <c:w val="0.69674926748890986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41"/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8D81-4A84-8E06-AE686DD41977}"/>
              </c:ext>
            </c:extLst>
          </c:dPt>
          <c:cat>
            <c:strRef>
              <c:f>Лист1!$A$2:$A$12</c:f>
              <c:strCache>
                <c:ptCount val="11"/>
                <c:pt idx="0">
                  <c:v>спорт</c:v>
                </c:pt>
                <c:pt idx="1">
                  <c:v>компьютер</c:v>
                </c:pt>
                <c:pt idx="2">
                  <c:v>гулять</c:v>
                </c:pt>
                <c:pt idx="3">
                  <c:v>телевизор</c:v>
                </c:pt>
                <c:pt idx="4">
                  <c:v>танцы</c:v>
                </c:pt>
                <c:pt idx="5">
                  <c:v>музыка</c:v>
                </c:pt>
                <c:pt idx="6">
                  <c:v>рыбалка</c:v>
                </c:pt>
                <c:pt idx="7">
                  <c:v>рисование</c:v>
                </c:pt>
                <c:pt idx="8">
                  <c:v>социальные сети</c:v>
                </c:pt>
                <c:pt idx="9">
                  <c:v>пение</c:v>
                </c:pt>
                <c:pt idx="10">
                  <c:v>чтение</c:v>
                </c:pt>
              </c:strCache>
            </c:strRef>
          </c:cat>
          <c:val>
            <c:numRef>
              <c:f>Лист1!$B$2:$B$12</c:f>
              <c:numCache>
                <c:formatCode>0%</c:formatCode>
                <c:ptCount val="11"/>
                <c:pt idx="0">
                  <c:v>0.35</c:v>
                </c:pt>
                <c:pt idx="1">
                  <c:v>0.32</c:v>
                </c:pt>
                <c:pt idx="2">
                  <c:v>0.41</c:v>
                </c:pt>
                <c:pt idx="3">
                  <c:v>0.22</c:v>
                </c:pt>
                <c:pt idx="4">
                  <c:v>0.16</c:v>
                </c:pt>
                <c:pt idx="5">
                  <c:v>0.27</c:v>
                </c:pt>
                <c:pt idx="6">
                  <c:v>0.14000000000000001</c:v>
                </c:pt>
                <c:pt idx="7">
                  <c:v>0.09</c:v>
                </c:pt>
                <c:pt idx="8">
                  <c:v>0.4</c:v>
                </c:pt>
                <c:pt idx="9">
                  <c:v>0.13</c:v>
                </c:pt>
                <c:pt idx="10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D81-4A84-8E06-AE686DD419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16063087863681"/>
          <c:y val="0.16495029527559055"/>
          <c:w val="0.28393691213631905"/>
          <c:h val="0.83504970472440943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Когда-как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0.64</c:v>
                </c:pt>
                <c:pt idx="1">
                  <c:v>0.21</c:v>
                </c:pt>
                <c:pt idx="2">
                  <c:v>0.15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FD-4D86-AF04-2824F34799EE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79661065321901903"/>
          <c:y val="0.39874122123126132"/>
          <c:w val="0.1714982942639921"/>
          <c:h val="0.21453142098286504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3.5971953509545622E-2"/>
                  <c:y val="5.2230016055589187E-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>
                        <a:solidFill>
                          <a:srgbClr val="0000FF"/>
                        </a:solidFill>
                      </a:rPr>
                      <a:t> более </a:t>
                    </a:r>
                    <a:r>
                      <a:rPr lang="ru-RU" sz="1600" b="1" dirty="0">
                        <a:solidFill>
                          <a:srgbClr val="0000FF"/>
                        </a:solidFill>
                      </a:rPr>
                      <a:t>3 </a:t>
                    </a:r>
                    <a:r>
                      <a:rPr lang="ru-RU" sz="1600" b="1" dirty="0" smtClean="0">
                        <a:solidFill>
                          <a:srgbClr val="0000FF"/>
                        </a:solidFill>
                      </a:rPr>
                      <a:t>часов    2</a:t>
                    </a:r>
                    <a:r>
                      <a:rPr lang="ru-RU" sz="1600" b="1" dirty="0">
                        <a:solidFill>
                          <a:srgbClr val="0000FF"/>
                        </a:solidFill>
                      </a:rPr>
                      <a:t>%</a:t>
                    </a:r>
                    <a:endParaRPr lang="ru-RU" sz="1600" b="0" dirty="0">
                      <a:solidFill>
                        <a:srgbClr val="0000FF"/>
                      </a:solidFill>
                    </a:endParaRP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FBF-4A16-B299-948AEC87B5E9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ru-RU" dirty="0"/>
                      <a:t>более </a:t>
                    </a:r>
                    <a:r>
                      <a:rPr lang="ru-RU" dirty="0" smtClean="0"/>
                      <a:t>2    часов</a:t>
                    </a:r>
                    <a:r>
                      <a:rPr lang="ru-RU" baseline="0" dirty="0" smtClean="0"/>
                      <a:t>  </a:t>
                    </a:r>
                    <a:r>
                      <a:rPr lang="ru-RU" dirty="0" smtClean="0"/>
                      <a:t>12</a:t>
                    </a:r>
                    <a:r>
                      <a:rPr lang="ru-RU" dirty="0"/>
                      <a:t>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FBF-4A16-B299-948AEC87B5E9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ru-RU"/>
                      <a:t>более </a:t>
                    </a:r>
                    <a:r>
                      <a:rPr lang="ru-RU" smtClean="0"/>
                      <a:t>часа</a:t>
                    </a:r>
                    <a:r>
                      <a:rPr lang="ru-RU" baseline="0" smtClean="0"/>
                      <a:t>  </a:t>
                    </a:r>
                    <a:r>
                      <a:rPr lang="ru-RU" smtClean="0"/>
                      <a:t>17</a:t>
                    </a:r>
                    <a:r>
                      <a:rPr lang="ru-RU"/>
                      <a:t>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FBF-4A16-B299-948AEC87B5E9}"/>
                </c:ext>
              </c:extLst>
            </c:dLbl>
            <c:dLbl>
              <c:idx val="3"/>
              <c:layout>
                <c:manualLayout>
                  <c:x val="-0.1429748627194355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более 30 </a:t>
                    </a:r>
                    <a:r>
                      <a:rPr lang="ru-RU" dirty="0" smtClean="0"/>
                      <a:t>минут</a:t>
                    </a:r>
                    <a:r>
                      <a:rPr lang="ru-RU" baseline="0" dirty="0" smtClean="0"/>
                      <a:t>   </a:t>
                    </a:r>
                    <a:r>
                      <a:rPr lang="ru-RU" dirty="0" smtClean="0"/>
                      <a:t>31</a:t>
                    </a:r>
                    <a:r>
                      <a:rPr lang="ru-RU" dirty="0"/>
                      <a:t>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FBF-4A16-B299-948AEC87B5E9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r>
                      <a:rPr lang="ru-RU" sz="1600" b="1" dirty="0">
                        <a:solidFill>
                          <a:srgbClr val="0000FF"/>
                        </a:solidFill>
                      </a:rPr>
                      <a:t>от 10 до 30 минут
38%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FBF-4A16-B299-948AEC87B5E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Лист1!$A$2:$A$6</c:f>
              <c:strCache>
                <c:ptCount val="5"/>
                <c:pt idx="0">
                  <c:v>более 3 часов</c:v>
                </c:pt>
                <c:pt idx="1">
                  <c:v>более 2 часов</c:v>
                </c:pt>
                <c:pt idx="2">
                  <c:v>более часа</c:v>
                </c:pt>
                <c:pt idx="3">
                  <c:v>более 30 минут</c:v>
                </c:pt>
                <c:pt idx="4">
                  <c:v>от 10 до 30 минут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0.02</c:v>
                </c:pt>
                <c:pt idx="1">
                  <c:v>0.12</c:v>
                </c:pt>
                <c:pt idx="2">
                  <c:v>0.17</c:v>
                </c:pt>
                <c:pt idx="3">
                  <c:v>0.31</c:v>
                </c:pt>
                <c:pt idx="4">
                  <c:v>0.37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FBF-4A16-B299-948AEC87B5E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1.6252250929292427E-2"/>
                  <c:y val="-1.2925808944734447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>
                        <a:solidFill>
                          <a:srgbClr val="0000FF"/>
                        </a:solidFill>
                      </a:rPr>
                      <a:t>физкультура
</a:t>
                    </a:r>
                    <a:r>
                      <a:rPr lang="ru-RU" sz="1600" b="1" smtClean="0">
                        <a:solidFill>
                          <a:srgbClr val="0000FF"/>
                        </a:solidFill>
                      </a:rPr>
                      <a:t>21%</a:t>
                    </a:r>
                    <a:endParaRPr lang="ru-RU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CB80-4CA4-A1BB-D9EE21AF8C49}"/>
                </c:ext>
              </c:extLst>
            </c:dLbl>
            <c:dLbl>
              <c:idx val="8"/>
              <c:layout>
                <c:manualLayout>
                  <c:x val="-3.0479854017760221E-2"/>
                  <c:y val="-2.315442846392760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B80-4CA4-A1BB-D9EE21AF8C49}"/>
                </c:ext>
              </c:extLst>
            </c:dLbl>
            <c:dLbl>
              <c:idx val="12"/>
              <c:layout>
                <c:manualLayout>
                  <c:x val="3.2212125357943315E-2"/>
                  <c:y val="3.0995302559456085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CB80-4CA4-A1BB-D9EE21AF8C49}"/>
                </c:ext>
              </c:extLst>
            </c:dLbl>
            <c:dLbl>
              <c:idx val="13"/>
              <c:tx>
                <c:rich>
                  <a:bodyPr/>
                  <a:lstStyle/>
                  <a:p>
                    <a:r>
                      <a:rPr lang="ru-RU" sz="1600" b="1" dirty="0" err="1">
                        <a:solidFill>
                          <a:srgbClr val="0000FF"/>
                        </a:solidFill>
                      </a:rPr>
                      <a:t>анг.язык</a:t>
                    </a:r>
                    <a:r>
                      <a:rPr lang="ru-RU" sz="1600" b="1">
                        <a:solidFill>
                          <a:srgbClr val="0000FF"/>
                        </a:solidFill>
                      </a:rPr>
                      <a:t>
</a:t>
                    </a:r>
                    <a:r>
                      <a:rPr lang="ru-RU" sz="1600" b="1" smtClean="0">
                        <a:solidFill>
                          <a:srgbClr val="0000FF"/>
                        </a:solidFill>
                      </a:rPr>
                      <a:t>37%</a:t>
                    </a:r>
                    <a:endParaRPr lang="ru-RU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B80-4CA4-A1BB-D9EE21AF8C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600" b="1">
                    <a:solidFill>
                      <a:srgbClr val="0000FF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Лист1!$A$2:$A$14</c:f>
              <c:strCache>
                <c:ptCount val="13"/>
                <c:pt idx="0">
                  <c:v>физкультура</c:v>
                </c:pt>
                <c:pt idx="1">
                  <c:v>русский язык</c:v>
                </c:pt>
                <c:pt idx="2">
                  <c:v>география</c:v>
                </c:pt>
                <c:pt idx="3">
                  <c:v>обществознание</c:v>
                </c:pt>
                <c:pt idx="4">
                  <c:v>математика</c:v>
                </c:pt>
                <c:pt idx="5">
                  <c:v>информатика</c:v>
                </c:pt>
                <c:pt idx="6">
                  <c:v>литература</c:v>
                </c:pt>
                <c:pt idx="7">
                  <c:v>биология</c:v>
                </c:pt>
                <c:pt idx="8">
                  <c:v>экология</c:v>
                </c:pt>
                <c:pt idx="9">
                  <c:v>ИЗО</c:v>
                </c:pt>
                <c:pt idx="10">
                  <c:v>музыка</c:v>
                </c:pt>
                <c:pt idx="11">
                  <c:v>анг.язык</c:v>
                </c:pt>
                <c:pt idx="12">
                  <c:v>технология</c:v>
                </c:pt>
              </c:strCache>
            </c:strRef>
          </c:cat>
          <c:val>
            <c:numRef>
              <c:f>Лист1!$B$2:$B$14</c:f>
              <c:numCache>
                <c:formatCode>0%</c:formatCode>
                <c:ptCount val="13"/>
                <c:pt idx="0">
                  <c:v>0.21</c:v>
                </c:pt>
                <c:pt idx="1">
                  <c:v>0.1</c:v>
                </c:pt>
                <c:pt idx="2">
                  <c:v>0.05</c:v>
                </c:pt>
                <c:pt idx="3">
                  <c:v>0.06</c:v>
                </c:pt>
                <c:pt idx="4">
                  <c:v>0.09</c:v>
                </c:pt>
                <c:pt idx="5">
                  <c:v>0.06</c:v>
                </c:pt>
                <c:pt idx="6">
                  <c:v>7.0000000000000007E-2</c:v>
                </c:pt>
                <c:pt idx="7">
                  <c:v>0.04</c:v>
                </c:pt>
                <c:pt idx="8">
                  <c:v>0.11</c:v>
                </c:pt>
                <c:pt idx="9">
                  <c:v>0.08</c:v>
                </c:pt>
                <c:pt idx="10">
                  <c:v>0.06</c:v>
                </c:pt>
                <c:pt idx="11">
                  <c:v>0.05</c:v>
                </c:pt>
                <c:pt idx="12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B80-4CA4-A1BB-D9EE21AF8C4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0.44094</cdr:x>
      <cdr:y>0.32281</cdr:y>
    </cdr:from>
    <cdr:to>
      <cdr:x>0.5</cdr:x>
      <cdr:y>0.42913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687960" y="1311920"/>
          <a:ext cx="360039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0.40723</cdr:x>
      <cdr:y>0.17262</cdr:y>
    </cdr:from>
    <cdr:to>
      <cdr:x>0.5</cdr:x>
      <cdr:y>0.28738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941984" y="810688"/>
          <a:ext cx="670246" cy="53892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rgbClr val="0000FF"/>
              </a:solidFill>
            </a:rPr>
            <a:t>35%</a:t>
          </a:r>
          <a:endParaRPr lang="ru-RU" sz="1600" b="1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0.5966</cdr:x>
      <cdr:y>0.31829</cdr:y>
    </cdr:from>
    <cdr:to>
      <cdr:x>0.67585</cdr:x>
      <cdr:y>0.39495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4310136" y="1494764"/>
          <a:ext cx="572536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rgbClr val="0000FF"/>
              </a:solidFill>
            </a:rPr>
            <a:t>32%</a:t>
          </a:r>
          <a:endParaRPr lang="ru-RU" sz="1600" b="1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0.60657</cdr:x>
      <cdr:y>0.60195</cdr:y>
    </cdr:from>
    <cdr:to>
      <cdr:x>0.69365</cdr:x>
      <cdr:y>0.70928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4382144" y="2826912"/>
          <a:ext cx="629137" cy="50405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rgbClr val="0000FF"/>
              </a:solidFill>
            </a:rPr>
            <a:t>41%</a:t>
          </a:r>
          <a:endParaRPr lang="ru-RU" sz="1600" b="1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0.44153</cdr:x>
      <cdr:y>0.68028</cdr:y>
    </cdr:from>
    <cdr:to>
      <cdr:x>0.5853</cdr:x>
      <cdr:y>0.87498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2808312" y="319477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0.45706</cdr:x>
      <cdr:y>0.77061</cdr:y>
    </cdr:from>
    <cdr:to>
      <cdr:x>0.55095</cdr:x>
      <cdr:y>0.84727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3302024" y="3619000"/>
          <a:ext cx="678265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rgbClr val="0000FF"/>
              </a:solidFill>
            </a:rPr>
            <a:t>22%</a:t>
          </a:r>
          <a:endParaRPr lang="ru-RU" sz="1600" b="1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0.25772</cdr:x>
      <cdr:y>0.80127</cdr:y>
    </cdr:from>
    <cdr:to>
      <cdr:x>0.31432</cdr:x>
      <cdr:y>0.87794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1861864" y="3763016"/>
          <a:ext cx="408954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rgbClr val="0000FF"/>
              </a:solidFill>
            </a:rPr>
            <a:t>16%</a:t>
          </a:r>
          <a:endParaRPr lang="ru-RU" sz="1600" b="1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0.08827</cdr:x>
      <cdr:y>0.73994</cdr:y>
    </cdr:from>
    <cdr:to>
      <cdr:x>0.13356</cdr:x>
      <cdr:y>0.83194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637728" y="3474984"/>
          <a:ext cx="327163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rgbClr val="0000FF"/>
              </a:solidFill>
            </a:rPr>
            <a:t>27%</a:t>
          </a:r>
          <a:endParaRPr lang="ru-RU" sz="1600" b="1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1.43952E-7</cdr:x>
      <cdr:y>0.42543</cdr:y>
    </cdr:from>
    <cdr:to>
      <cdr:x>0.06219</cdr:x>
      <cdr:y>0.50316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1" y="1970639"/>
          <a:ext cx="43204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rgbClr val="0000FF"/>
              </a:solidFill>
            </a:rPr>
            <a:t>9%</a:t>
          </a:r>
          <a:endParaRPr lang="ru-RU" sz="1600" b="1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1.43952E-7</cdr:x>
      <cdr:y>0.23889</cdr:y>
    </cdr:from>
    <cdr:to>
      <cdr:x>0.05183</cdr:x>
      <cdr:y>0.3477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1" y="1106543"/>
          <a:ext cx="360040" cy="50405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rgbClr val="0000FF"/>
              </a:solidFill>
            </a:rPr>
            <a:t>40%</a:t>
          </a:r>
          <a:endParaRPr lang="ru-RU" sz="1600" b="1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0.10821</cdr:x>
      <cdr:y>0.17262</cdr:y>
    </cdr:from>
    <cdr:to>
      <cdr:x>0.17798</cdr:x>
      <cdr:y>0.26462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781744" y="810688"/>
          <a:ext cx="50405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rgbClr val="0000FF"/>
              </a:solidFill>
            </a:rPr>
            <a:t>13%</a:t>
          </a:r>
          <a:endParaRPr lang="ru-RU" sz="1600" b="1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0.23778</cdr:x>
      <cdr:y>0.14196</cdr:y>
    </cdr:from>
    <cdr:to>
      <cdr:x>0.29759</cdr:x>
      <cdr:y>0.23395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1717848" y="666672"/>
          <a:ext cx="432048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rgbClr val="0000FF"/>
              </a:solidFill>
            </a:rPr>
            <a:t>20</a:t>
          </a:r>
          <a:r>
            <a:rPr lang="ru-RU" sz="1400" b="1" dirty="0" smtClean="0">
              <a:solidFill>
                <a:srgbClr val="0000FF"/>
              </a:solidFill>
            </a:rPr>
            <a:t>%</a:t>
          </a:r>
          <a:endParaRPr lang="ru-RU" sz="1400" b="1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0</cdr:x>
      <cdr:y>0.65861</cdr:y>
    </cdr:from>
    <cdr:to>
      <cdr:x>0.05183</cdr:x>
      <cdr:y>0.73634</cdr:y>
    </cdr:to>
    <cdr:sp macro="" textlink="">
      <cdr:nvSpPr>
        <cdr:cNvPr id="17" name="TextBox 16"/>
        <cdr:cNvSpPr txBox="1"/>
      </cdr:nvSpPr>
      <cdr:spPr>
        <a:xfrm xmlns:a="http://schemas.openxmlformats.org/drawingml/2006/main">
          <a:off x="0" y="3050758"/>
          <a:ext cx="360040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rgbClr val="0000FF"/>
              </a:solidFill>
            </a:rPr>
            <a:t>14%</a:t>
          </a:r>
          <a:endParaRPr lang="ru-RU" sz="1600" b="1" dirty="0">
            <a:solidFill>
              <a:srgbClr val="0000FF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0.65048</cdr:x>
      <cdr:y>0.08518</cdr:y>
    </cdr:from>
    <cdr:to>
      <cdr:x>0.76996</cdr:x>
      <cdr:y>0.25554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528392" y="306686"/>
          <a:ext cx="648072" cy="61337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rgbClr val="0000FF"/>
              </a:solidFill>
            </a:rPr>
            <a:t>19%</a:t>
          </a:r>
          <a:endParaRPr lang="ru-RU" sz="1600" b="1" dirty="0">
            <a:solidFill>
              <a:srgbClr val="0000FF"/>
            </a:solidFill>
          </a:endParaRPr>
        </a:p>
      </cdr:txBody>
    </cdr:sp>
  </cdr:relSizeAnchor>
  <cdr:relSizeAnchor xmlns:cdr="http://schemas.openxmlformats.org/drawingml/2006/chartDrawing">
    <cdr:from>
      <cdr:x>0.0531</cdr:x>
      <cdr:y>0.74603</cdr:y>
    </cdr:from>
    <cdr:to>
      <cdr:x>0.14603</cdr:x>
      <cdr:y>0.88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88032" y="2686000"/>
          <a:ext cx="504056" cy="48235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600" b="1" dirty="0" smtClean="0">
              <a:solidFill>
                <a:srgbClr val="0000FF"/>
              </a:solidFill>
            </a:rPr>
            <a:t>81%</a:t>
          </a:r>
          <a:endParaRPr lang="ru-RU" sz="1600" b="1" dirty="0">
            <a:solidFill>
              <a:srgbClr val="0000FF"/>
            </a:solidFill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593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63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705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762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473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3251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3558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094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149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168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D7BE-B54F-478E-85D7-93508A9D427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7DB96-4C92-45C4-8AA9-7C87D295E2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211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2D7BE-B54F-478E-85D7-93508A9D427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02.02.2023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7DB96-4C92-45C4-8AA9-7C87D295E2B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990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2176" y="1556793"/>
            <a:ext cx="90143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Tx/>
              <a:buNone/>
              <a:tabLst/>
              <a:defRPr/>
            </a:pPr>
            <a:r>
              <a:rPr kumimoji="0" lang="ru-RU" sz="2000" b="1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Franklin Gothic Book"/>
              </a:rPr>
              <a:t>МУНИЦИПАЛЬНОЕ ОБЩЕОБРАЗОВАТЕЛЬНОЕ УЧРЕЖДЕНИЕ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Tx/>
              <a:buNone/>
              <a:tabLst/>
              <a:defRPr/>
            </a:pPr>
            <a:r>
              <a:rPr kumimoji="0" lang="ru-RU" sz="2000" b="1" u="none" strike="noStrike" kern="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Franklin Gothic Book"/>
              </a:rPr>
              <a:t>«СРЕДНЯЯ ОБЩЕОБРАЗОВАТЕЛЬНАЯ ШКОЛА С.БАЛАШИ»</a:t>
            </a:r>
            <a:endParaRPr kumimoji="0" lang="ru-RU" sz="2000" b="1" u="none" strike="noStrike" kern="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348880"/>
            <a:ext cx="8136904" cy="2311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1" u="none" strike="noStrike" kern="0" cap="all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Franklin Gothic Medium"/>
              <a:ea typeface="+mj-ea"/>
              <a:cs typeface="+mj-cs"/>
            </a:endParaRPr>
          </a:p>
          <a:p>
            <a:pPr marL="0" marR="0" lvl="0" indent="0" algn="ctr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Проект </a:t>
            </a:r>
            <a:r>
              <a:rPr kumimoji="0" lang="ru-RU" sz="2400" b="1" i="1" u="none" strike="noStrike" kern="0" cap="all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  </a:t>
            </a:r>
            <a:r>
              <a:rPr kumimoji="0" lang="ru-RU" sz="2400" b="1" i="1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«Математика вокруг нас»</a:t>
            </a:r>
            <a:r>
              <a:rPr kumimoji="0" lang="ru-RU" sz="3600" b="0" i="1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/>
            </a:r>
            <a:br>
              <a:rPr kumimoji="0" lang="ru-RU" sz="3600" b="0" i="1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</a:br>
            <a:r>
              <a:rPr kumimoji="0" lang="ru-RU" sz="4000" b="0" i="1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тема «наша школьная страна</a:t>
            </a:r>
            <a:r>
              <a:rPr kumimoji="0" lang="ru-RU" sz="3600" b="0" i="1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»</a:t>
            </a:r>
            <a:r>
              <a:rPr kumimoji="0" lang="ru-RU" sz="5400" b="0" i="1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/>
            </a:r>
            <a:br>
              <a:rPr kumimoji="0" lang="ru-RU" sz="5400" b="0" i="1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5976" y="4725144"/>
            <a:ext cx="46805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1" u="none" strike="noStrike" kern="0" cap="all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выполнили учащиеся 6 класса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1" u="none" strike="noStrike" kern="0" cap="all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Симоненко Маргарита</a:t>
            </a:r>
            <a:br>
              <a:rPr kumimoji="0" lang="ru-RU" sz="1600" b="0" i="1" u="none" strike="noStrike" kern="0" cap="all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</a:br>
            <a:r>
              <a:rPr kumimoji="0" lang="ru-RU" sz="1600" b="0" i="1" u="none" strike="noStrike" kern="0" cap="all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Кудровская</a:t>
            </a:r>
            <a:r>
              <a:rPr kumimoji="0" lang="ru-RU" sz="1600" b="0" i="1" u="none" strike="noStrike" kern="0" cap="all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r>
              <a:rPr kumimoji="0" lang="ru-RU" sz="1600" b="0" i="1" u="none" strike="noStrike" kern="0" cap="all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ксения</a:t>
            </a:r>
            <a:endParaRPr kumimoji="0" lang="en-US" sz="1600" b="0" i="1" u="none" strike="noStrike" kern="0" cap="all" spc="0" normalizeH="0" baseline="0" noProof="0" dirty="0" smtClean="0">
              <a:ln>
                <a:noFill/>
              </a:ln>
              <a:solidFill>
                <a:srgbClr val="008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Franklin Gothic Medium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i="1" kern="0" cap="all" noProof="0" dirty="0" smtClean="0">
                <a:solidFill>
                  <a:srgbClr val="00800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Алиев </a:t>
            </a:r>
            <a:r>
              <a:rPr lang="ru-RU" sz="1600" i="1" kern="0" cap="all" noProof="0" dirty="0" err="1" smtClean="0">
                <a:solidFill>
                  <a:srgbClr val="00800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Асин</a:t>
            </a:r>
            <a:r>
              <a:rPr kumimoji="0" lang="ru-RU" sz="1600" b="0" i="1" u="none" strike="noStrike" kern="0" cap="all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/>
            </a:r>
            <a:br>
              <a:rPr kumimoji="0" lang="ru-RU" sz="1600" b="0" i="1" u="none" strike="noStrike" kern="0" cap="all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</a:br>
            <a:r>
              <a:rPr kumimoji="0" lang="ru-RU" sz="1600" b="0" i="1" u="none" strike="noStrike" kern="0" cap="all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руководитель проекта 		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1" u="none" strike="noStrike" kern="0" cap="all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учитель  </a:t>
            </a:r>
            <a:r>
              <a:rPr kumimoji="0" lang="ru-RU" sz="1600" b="0" i="1" u="none" strike="noStrike" kern="0" cap="all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волокитина</a:t>
            </a:r>
            <a:r>
              <a:rPr kumimoji="0" lang="ru-RU" sz="1600" b="0" i="1" u="none" strike="noStrike" kern="0" cap="all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 Л.А.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98524" y="6274851"/>
            <a:ext cx="18539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u="none" strike="noStrike" kern="0" cap="all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 </a:t>
            </a:r>
            <a:endParaRPr kumimoji="0" lang="ru-RU" sz="1800" b="1" u="none" strike="noStrike" kern="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2325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556793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Месторождение     учащихся      в %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567139875"/>
              </p:ext>
            </p:extLst>
          </p:nvPr>
        </p:nvGraphicFramePr>
        <p:xfrm>
          <a:off x="1259632" y="1818403"/>
          <a:ext cx="7128792" cy="49685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7235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64" y="-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1511206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cap="all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Кто когда родился ( по годам):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564497"/>
              </p:ext>
            </p:extLst>
          </p:nvPr>
        </p:nvGraphicFramePr>
        <p:xfrm>
          <a:off x="899592" y="2276872"/>
          <a:ext cx="756084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4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26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5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Год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</a:t>
                      </a:r>
                      <a:r>
                        <a:rPr lang="ru-RU" baseline="0" dirty="0" smtClean="0"/>
                        <a:t>  детей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Год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детей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1998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2004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1999 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2005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2000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2006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2001 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2007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2002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2008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2003 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64" y="2185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1511206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cap="all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Кто когда родился ( по месяцам):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2514250"/>
              </p:ext>
            </p:extLst>
          </p:nvPr>
        </p:nvGraphicFramePr>
        <p:xfrm>
          <a:off x="899592" y="2276872"/>
          <a:ext cx="756084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4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726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59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</a:t>
                      </a:r>
                      <a:r>
                        <a:rPr lang="ru-RU" baseline="0" dirty="0" smtClean="0"/>
                        <a:t>  детей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Месяц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Количество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детей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Январь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Июль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Февраль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Август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Март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Сентябрь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Апрель 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Октябрь 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Май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Ноябрь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Июнь 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Декабрь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1342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03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556792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Количество детей  в семье учеников</a:t>
            </a:r>
            <a:endParaRPr kumimoji="0" lang="ru-RU" sz="2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7203031"/>
              </p:ext>
            </p:extLst>
          </p:nvPr>
        </p:nvGraphicFramePr>
        <p:xfrm>
          <a:off x="1579582" y="2055714"/>
          <a:ext cx="6077585" cy="147218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038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391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329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Количество семей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/>
                        <a:t>Количество детей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1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8</a:t>
                      </a:r>
                      <a:r>
                        <a:rPr lang="en-US" sz="1400" dirty="0" smtClean="0"/>
                        <a:t> (10%)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1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81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31</a:t>
                      </a:r>
                      <a:r>
                        <a:rPr lang="en-US" sz="1400" dirty="0" smtClean="0"/>
                        <a:t>(39%)</a:t>
                      </a:r>
                      <a:endParaRPr lang="ru-RU" sz="14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2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81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28</a:t>
                      </a:r>
                      <a:r>
                        <a:rPr lang="en-US" sz="1400" dirty="0" smtClean="0"/>
                        <a:t> (35%)</a:t>
                      </a:r>
                      <a:endParaRPr lang="ru-RU" sz="14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3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0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8</a:t>
                      </a:r>
                      <a:r>
                        <a:rPr lang="en-US" sz="1400" dirty="0" smtClean="0"/>
                        <a:t> (10%)</a:t>
                      </a:r>
                      <a:endParaRPr lang="en-US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17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/>
                        <a:t>4 (5%)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5</a:t>
                      </a:r>
                      <a:r>
                        <a:rPr lang="en-US" sz="1400" dirty="0" smtClean="0"/>
                        <a:t> 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3615083681"/>
              </p:ext>
            </p:extLst>
          </p:nvPr>
        </p:nvGraphicFramePr>
        <p:xfrm>
          <a:off x="1565675" y="3500414"/>
          <a:ext cx="6105400" cy="33575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04860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6" y="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700808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наши   </a:t>
            </a:r>
            <a:r>
              <a:rPr lang="ru-RU" sz="2800" b="1" kern="0" cap="all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увлечения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1594"/>
              </p:ext>
            </p:extLst>
          </p:nvPr>
        </p:nvGraphicFramePr>
        <p:xfrm>
          <a:off x="1346254" y="2224028"/>
          <a:ext cx="6610122" cy="4078804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37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59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9318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451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Увлечения </a:t>
                      </a:r>
                      <a:r>
                        <a:rPr lang="ru-RU" sz="1400" b="1" dirty="0" smtClean="0"/>
                        <a:t>учащихся</a:t>
                      </a:r>
                      <a:endParaRPr lang="ru-RU" sz="14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Кол-во учащихся</a:t>
                      </a:r>
                      <a:endParaRPr lang="ru-RU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%</a:t>
                      </a:r>
                      <a:endParaRPr lang="ru-RU" sz="1400" b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Спорт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35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35%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Сидеть за компьютером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32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32%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Гулять </a:t>
                      </a:r>
                      <a:r>
                        <a:rPr lang="ru-RU" sz="1400" b="1" dirty="0" smtClean="0"/>
                        <a:t>на свежем воздухе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41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41%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Смотреть телевизор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22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22%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Танцы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16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16%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9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Слушать музыку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27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27%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9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Рыбалка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14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14%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9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Рисовать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9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/>
                        <a:t>9</a:t>
                      </a:r>
                      <a:r>
                        <a:rPr lang="ru-RU" sz="1400" b="1" dirty="0" smtClean="0"/>
                        <a:t>%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9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Социальные сети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40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40%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9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Петь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13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13%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94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Читать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 20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/>
                        <a:t>20%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800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1556792"/>
            <a:ext cx="82089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Наши   увлечения  в %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77785115"/>
              </p:ext>
            </p:extLst>
          </p:nvPr>
        </p:nvGraphicFramePr>
        <p:xfrm>
          <a:off x="1259632" y="1818402"/>
          <a:ext cx="6946776" cy="46321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88688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1511206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Рейтинг имен  наших учащихся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809279"/>
              </p:ext>
            </p:extLst>
          </p:nvPr>
        </p:nvGraphicFramePr>
        <p:xfrm>
          <a:off x="1358715" y="2780928"/>
          <a:ext cx="6786610" cy="3175916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0727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52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27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57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089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2060"/>
                          </a:solidFill>
                        </a:rPr>
                        <a:t>Мужские имена   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</a:rPr>
                        <a:t>Количество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</a:rPr>
                        <a:t>Женские</a:t>
                      </a:r>
                      <a:r>
                        <a:rPr lang="ru-RU" sz="1800" b="1" baseline="0" dirty="0" smtClean="0">
                          <a:solidFill>
                            <a:srgbClr val="002060"/>
                          </a:solidFill>
                        </a:rPr>
                        <a:t> имена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2060"/>
                          </a:solidFill>
                        </a:rPr>
                        <a:t>Количество 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89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FF"/>
                          </a:solidFill>
                        </a:rPr>
                        <a:t>Ахмед 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</a:rPr>
                        <a:t>4</a:t>
                      </a:r>
                      <a:r>
                        <a:rPr lang="ru-RU" sz="1600" b="1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FF"/>
                          </a:solidFill>
                        </a:rPr>
                        <a:t>Альбина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FF"/>
                          </a:solidFill>
                        </a:rPr>
                        <a:t>3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89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FF"/>
                          </a:solidFill>
                        </a:rPr>
                        <a:t>Александр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FF"/>
                          </a:solidFill>
                        </a:rPr>
                        <a:t>Фатима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89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Антон</a:t>
                      </a:r>
                      <a:r>
                        <a:rPr lang="ru-RU" sz="1600" b="1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00FF"/>
                          </a:solidFill>
                        </a:rPr>
                        <a:t>Люба </a:t>
                      </a:r>
                      <a:endParaRPr lang="ru-RU" sz="1600" b="1" dirty="0">
                        <a:solidFill>
                          <a:srgbClr val="0000FF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ru-RU" sz="1600" b="1" dirty="0">
                        <a:solidFill>
                          <a:srgbClr val="0000FF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9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FF"/>
                          </a:solidFill>
                        </a:rPr>
                        <a:t>Рустам 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00FF"/>
                          </a:solidFill>
                        </a:rPr>
                        <a:t>Диана </a:t>
                      </a:r>
                      <a:endParaRPr lang="ru-RU" sz="1600" b="1" dirty="0">
                        <a:solidFill>
                          <a:srgbClr val="0000FF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ru-RU" sz="1600" b="1" dirty="0">
                        <a:solidFill>
                          <a:srgbClr val="0000FF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89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Хаджи</a:t>
                      </a:r>
                      <a:r>
                        <a:rPr lang="ru-RU" sz="1600" b="1" baseline="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r>
                        <a:rPr lang="ru-RU" sz="1600" b="1" dirty="0" smtClean="0">
                          <a:solidFill>
                            <a:srgbClr val="0000FF"/>
                          </a:solidFill>
                        </a:rPr>
                        <a:t>Зарина </a:t>
                      </a:r>
                      <a:endParaRPr lang="ru-RU" sz="1600" b="1" dirty="0">
                        <a:solidFill>
                          <a:srgbClr val="0000FF"/>
                        </a:solidFill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  <a:endParaRPr lang="ru-RU" sz="1600" b="1" dirty="0">
                        <a:solidFill>
                          <a:srgbClr val="0000FF"/>
                        </a:solidFill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348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628801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Любите ли вы ходить в школу?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429315807"/>
              </p:ext>
            </p:extLst>
          </p:nvPr>
        </p:nvGraphicFramePr>
        <p:xfrm>
          <a:off x="1428728" y="1500174"/>
          <a:ext cx="7358114" cy="49292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20139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700808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Сколько времени занимает подготовка домашнего задания?</a:t>
            </a:r>
            <a:r>
              <a:rPr kumimoji="0" lang="ru-RU" sz="2800" b="0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/>
            </a:r>
            <a:br>
              <a:rPr kumimoji="0" lang="ru-RU" sz="2800" b="0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</a:b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17099638"/>
              </p:ext>
            </p:extLst>
          </p:nvPr>
        </p:nvGraphicFramePr>
        <p:xfrm>
          <a:off x="1691680" y="2924944"/>
          <a:ext cx="5623520" cy="3647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8829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628800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любимый школьный предмет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467893167"/>
              </p:ext>
            </p:extLst>
          </p:nvPr>
        </p:nvGraphicFramePr>
        <p:xfrm>
          <a:off x="899592" y="2143092"/>
          <a:ext cx="7572428" cy="4714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7768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73696" y="1772816"/>
            <a:ext cx="8640960" cy="414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провести перепись населения в школе  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4E3B3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1. Провести опрос школьников по заранее составленному опроснику</a:t>
            </a:r>
            <a:r>
              <a:rPr lang="ru-RU" sz="28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Обработать, сравнить и обобщить полученную информацию.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8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3.Составить статистический отчет по переписи школьного населения.</a:t>
            </a:r>
            <a:endParaRPr lang="ru-RU" sz="2800" dirty="0">
              <a:solidFill>
                <a:srgbClr val="008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6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1772816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Посещаете ли вы кружки и секции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330174113"/>
              </p:ext>
            </p:extLst>
          </p:nvPr>
        </p:nvGraphicFramePr>
        <p:xfrm>
          <a:off x="1475656" y="2265801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60274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1511206"/>
            <a:ext cx="77048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cap="all" dirty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Для кого Необходима перепись школы</a:t>
            </a:r>
            <a:r>
              <a:rPr lang="ru-RU" sz="2400" cap="all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: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975" y="2012074"/>
            <a:ext cx="8964488" cy="3637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008000"/>
                </a:solidFill>
                <a:latin typeface="Franklin Gothic Book"/>
              </a:rPr>
              <a:t>1. Для </a:t>
            </a:r>
            <a:r>
              <a:rPr lang="ru-RU" sz="2400" dirty="0">
                <a:solidFill>
                  <a:srgbClr val="008000"/>
                </a:solidFill>
                <a:latin typeface="Franklin Gothic Book"/>
              </a:rPr>
              <a:t>администрации школы, так как </a:t>
            </a:r>
            <a:r>
              <a:rPr lang="ru-RU" sz="2400" dirty="0" smtClean="0">
                <a:solidFill>
                  <a:srgbClr val="008000"/>
                </a:solidFill>
                <a:latin typeface="Franklin Gothic Book"/>
              </a:rPr>
              <a:t>можно более </a:t>
            </a:r>
            <a:r>
              <a:rPr lang="ru-RU" sz="2400" dirty="0">
                <a:solidFill>
                  <a:srgbClr val="008000"/>
                </a:solidFill>
                <a:latin typeface="Franklin Gothic Book"/>
              </a:rPr>
              <a:t>подробно рассмотреть различные стороны школьной жизни и выявить наметившиеся проблемы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>
                <a:solidFill>
                  <a:srgbClr val="008000"/>
                </a:solidFill>
                <a:latin typeface="Franklin Gothic Book"/>
              </a:rPr>
              <a:t>2. Для учителей – предметников, которые с интересом ожидали завершения работы, чтобы узнать рейтинг предметов.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>
                <a:solidFill>
                  <a:srgbClr val="008000"/>
                </a:solidFill>
                <a:latin typeface="Franklin Gothic Book"/>
              </a:rPr>
              <a:t>3.  Для самих учеников, которым было интересно знать все, начиная с самого популярного </a:t>
            </a:r>
            <a:r>
              <a:rPr lang="ru-RU" sz="2400" dirty="0" smtClean="0">
                <a:solidFill>
                  <a:srgbClr val="008000"/>
                </a:solidFill>
                <a:latin typeface="Franklin Gothic Book"/>
              </a:rPr>
              <a:t>имени…</a:t>
            </a:r>
            <a:endParaRPr lang="ru-RU" sz="2400" dirty="0">
              <a:solidFill>
                <a:srgbClr val="008000"/>
              </a:solidFill>
              <a:latin typeface="Franklin Gothic Book"/>
            </a:endParaRP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>
                <a:solidFill>
                  <a:srgbClr val="008000"/>
                </a:solidFill>
                <a:latin typeface="Franklin Gothic Book"/>
              </a:rPr>
              <a:t>4.  Для родителей, которым тоже будет небезынтересно узнать некоторые результаты исследования детей.</a:t>
            </a:r>
          </a:p>
        </p:txBody>
      </p:sp>
    </p:spTree>
    <p:extLst>
      <p:ext uri="{BB962C8B-B14F-4D97-AF65-F5344CB8AC3E}">
        <p14:creationId xmlns:p14="http://schemas.microsoft.com/office/powerpoint/2010/main" val="3147056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1511206"/>
            <a:ext cx="77048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3200" cap="all" dirty="0" smtClean="0"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latin typeface="Franklin Gothic Medium"/>
                <a:ea typeface="+mj-ea"/>
                <a:cs typeface="+mj-cs"/>
              </a:rPr>
              <a:t>P.S.</a:t>
            </a:r>
            <a:endParaRPr kumimoji="0" lang="ru-RU" sz="3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0975" y="2012074"/>
            <a:ext cx="876351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50000"/>
              </a:lnSpc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008000"/>
                </a:solidFill>
                <a:latin typeface="Franklin Gothic Book"/>
              </a:rPr>
              <a:t>		Работая над проектом, мы не обошли стороной и работников   школы: наших учителей и работников младшего обслуживающего персонала. Информацию мы взяли из личных дел,  а также в ходе общения с ними.</a:t>
            </a:r>
            <a:endParaRPr lang="ru-RU" sz="2400" dirty="0">
              <a:solidFill>
                <a:srgbClr val="008000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402816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1351508"/>
            <a:ext cx="8424936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Общее количество 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работников школы:   </a:t>
            </a:r>
            <a:r>
              <a:rPr lang="ru-RU" sz="40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27 человек,</a:t>
            </a:r>
            <a:endParaRPr lang="ru-RU" sz="40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4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них: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педагогов  </a:t>
            </a:r>
            <a:r>
              <a:rPr lang="ru-RU" sz="4000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40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17 человек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40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Работников  МОП – </a:t>
            </a:r>
            <a:r>
              <a:rPr lang="ru-RU" sz="4000" i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10 человек</a:t>
            </a:r>
            <a:endParaRPr lang="ru-RU" sz="4000" i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468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43408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251520" y="155679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ctr">
              <a:buClr>
                <a:srgbClr val="F0A22E"/>
              </a:buClr>
              <a:buNone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Количество женщин – 21</a:t>
            </a:r>
            <a:r>
              <a:rPr lang="ru-RU" sz="1800" b="1" dirty="0">
                <a:solidFill>
                  <a:srgbClr val="C00000"/>
                </a:solidFill>
                <a:latin typeface="Franklin Gothic Book"/>
              </a:rPr>
              <a:t>, </a:t>
            </a:r>
            <a:r>
              <a:rPr lang="ru-RU" sz="1800" b="1" dirty="0" smtClean="0">
                <a:solidFill>
                  <a:srgbClr val="C00000"/>
                </a:solidFill>
                <a:latin typeface="Franklin Gothic Book"/>
              </a:rPr>
              <a:t>  из </a:t>
            </a:r>
            <a:r>
              <a:rPr lang="ru-RU" sz="1800" b="1" dirty="0">
                <a:solidFill>
                  <a:srgbClr val="C00000"/>
                </a:solidFill>
                <a:latin typeface="Franklin Gothic Book"/>
              </a:rPr>
              <a:t>них педагогов –14</a:t>
            </a: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				</a:t>
            </a:r>
          </a:p>
          <a:p>
            <a:pPr marL="0" indent="0" algn="ctr">
              <a:buClr>
                <a:srgbClr val="F0A22E"/>
              </a:buClr>
              <a:buNone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Количество мужчин – 7</a:t>
            </a:r>
            <a:r>
              <a:rPr lang="ru-RU" sz="1800" b="1" dirty="0">
                <a:solidFill>
                  <a:srgbClr val="C00000"/>
                </a:solidFill>
                <a:latin typeface="Franklin Gothic Book"/>
              </a:rPr>
              <a:t>, </a:t>
            </a:r>
            <a:r>
              <a:rPr lang="ru-RU" sz="1800" b="1" dirty="0" smtClean="0">
                <a:solidFill>
                  <a:srgbClr val="C00000"/>
                </a:solidFill>
                <a:latin typeface="Franklin Gothic Book"/>
              </a:rPr>
              <a:t>     из </a:t>
            </a:r>
            <a:r>
              <a:rPr lang="ru-RU" sz="1800" b="1" dirty="0">
                <a:solidFill>
                  <a:srgbClr val="C00000"/>
                </a:solidFill>
                <a:latin typeface="Franklin Gothic Book"/>
              </a:rPr>
              <a:t>них педагогов – </a:t>
            </a:r>
            <a:r>
              <a:rPr lang="ru-RU" sz="1800" b="1" dirty="0" smtClean="0">
                <a:solidFill>
                  <a:srgbClr val="C00000"/>
                </a:solidFill>
                <a:latin typeface="Franklin Gothic Book"/>
              </a:rPr>
              <a:t>3.</a:t>
            </a:r>
            <a:endParaRPr lang="ru-RU" sz="1800" b="1" dirty="0">
              <a:solidFill>
                <a:srgbClr val="C00000"/>
              </a:solidFill>
              <a:latin typeface="Franklin Gothic Book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None/>
              <a:tabLst/>
              <a:defRPr/>
            </a:pPr>
            <a:endParaRPr kumimoji="0" lang="ru-RU" sz="18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Book"/>
                <a:ea typeface="+mn-ea"/>
                <a:cs typeface="+mn-cs"/>
              </a:rPr>
              <a:t>				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Wingdings 2"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Franklin Gothic Book"/>
              <a:ea typeface="+mn-ea"/>
              <a:cs typeface="+mn-cs"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624789287"/>
              </p:ext>
            </p:extLst>
          </p:nvPr>
        </p:nvGraphicFramePr>
        <p:xfrm>
          <a:off x="2483768" y="3140968"/>
          <a:ext cx="4320480" cy="29118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7763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48156" y="1628800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Национальный состав работников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029288931"/>
              </p:ext>
            </p:extLst>
          </p:nvPr>
        </p:nvGraphicFramePr>
        <p:xfrm>
          <a:off x="2195736" y="2924944"/>
          <a:ext cx="542426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18603" y="2254259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Русские – 22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человека  (81%)   Казахи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– 5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человек (19%)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684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7531" y="-1275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1351508"/>
            <a:ext cx="79208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0" cap="all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Franklin Gothic Medium"/>
              <a:ea typeface="+mj-ea"/>
              <a:cs typeface="+mj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Средний возраст работников школы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053239"/>
            <a:ext cx="7488832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endParaRPr lang="ru-RU" sz="3200" dirty="0" smtClean="0">
              <a:solidFill>
                <a:srgbClr val="0000FF"/>
              </a:solidFill>
              <a:latin typeface="Franklin Gothic Book"/>
            </a:endParaRP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3200" dirty="0" smtClean="0">
                <a:solidFill>
                  <a:srgbClr val="0000FF"/>
                </a:solidFill>
                <a:latin typeface="Franklin Gothic Book"/>
              </a:rPr>
              <a:t>Средний </a:t>
            </a:r>
            <a:r>
              <a:rPr lang="ru-RU" sz="3200" dirty="0">
                <a:solidFill>
                  <a:srgbClr val="0000FF"/>
                </a:solidFill>
                <a:latin typeface="Franklin Gothic Book"/>
              </a:rPr>
              <a:t>возраст педагогов – 43 года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3200" dirty="0" smtClean="0">
                <a:solidFill>
                  <a:srgbClr val="0000FF"/>
                </a:solidFill>
                <a:latin typeface="Franklin Gothic Book"/>
              </a:rPr>
              <a:t>Средний </a:t>
            </a:r>
            <a:r>
              <a:rPr lang="ru-RU" sz="3200" dirty="0">
                <a:solidFill>
                  <a:srgbClr val="0000FF"/>
                </a:solidFill>
                <a:latin typeface="Franklin Gothic Book"/>
              </a:rPr>
              <a:t>возраст работников 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3200" dirty="0" smtClean="0">
                <a:solidFill>
                  <a:srgbClr val="0000FF"/>
                </a:solidFill>
                <a:latin typeface="Franklin Gothic Book"/>
              </a:rPr>
              <a:t>МОП </a:t>
            </a:r>
            <a:r>
              <a:rPr lang="ru-RU" sz="3200" dirty="0">
                <a:solidFill>
                  <a:srgbClr val="0000FF"/>
                </a:solidFill>
                <a:latin typeface="Franklin Gothic Book"/>
              </a:rPr>
              <a:t>– 46 лет</a:t>
            </a:r>
          </a:p>
        </p:txBody>
      </p:sp>
    </p:spTree>
    <p:extLst>
      <p:ext uri="{BB962C8B-B14F-4D97-AF65-F5344CB8AC3E}">
        <p14:creationId xmlns:p14="http://schemas.microsoft.com/office/powerpoint/2010/main" val="2953993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1700808"/>
            <a:ext cx="82809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Образование   педагогов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102483"/>
            <a:ext cx="8496944" cy="13480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endParaRPr lang="ru-RU" sz="2400" dirty="0" smtClean="0">
              <a:solidFill>
                <a:srgbClr val="0000FF"/>
              </a:solidFill>
              <a:latin typeface="Franklin Gothic Book"/>
            </a:endParaRP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0000FF"/>
                </a:solidFill>
                <a:latin typeface="Franklin Gothic Book"/>
              </a:rPr>
              <a:t>Высшее </a:t>
            </a:r>
            <a:r>
              <a:rPr lang="ru-RU" sz="2400" dirty="0">
                <a:solidFill>
                  <a:srgbClr val="0000FF"/>
                </a:solidFill>
                <a:latin typeface="Franklin Gothic Book"/>
              </a:rPr>
              <a:t>– 12 человек (71%)</a:t>
            </a:r>
          </a:p>
          <a:p>
            <a:pPr lvl="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0000FF"/>
                </a:solidFill>
                <a:latin typeface="Franklin Gothic Book"/>
              </a:rPr>
              <a:t>Среднее </a:t>
            </a:r>
            <a:r>
              <a:rPr lang="ru-RU" sz="2400" dirty="0">
                <a:solidFill>
                  <a:srgbClr val="0000FF"/>
                </a:solidFill>
                <a:latin typeface="Franklin Gothic Book"/>
              </a:rPr>
              <a:t>специальное – 5 человек (29%)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405572819"/>
              </p:ext>
            </p:extLst>
          </p:nvPr>
        </p:nvGraphicFramePr>
        <p:xfrm>
          <a:off x="1331640" y="3573016"/>
          <a:ext cx="6336704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5230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0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1556792"/>
            <a:ext cx="84249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Работники   и   их   дети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Объект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3237894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5516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09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1484784"/>
            <a:ext cx="83529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0" cap="all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Franklin Gothic Medium"/>
              <a:ea typeface="+mj-ea"/>
              <a:cs typeface="+mj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Кто когда родился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301273013"/>
              </p:ext>
            </p:extLst>
          </p:nvPr>
        </p:nvGraphicFramePr>
        <p:xfrm>
          <a:off x="1619672" y="3421360"/>
          <a:ext cx="5445818" cy="3214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51520" y="2397949"/>
            <a:ext cx="87129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0000FF"/>
                </a:solidFill>
                <a:latin typeface="Franklin Gothic Book"/>
              </a:rPr>
              <a:t>	Зимой </a:t>
            </a:r>
            <a:r>
              <a:rPr lang="ru-RU" sz="2400" dirty="0">
                <a:solidFill>
                  <a:srgbClr val="0000FF"/>
                </a:solidFill>
                <a:latin typeface="Franklin Gothic Book"/>
              </a:rPr>
              <a:t>– 5 </a:t>
            </a:r>
            <a:r>
              <a:rPr lang="ru-RU" sz="2400" dirty="0" smtClean="0">
                <a:solidFill>
                  <a:srgbClr val="0000FF"/>
                </a:solidFill>
                <a:latin typeface="Franklin Gothic Book"/>
              </a:rPr>
              <a:t>человек           Весной </a:t>
            </a:r>
            <a:r>
              <a:rPr lang="ru-RU" sz="2400" dirty="0">
                <a:solidFill>
                  <a:srgbClr val="0000FF"/>
                </a:solidFill>
                <a:latin typeface="Franklin Gothic Book"/>
              </a:rPr>
              <a:t>– 9 человек</a:t>
            </a:r>
          </a:p>
          <a:p>
            <a:pPr lvl="0">
              <a:buClr>
                <a:srgbClr val="F0A22E"/>
              </a:buClr>
              <a:buSzPct val="70000"/>
            </a:pPr>
            <a:r>
              <a:rPr lang="ru-RU" sz="2400" dirty="0" smtClean="0">
                <a:solidFill>
                  <a:srgbClr val="0000FF"/>
                </a:solidFill>
                <a:latin typeface="Franklin Gothic Book"/>
              </a:rPr>
              <a:t>	Летом </a:t>
            </a:r>
            <a:r>
              <a:rPr lang="ru-RU" sz="2400" dirty="0">
                <a:solidFill>
                  <a:srgbClr val="0000FF"/>
                </a:solidFill>
                <a:latin typeface="Franklin Gothic Book"/>
              </a:rPr>
              <a:t>– 5 </a:t>
            </a:r>
            <a:r>
              <a:rPr lang="ru-RU" sz="2400" dirty="0" smtClean="0">
                <a:solidFill>
                  <a:srgbClr val="0000FF"/>
                </a:solidFill>
                <a:latin typeface="Franklin Gothic Book"/>
              </a:rPr>
              <a:t>человек            Осенью </a:t>
            </a:r>
            <a:r>
              <a:rPr lang="ru-RU" sz="2400" dirty="0">
                <a:solidFill>
                  <a:srgbClr val="0000FF"/>
                </a:solidFill>
                <a:latin typeface="Franklin Gothic Book"/>
              </a:rPr>
              <a:t>– 8 человек</a:t>
            </a:r>
          </a:p>
        </p:txBody>
      </p:sp>
    </p:spTree>
    <p:extLst>
      <p:ext uri="{BB962C8B-B14F-4D97-AF65-F5344CB8AC3E}">
        <p14:creationId xmlns:p14="http://schemas.microsoft.com/office/powerpoint/2010/main" val="266566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486930"/>
            <a:ext cx="8712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b="1" dirty="0">
                <a:solidFill>
                  <a:srgbClr val="C00000"/>
                </a:solidFill>
                <a:latin typeface="Franklin Gothic Book"/>
              </a:rPr>
              <a:t>Проблемные вопросы: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>
                <a:solidFill>
                  <a:srgbClr val="008000"/>
                </a:solidFill>
                <a:latin typeface="Franklin Gothic Book"/>
              </a:rPr>
              <a:t>Сколько нас? Кто мы?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>
                <a:solidFill>
                  <a:srgbClr val="008000"/>
                </a:solidFill>
                <a:latin typeface="Franklin Gothic Book"/>
              </a:rPr>
              <a:t>Зачем перепись населения мы проводим в </a:t>
            </a:r>
            <a:r>
              <a:rPr lang="ru-RU" sz="2000" dirty="0" smtClean="0">
                <a:solidFill>
                  <a:srgbClr val="008000"/>
                </a:solidFill>
                <a:latin typeface="Franklin Gothic Book"/>
              </a:rPr>
              <a:t>нашей школе</a:t>
            </a:r>
            <a:r>
              <a:rPr lang="ru-RU" sz="2000" dirty="0">
                <a:solidFill>
                  <a:srgbClr val="008000"/>
                </a:solidFill>
                <a:latin typeface="Franklin Gothic Book"/>
              </a:rPr>
              <a:t>?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>
                <a:solidFill>
                  <a:srgbClr val="008000"/>
                </a:solidFill>
                <a:latin typeface="Franklin Gothic Book"/>
              </a:rPr>
              <a:t>Какие сведения можно узнать в ходе переписи?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>
                <a:solidFill>
                  <a:srgbClr val="008000"/>
                </a:solidFill>
                <a:latin typeface="Franklin Gothic Book"/>
              </a:rPr>
              <a:t>Что нам известно из истории переписи населения?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endParaRPr lang="ru-RU" sz="2000" dirty="0">
              <a:solidFill>
                <a:srgbClr val="4E3B30"/>
              </a:solidFill>
              <a:latin typeface="Franklin Gothic Book"/>
            </a:endParaRP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b="1" dirty="0">
                <a:solidFill>
                  <a:srgbClr val="C00000"/>
                </a:solidFill>
                <a:latin typeface="Franklin Gothic Book"/>
              </a:rPr>
              <a:t>Учебные вопросы: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>
                <a:solidFill>
                  <a:srgbClr val="008000"/>
                </a:solidFill>
                <a:latin typeface="Franklin Gothic Book"/>
              </a:rPr>
              <a:t>1.Что такое перепись населения?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>
                <a:solidFill>
                  <a:srgbClr val="008000"/>
                </a:solidFill>
                <a:latin typeface="Franklin Gothic Book"/>
              </a:rPr>
              <a:t>2.Чем занимаются ребята в свободное время?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>
                <a:solidFill>
                  <a:srgbClr val="008000"/>
                </a:solidFill>
                <a:latin typeface="Franklin Gothic Book"/>
              </a:rPr>
              <a:t>3.Кем хотели бы стать в будущем?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>
                <a:solidFill>
                  <a:srgbClr val="008000"/>
                </a:solidFill>
                <a:latin typeface="Franklin Gothic Book"/>
              </a:rPr>
              <a:t>4.Можно ли, судя по данным школьной переписи,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>
                <a:solidFill>
                  <a:srgbClr val="008000"/>
                </a:solidFill>
                <a:latin typeface="Franklin Gothic Book"/>
              </a:rPr>
              <a:t>утверждать, что Россия - многонациональная страна.</a:t>
            </a: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000" dirty="0">
                <a:solidFill>
                  <a:srgbClr val="008000"/>
                </a:solidFill>
                <a:latin typeface="Franklin Gothic Book"/>
              </a:rPr>
              <a:t>5.Какие в школе любимые предметы ?</a:t>
            </a:r>
          </a:p>
        </p:txBody>
      </p:sp>
    </p:spTree>
    <p:extLst>
      <p:ext uri="{BB962C8B-B14F-4D97-AF65-F5344CB8AC3E}">
        <p14:creationId xmlns:p14="http://schemas.microsoft.com/office/powerpoint/2010/main" val="6400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225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44069" y="1556792"/>
            <a:ext cx="770485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Franklin Gothic Book"/>
              </a:rPr>
              <a:t>Месторождение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Book"/>
              </a:rPr>
              <a:t>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890889"/>
              </p:ext>
            </p:extLst>
          </p:nvPr>
        </p:nvGraphicFramePr>
        <p:xfrm>
          <a:off x="827584" y="2079803"/>
          <a:ext cx="7056784" cy="2331720"/>
        </p:xfrm>
        <a:graphic>
          <a:graphicData uri="http://schemas.openxmlformats.org/drawingml/2006/table">
            <a:tbl>
              <a:tblPr>
                <a:gradFill rotWithShape="1">
                  <a:gsLst>
                    <a:gs pos="0">
                      <a:srgbClr val="F0A22E">
                        <a:tint val="30000"/>
                        <a:satMod val="250000"/>
                      </a:srgbClr>
                    </a:gs>
                    <a:gs pos="72000">
                      <a:srgbClr val="F0A22E">
                        <a:tint val="75000"/>
                        <a:satMod val="210000"/>
                      </a:srgbClr>
                    </a:gs>
                    <a:gs pos="100000">
                      <a:srgbClr val="F0A22E">
                        <a:tint val="85000"/>
                        <a:satMod val="210000"/>
                      </a:srgbClr>
                    </a:gs>
                  </a:gsLst>
                  <a:lin ang="5400000" scaled="1"/>
                </a:gradFill>
                <a:effectLst>
                  <a:outerShdw blurRad="76200" dist="50800" dir="5400000" rotWithShape="0">
                    <a:srgbClr val="4E3B30">
                      <a:alpha val="60000"/>
                    </a:srgbClr>
                  </a:outerShdw>
                </a:effectLst>
              </a:tblPr>
              <a:tblGrid>
                <a:gridCol w="3528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87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834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Место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рождения</a:t>
                      </a:r>
                    </a:p>
                  </a:txBody>
                  <a:tcPr marL="68580" marR="68580" marT="0" marB="0">
                    <a:lnL w="10000" cap="flat" cmpd="sng" algn="ctr">
                      <a:solidFill>
                        <a:srgbClr val="F0A22E"/>
                      </a:solidFill>
                      <a:prstDash val="solid"/>
                    </a:lnL>
                    <a:lnR w="10000" cap="flat" cmpd="sng" algn="ctr">
                      <a:solidFill>
                        <a:srgbClr val="F0A22E"/>
                      </a:solidFill>
                      <a:prstDash val="solid"/>
                    </a:lnR>
                    <a:lnT w="10000" cap="flat" cmpd="sng" algn="ctr">
                      <a:solidFill>
                        <a:srgbClr val="F0A22E"/>
                      </a:solidFill>
                      <a:prstDash val="solid"/>
                    </a:lnT>
                    <a:lnB w="10000" cap="flat" cmpd="sng" algn="ctr">
                      <a:solidFill>
                        <a:srgbClr val="F0A22E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0000" cap="flat" cmpd="sng" algn="ctr">
                      <a:solidFill>
                        <a:srgbClr val="F0A22E"/>
                      </a:solidFill>
                      <a:prstDash val="solid"/>
                    </a:lnL>
                    <a:lnR w="10000" cap="flat" cmpd="sng" algn="ctr">
                      <a:solidFill>
                        <a:srgbClr val="F0A22E"/>
                      </a:solidFill>
                      <a:prstDash val="solid"/>
                    </a:lnR>
                    <a:lnT w="10000" cap="flat" cmpd="sng" algn="ctr">
                      <a:solidFill>
                        <a:srgbClr val="F0A22E"/>
                      </a:solidFill>
                      <a:prstDash val="solid"/>
                    </a:lnT>
                    <a:lnB w="10000" cap="flat" cmpd="sng" algn="ctr">
                      <a:solidFill>
                        <a:srgbClr val="F0A22E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18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с.Балаши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0000" cap="flat" cmpd="sng" algn="ctr">
                      <a:solidFill>
                        <a:srgbClr val="F0A22E"/>
                      </a:solidFill>
                      <a:prstDash val="solid"/>
                    </a:lnL>
                    <a:lnR w="10000" cap="flat" cmpd="sng" algn="ctr">
                      <a:solidFill>
                        <a:srgbClr val="F0A22E"/>
                      </a:solidFill>
                      <a:prstDash val="solid"/>
                    </a:lnR>
                    <a:lnT w="10000" cap="flat" cmpd="sng" algn="ctr">
                      <a:solidFill>
                        <a:srgbClr val="F0A22E"/>
                      </a:solidFill>
                      <a:prstDash val="solid"/>
                    </a:lnT>
                    <a:lnB w="10000" cap="flat" cmpd="sng" algn="ctr">
                      <a:solidFill>
                        <a:srgbClr val="F0A22E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0000" cap="flat" cmpd="sng" algn="ctr">
                      <a:solidFill>
                        <a:srgbClr val="F0A22E"/>
                      </a:solidFill>
                      <a:prstDash val="solid"/>
                    </a:lnL>
                    <a:lnR w="10000" cap="flat" cmpd="sng" algn="ctr">
                      <a:solidFill>
                        <a:srgbClr val="F0A22E"/>
                      </a:solidFill>
                      <a:prstDash val="solid"/>
                    </a:lnR>
                    <a:lnT w="10000" cap="flat" cmpd="sng" algn="ctr">
                      <a:solidFill>
                        <a:srgbClr val="F0A22E"/>
                      </a:solidFill>
                      <a:prstDash val="solid"/>
                    </a:lnT>
                    <a:lnB w="10000" cap="flat" cmpd="sng" algn="ctr">
                      <a:solidFill>
                        <a:srgbClr val="F0A22E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74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Озинский</a:t>
                      </a: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район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0000" cap="flat" cmpd="sng" algn="ctr">
                      <a:solidFill>
                        <a:srgbClr val="F0A22E"/>
                      </a:solidFill>
                      <a:prstDash val="solid"/>
                    </a:lnL>
                    <a:lnR w="10000" cap="flat" cmpd="sng" algn="ctr">
                      <a:solidFill>
                        <a:srgbClr val="F0A22E"/>
                      </a:solidFill>
                      <a:prstDash val="solid"/>
                    </a:lnR>
                    <a:lnT w="10000" cap="flat" cmpd="sng" algn="ctr">
                      <a:solidFill>
                        <a:srgbClr val="F0A22E"/>
                      </a:solidFill>
                      <a:prstDash val="solid"/>
                    </a:lnT>
                    <a:lnB w="10000" cap="flat" cmpd="sng" algn="ctr">
                      <a:solidFill>
                        <a:srgbClr val="F0A22E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0000" cap="flat" cmpd="sng" algn="ctr">
                      <a:solidFill>
                        <a:srgbClr val="F0A22E"/>
                      </a:solidFill>
                      <a:prstDash val="solid"/>
                    </a:lnL>
                    <a:lnR w="10000" cap="flat" cmpd="sng" algn="ctr">
                      <a:solidFill>
                        <a:srgbClr val="F0A22E"/>
                      </a:solidFill>
                      <a:prstDash val="solid"/>
                    </a:lnR>
                    <a:lnT w="10000" cap="flat" cmpd="sng" algn="ctr">
                      <a:solidFill>
                        <a:srgbClr val="F0A22E"/>
                      </a:solidFill>
                      <a:prstDash val="solid"/>
                    </a:lnT>
                    <a:lnB w="10000" cap="flat" cmpd="sng" algn="ctr">
                      <a:solidFill>
                        <a:srgbClr val="F0A22E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379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Дергачевский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</a:t>
                      </a:r>
                      <a:endParaRPr lang="ru-RU" sz="1400" b="1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45720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Алгайский</a:t>
                      </a:r>
                      <a:r>
                        <a:rPr lang="ru-RU" sz="14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район</a:t>
                      </a: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>
                    <a:lnL w="10000" cap="flat" cmpd="sng" algn="ctr">
                      <a:solidFill>
                        <a:srgbClr val="F0A22E"/>
                      </a:solidFill>
                      <a:prstDash val="solid"/>
                    </a:lnL>
                    <a:lnR w="10000" cap="flat" cmpd="sng" algn="ctr">
                      <a:solidFill>
                        <a:srgbClr val="F0A22E"/>
                      </a:solidFill>
                      <a:prstDash val="solid"/>
                    </a:lnR>
                    <a:lnT w="10000" cap="flat" cmpd="sng" algn="ctr">
                      <a:solidFill>
                        <a:srgbClr val="F0A22E"/>
                      </a:solidFill>
                      <a:prstDash val="solid"/>
                    </a:lnT>
                    <a:lnB w="10000" cap="flat" cmpd="sng" algn="ctr">
                      <a:solidFill>
                        <a:srgbClr val="F0A22E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0000" cap="flat" cmpd="sng" algn="ctr">
                      <a:solidFill>
                        <a:srgbClr val="F0A22E"/>
                      </a:solidFill>
                      <a:prstDash val="solid"/>
                    </a:lnL>
                    <a:lnR w="10000" cap="flat" cmpd="sng" algn="ctr">
                      <a:solidFill>
                        <a:srgbClr val="F0A22E"/>
                      </a:solidFill>
                      <a:prstDash val="solid"/>
                    </a:lnR>
                    <a:lnT w="10000" cap="flat" cmpd="sng" algn="ctr">
                      <a:solidFill>
                        <a:srgbClr val="F0A22E"/>
                      </a:solidFill>
                      <a:prstDash val="solid"/>
                    </a:lnT>
                    <a:lnB w="10000" cap="flat" cmpd="sng" algn="ctr">
                      <a:solidFill>
                        <a:srgbClr val="F0A22E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405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Украина </a:t>
                      </a:r>
                    </a:p>
                    <a:p>
                      <a:pPr marL="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Казахстан 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0000" cap="flat" cmpd="sng" algn="ctr">
                      <a:solidFill>
                        <a:srgbClr val="F0A22E"/>
                      </a:solidFill>
                      <a:prstDash val="solid"/>
                    </a:lnL>
                    <a:lnR w="10000" cap="flat" cmpd="sng" algn="ctr">
                      <a:solidFill>
                        <a:srgbClr val="F0A22E"/>
                      </a:solidFill>
                      <a:prstDash val="solid"/>
                    </a:lnR>
                    <a:lnT w="10000" cap="flat" cmpd="sng" algn="ctr">
                      <a:solidFill>
                        <a:srgbClr val="F0A22E"/>
                      </a:solidFill>
                      <a:prstDash val="solid"/>
                    </a:lnT>
                    <a:lnB w="10000" cap="flat" cmpd="sng" algn="ctr">
                      <a:solidFill>
                        <a:srgbClr val="F0A22E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 b="1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0000" cap="flat" cmpd="sng" algn="ctr">
                      <a:solidFill>
                        <a:srgbClr val="F0A22E"/>
                      </a:solidFill>
                      <a:prstDash val="solid"/>
                    </a:lnL>
                    <a:lnR w="10000" cap="flat" cmpd="sng" algn="ctr">
                      <a:solidFill>
                        <a:srgbClr val="F0A22E"/>
                      </a:solidFill>
                      <a:prstDash val="solid"/>
                    </a:lnR>
                    <a:lnT w="10000" cap="flat" cmpd="sng" algn="ctr">
                      <a:solidFill>
                        <a:srgbClr val="F0A22E"/>
                      </a:solidFill>
                      <a:prstDash val="solid"/>
                    </a:lnT>
                    <a:lnB w="10000" cap="flat" cmpd="sng" algn="ctr">
                      <a:solidFill>
                        <a:srgbClr val="F0A22E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7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8211229"/>
              </p:ext>
            </p:extLst>
          </p:nvPr>
        </p:nvGraphicFramePr>
        <p:xfrm>
          <a:off x="467544" y="4293096"/>
          <a:ext cx="7435552" cy="2723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6552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225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7642734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955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225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дминистратор\Desktop\120PHOTO\SAM_006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637" y="1700808"/>
            <a:ext cx="8406797" cy="5023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978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225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2132856"/>
            <a:ext cx="81495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52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6" y="1073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1772816"/>
            <a:ext cx="8496944" cy="3100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endParaRPr lang="ru-RU" sz="2800" b="1" dirty="0" smtClean="0">
              <a:solidFill>
                <a:srgbClr val="C00000"/>
              </a:solidFill>
              <a:latin typeface="Franklin Gothic Book"/>
            </a:endParaRPr>
          </a:p>
          <a:p>
            <a:pPr marL="342900" lvl="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r>
              <a:rPr lang="ru-RU" sz="2800" b="1" dirty="0" smtClean="0">
                <a:solidFill>
                  <a:srgbClr val="C00000"/>
                </a:solidFill>
                <a:latin typeface="Franklin Gothic Book"/>
              </a:rPr>
              <a:t>Ожидаемый результат</a:t>
            </a:r>
          </a:p>
          <a:p>
            <a:pPr marL="342900" lvl="0" indent="-342900" algn="ctr">
              <a:spcBef>
                <a:spcPct val="20000"/>
              </a:spcBef>
              <a:buClr>
                <a:srgbClr val="F0A22E"/>
              </a:buClr>
              <a:buSzPct val="70000"/>
            </a:pPr>
            <a:endParaRPr lang="ru-RU" sz="2800" b="1" dirty="0">
              <a:solidFill>
                <a:srgbClr val="C00000"/>
              </a:solidFill>
              <a:latin typeface="Franklin Gothic Book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008000"/>
                </a:solidFill>
                <a:latin typeface="Franklin Gothic Book"/>
              </a:rPr>
              <a:t> </a:t>
            </a:r>
            <a:r>
              <a:rPr lang="ru-RU" sz="2800" dirty="0" smtClean="0">
                <a:solidFill>
                  <a:srgbClr val="008000"/>
                </a:solidFill>
                <a:effectLst/>
                <a:latin typeface="Times New Roman"/>
                <a:ea typeface="Calibri"/>
                <a:cs typeface="Times New Roman"/>
              </a:rPr>
              <a:t>Получить статистическую картину 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008000"/>
                </a:solidFill>
                <a:effectLst/>
                <a:latin typeface="Times New Roman"/>
                <a:ea typeface="Calibri"/>
                <a:cs typeface="Times New Roman"/>
              </a:rPr>
              <a:t>школьного населения</a:t>
            </a:r>
            <a:endParaRPr lang="ru-RU" sz="2800" dirty="0">
              <a:solidFill>
                <a:srgbClr val="008000"/>
              </a:solidFill>
              <a:ea typeface="Calibri"/>
              <a:cs typeface="Times New Roman"/>
            </a:endParaRPr>
          </a:p>
          <a:p>
            <a:pPr marL="342900" lvl="0" indent="-342900">
              <a:spcBef>
                <a:spcPct val="20000"/>
              </a:spcBef>
              <a:buClr>
                <a:srgbClr val="F0A22E"/>
              </a:buClr>
              <a:buSzPct val="70000"/>
            </a:pPr>
            <a:endParaRPr lang="ru-RU" sz="1600" dirty="0">
              <a:solidFill>
                <a:srgbClr val="4E3B30"/>
              </a:solidFill>
              <a:latin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02393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1916832"/>
            <a:ext cx="7704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Девочки  </a:t>
            </a:r>
            <a:r>
              <a:rPr kumimoji="0" lang="en-US" sz="2800" b="1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&amp; </a:t>
            </a:r>
            <a:r>
              <a:rPr kumimoji="0" lang="ru-RU" sz="2800" b="1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 мальчики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93486"/>
              </p:ext>
            </p:extLst>
          </p:nvPr>
        </p:nvGraphicFramePr>
        <p:xfrm>
          <a:off x="1187623" y="2564904"/>
          <a:ext cx="7074643" cy="4088823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7681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88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884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88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980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Классы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Кол-во учащихся (чел.)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Кол-во мальчиков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Кол-во девочек</a:t>
                      </a:r>
                      <a:endParaRPr lang="ru-RU" sz="16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698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1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/>
                        <a:t>1</a:t>
                      </a:r>
                      <a:r>
                        <a:rPr lang="en-US" sz="1600" b="1" dirty="0" smtClean="0"/>
                        <a:t>2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10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2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40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2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/>
                        <a:t>1</a:t>
                      </a:r>
                      <a:r>
                        <a:rPr lang="en-US" sz="1600" b="1" dirty="0" smtClean="0"/>
                        <a:t>2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4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/>
                        <a:t>8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303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3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/>
                        <a:t>1</a:t>
                      </a:r>
                      <a:r>
                        <a:rPr lang="en-US" sz="1600" b="1" dirty="0" smtClean="0"/>
                        <a:t>2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4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8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7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4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/>
                        <a:t>1</a:t>
                      </a:r>
                      <a:r>
                        <a:rPr lang="en-US" sz="1600" b="1" dirty="0" smtClean="0"/>
                        <a:t>6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6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/>
                        <a:t>1</a:t>
                      </a:r>
                      <a:r>
                        <a:rPr lang="en-US" sz="1600" b="1" dirty="0" smtClean="0"/>
                        <a:t>0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70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5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14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9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5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6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9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5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4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60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7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13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11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2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0577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10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11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11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13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5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7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8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3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3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2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92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smtClean="0"/>
                        <a:t>1</a:t>
                      </a:r>
                      <a:r>
                        <a:rPr lang="ru-RU" sz="1600" b="1" smtClean="0"/>
                        <a:t>-11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/>
                        <a:t>124</a:t>
                      </a:r>
                      <a:endParaRPr lang="ru-RU" sz="16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71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0000FF"/>
                          </a:solidFill>
                        </a:rPr>
                        <a:t>53</a:t>
                      </a:r>
                      <a:endParaRPr lang="ru-RU" sz="16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24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27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628800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Соотношение мальчиков и девочек: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012388204"/>
              </p:ext>
            </p:extLst>
          </p:nvPr>
        </p:nvGraphicFramePr>
        <p:xfrm>
          <a:off x="1619672" y="2204864"/>
          <a:ext cx="6243662" cy="45005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0645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155679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Соотношение мальчиков и девочек по классам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915703253"/>
              </p:ext>
            </p:extLst>
          </p:nvPr>
        </p:nvGraphicFramePr>
        <p:xfrm>
          <a:off x="395536" y="2052915"/>
          <a:ext cx="8184458" cy="4314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27848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7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628801"/>
            <a:ext cx="85689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Национальный        вопрос       в   % 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11" name="Диаграмма 10"/>
          <p:cNvGraphicFramePr/>
          <p:nvPr>
            <p:extLst>
              <p:ext uri="{D42A27DB-BD31-4B8C-83A1-F6EECF244321}">
                <p14:modId xmlns:p14="http://schemas.microsoft.com/office/powerpoint/2010/main" val="3434994668"/>
              </p:ext>
            </p:extLst>
          </p:nvPr>
        </p:nvGraphicFramePr>
        <p:xfrm>
          <a:off x="1043608" y="3221411"/>
          <a:ext cx="7128792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692903"/>
              </p:ext>
            </p:extLst>
          </p:nvPr>
        </p:nvGraphicFramePr>
        <p:xfrm>
          <a:off x="1907704" y="2420888"/>
          <a:ext cx="5807568" cy="898621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29034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040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80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</a:rPr>
                        <a:t>Национальность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00FF"/>
                          </a:solidFill>
                        </a:rPr>
                        <a:t>Кол-во учащихся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87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FF"/>
                          </a:solidFill>
                        </a:rPr>
                        <a:t>Русские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FF"/>
                          </a:solidFill>
                        </a:rPr>
                        <a:t>29</a:t>
                      </a:r>
                      <a:r>
                        <a:rPr lang="ru-RU" sz="1400" b="1" baseline="0" dirty="0" smtClean="0">
                          <a:solidFill>
                            <a:srgbClr val="0000FF"/>
                          </a:solidFill>
                        </a:rPr>
                        <a:t> %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FF"/>
                          </a:solidFill>
                        </a:rPr>
                        <a:t>Курды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FF"/>
                          </a:solidFill>
                        </a:rPr>
                        <a:t>63%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0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FF"/>
                          </a:solidFill>
                        </a:rPr>
                        <a:t>Казахи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rgbClr val="0000FF"/>
                          </a:solidFill>
                        </a:rPr>
                        <a:t>8%</a:t>
                      </a:r>
                      <a:endParaRPr lang="ru-RU" sz="14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008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tapoc.trbo.yandex.net/tapoc_secure_proxy/d1c57d5fc936b8f6e7d85cb7a297ae27?url=http%3A%2F%2Fhnu.docdat.com%2Fpars_docs%2Frefs%2F191%2F190744%2Fimg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166" y="-7663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484784"/>
            <a:ext cx="83529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0" cap="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Franklin Gothic Medium"/>
                <a:ea typeface="+mj-ea"/>
                <a:cs typeface="+mj-cs"/>
              </a:rPr>
              <a:t>Месторождение учащихся</a:t>
            </a:r>
            <a:endParaRPr kumimoji="0" lang="ru-RU" sz="2800" b="0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873507"/>
              </p:ext>
            </p:extLst>
          </p:nvPr>
        </p:nvGraphicFramePr>
        <p:xfrm>
          <a:off x="1187624" y="1963501"/>
          <a:ext cx="7056784" cy="493776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5280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287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10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Место </a:t>
                      </a:r>
                      <a:r>
                        <a:rPr lang="ru-RU" sz="1800" b="1" dirty="0" smtClean="0"/>
                        <a:t>рождения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/>
                        <a:t>Кол-во учащихся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51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rgbClr val="0000FF"/>
                          </a:solidFill>
                        </a:rPr>
                        <a:t>р.п.Озинки</a:t>
                      </a:r>
                      <a:endParaRPr lang="ru-RU" sz="18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83</a:t>
                      </a:r>
                      <a:endParaRPr lang="ru-RU" sz="18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51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rgbClr val="0000FF"/>
                          </a:solidFill>
                        </a:rPr>
                        <a:t>с.Балаши</a:t>
                      </a:r>
                      <a:endParaRPr lang="ru-RU" sz="18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15</a:t>
                      </a:r>
                      <a:endParaRPr lang="ru-RU" sz="18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51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rgbClr val="0000FF"/>
                          </a:solidFill>
                        </a:rPr>
                        <a:t>п.Северный</a:t>
                      </a:r>
                      <a:endParaRPr lang="ru-RU" sz="18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8</a:t>
                      </a:r>
                      <a:endParaRPr lang="ru-RU" sz="18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927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err="1" smtClean="0">
                          <a:solidFill>
                            <a:srgbClr val="0000FF"/>
                          </a:solidFill>
                        </a:rPr>
                        <a:t>г.Саратов</a:t>
                      </a:r>
                      <a:endParaRPr lang="ru-RU" sz="1800" b="1" dirty="0" smtClean="0">
                        <a:solidFill>
                          <a:srgbClr val="0000FF"/>
                        </a:solidFill>
                      </a:endParaRPr>
                    </a:p>
                    <a:p>
                      <a:pPr marL="45720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err="1" smtClean="0">
                          <a:solidFill>
                            <a:srgbClr val="0000FF"/>
                          </a:solidFill>
                        </a:rPr>
                        <a:t>п.Новозаволжский</a:t>
                      </a: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</a:p>
                    <a:p>
                      <a:pPr marL="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Красноармейск</a:t>
                      </a:r>
                    </a:p>
                    <a:p>
                      <a:pPr marL="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Степное </a:t>
                      </a:r>
                    </a:p>
                    <a:p>
                      <a:pPr marL="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Перелюб </a:t>
                      </a:r>
                    </a:p>
                    <a:p>
                      <a:pPr marL="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Нижний Новгород</a:t>
                      </a:r>
                      <a:endParaRPr lang="ru-RU" sz="1800" b="1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5</a:t>
                      </a:r>
                    </a:p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2</a:t>
                      </a:r>
                    </a:p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</a:p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</a:p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</a:p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  <a:endParaRPr lang="ru-RU" sz="1800" b="1" dirty="0" smtClean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022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Кыргызстан</a:t>
                      </a:r>
                    </a:p>
                    <a:p>
                      <a:pPr marL="45720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Казахстан </a:t>
                      </a:r>
                      <a:endParaRPr lang="ru-RU" sz="18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Franklin Gothic Book"/>
                        </a:defRPr>
                      </a:lvl9pPr>
                    </a:lstStyle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6</a:t>
                      </a:r>
                    </a:p>
                    <a:p>
                      <a:pPr marL="45720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solidFill>
                            <a:srgbClr val="0000FF"/>
                          </a:solidFill>
                        </a:rPr>
                        <a:t>1</a:t>
                      </a:r>
                      <a:endParaRPr lang="ru-RU" sz="1800" b="1" dirty="0">
                        <a:solidFill>
                          <a:srgbClr val="0000FF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2208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Overr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Overr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Тема Office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  <a:fontScheme name="Трек">
    <a:majorFont>
      <a:latin typeface="Franklin Gothic Medium"/>
      <a:ea typeface=""/>
      <a:cs typeface=""/>
      <a:font script="Jpan" typeface="HG創英角ｺﾞｼｯｸUB"/>
      <a:font script="Hang" typeface="돋움"/>
      <a:font script="Hans" typeface="隶书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Franklin Gothic Book"/>
      <a:ea typeface=""/>
      <a:cs typeface=""/>
      <a:font script="Jpan" typeface="HGｺﾞｼｯｸE"/>
      <a:font script="Hang" typeface="돋움"/>
      <a:font script="Hans" typeface="华文楷体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Трек">
    <a:fillStyleLst>
      <a:solidFill>
        <a:schemeClr val="phClr"/>
      </a:solidFill>
      <a:gradFill rotWithShape="1">
        <a:gsLst>
          <a:gs pos="0">
            <a:schemeClr val="phClr">
              <a:tint val="30000"/>
              <a:satMod val="250000"/>
            </a:schemeClr>
          </a:gs>
          <a:gs pos="72000">
            <a:schemeClr val="phClr">
              <a:tint val="75000"/>
              <a:satMod val="210000"/>
            </a:schemeClr>
          </a:gs>
          <a:gs pos="100000">
            <a:schemeClr val="phClr">
              <a:tint val="85000"/>
              <a:satMod val="210000"/>
            </a:schemeClr>
          </a:gs>
        </a:gsLst>
        <a:lin ang="5400000" scaled="1"/>
      </a:gradFill>
      <a:gradFill rotWithShape="1">
        <a:gsLst>
          <a:gs pos="0">
            <a:schemeClr val="phClr">
              <a:tint val="75000"/>
              <a:shade val="85000"/>
              <a:satMod val="230000"/>
            </a:schemeClr>
          </a:gs>
          <a:gs pos="25000">
            <a:schemeClr val="phClr">
              <a:tint val="90000"/>
              <a:shade val="70000"/>
              <a:satMod val="220000"/>
            </a:schemeClr>
          </a:gs>
          <a:gs pos="50000">
            <a:schemeClr val="phClr">
              <a:tint val="90000"/>
              <a:shade val="58000"/>
              <a:satMod val="225000"/>
            </a:schemeClr>
          </a:gs>
          <a:gs pos="65000">
            <a:schemeClr val="phClr">
              <a:tint val="90000"/>
              <a:shade val="58000"/>
              <a:satMod val="225000"/>
            </a:schemeClr>
          </a:gs>
          <a:gs pos="80000">
            <a:schemeClr val="phClr">
              <a:tint val="90000"/>
              <a:shade val="69000"/>
              <a:satMod val="220000"/>
            </a:schemeClr>
          </a:gs>
          <a:gs pos="100000">
            <a:schemeClr val="phClr">
              <a:tint val="77000"/>
              <a:shade val="80000"/>
              <a:satMod val="230000"/>
            </a:schemeClr>
          </a:gs>
        </a:gsLst>
        <a:lin ang="5400000" scaled="1"/>
      </a:gradFill>
    </a:fillStyleLst>
    <a:lnStyleLst>
      <a:ln w="100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phClr">
              <a:shade val="60000"/>
              <a:satMod val="110000"/>
            </a:schemeClr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05000"/>
            </a:schemeClr>
          </a:duotone>
        </a:blip>
        <a:tile tx="0" ty="0" sx="95000" sy="95000" flip="none" algn="t"/>
      </a:blipFill>
      <a:blipFill>
        <a:blip xmlns:r="http://schemas.openxmlformats.org/officeDocument/2006/relationships" r:embed="rId2">
          <a:duotone>
            <a:schemeClr val="phClr">
              <a:shade val="30000"/>
              <a:satMod val="455000"/>
            </a:schemeClr>
            <a:schemeClr val="phClr">
              <a:tint val="95000"/>
              <a:satMod val="120000"/>
            </a:schemeClr>
          </a:duotone>
        </a:blip>
        <a:stretch>
          <a:fillRect/>
        </a:stretch>
      </a:blipFill>
    </a:bgFillStyleLst>
  </a:fmtScheme>
</a:themeOverride>
</file>

<file path=ppt/theme/themeOverride2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  <a:fontScheme name="Трек">
    <a:majorFont>
      <a:latin typeface="Franklin Gothic Medium"/>
      <a:ea typeface=""/>
      <a:cs typeface=""/>
      <a:font script="Jpan" typeface="HG創英角ｺﾞｼｯｸUB"/>
      <a:font script="Hang" typeface="돋움"/>
      <a:font script="Hans" typeface="隶书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ajorFont>
    <a:minorFont>
      <a:latin typeface="Franklin Gothic Book"/>
      <a:ea typeface=""/>
      <a:cs typeface=""/>
      <a:font script="Jpan" typeface="HGｺﾞｼｯｸE"/>
      <a:font script="Hang" typeface="돋움"/>
      <a:font script="Hans" typeface="华文楷体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inorFont>
  </a:fontScheme>
  <a:fmtScheme name="Трек">
    <a:fillStyleLst>
      <a:solidFill>
        <a:schemeClr val="phClr"/>
      </a:solidFill>
      <a:gradFill rotWithShape="1">
        <a:gsLst>
          <a:gs pos="0">
            <a:schemeClr val="phClr">
              <a:tint val="30000"/>
              <a:satMod val="250000"/>
            </a:schemeClr>
          </a:gs>
          <a:gs pos="72000">
            <a:schemeClr val="phClr">
              <a:tint val="75000"/>
              <a:satMod val="210000"/>
            </a:schemeClr>
          </a:gs>
          <a:gs pos="100000">
            <a:schemeClr val="phClr">
              <a:tint val="85000"/>
              <a:satMod val="210000"/>
            </a:schemeClr>
          </a:gs>
        </a:gsLst>
        <a:lin ang="5400000" scaled="1"/>
      </a:gradFill>
      <a:gradFill rotWithShape="1">
        <a:gsLst>
          <a:gs pos="0">
            <a:schemeClr val="phClr">
              <a:tint val="75000"/>
              <a:shade val="85000"/>
              <a:satMod val="230000"/>
            </a:schemeClr>
          </a:gs>
          <a:gs pos="25000">
            <a:schemeClr val="phClr">
              <a:tint val="90000"/>
              <a:shade val="70000"/>
              <a:satMod val="220000"/>
            </a:schemeClr>
          </a:gs>
          <a:gs pos="50000">
            <a:schemeClr val="phClr">
              <a:tint val="90000"/>
              <a:shade val="58000"/>
              <a:satMod val="225000"/>
            </a:schemeClr>
          </a:gs>
          <a:gs pos="65000">
            <a:schemeClr val="phClr">
              <a:tint val="90000"/>
              <a:shade val="58000"/>
              <a:satMod val="225000"/>
            </a:schemeClr>
          </a:gs>
          <a:gs pos="80000">
            <a:schemeClr val="phClr">
              <a:tint val="90000"/>
              <a:shade val="69000"/>
              <a:satMod val="220000"/>
            </a:schemeClr>
          </a:gs>
          <a:gs pos="100000">
            <a:schemeClr val="phClr">
              <a:tint val="77000"/>
              <a:shade val="80000"/>
              <a:satMod val="230000"/>
            </a:schemeClr>
          </a:gs>
        </a:gsLst>
        <a:lin ang="5400000" scaled="1"/>
      </a:gradFill>
    </a:fillStyleLst>
    <a:lnStyleLst>
      <a:ln w="10000" cap="flat" cmpd="sng" algn="ctr">
        <a:solidFill>
          <a:schemeClr val="phClr"/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a:effectStyle>
      <a:effectStyle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phClr">
              <a:shade val="60000"/>
              <a:satMod val="110000"/>
            </a:schemeClr>
          </a:contourClr>
        </a:sp3d>
      </a:effectStyle>
    </a:effectStyleLst>
    <a:bg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shade val="90000"/>
              <a:satMod val="150000"/>
            </a:schemeClr>
            <a:schemeClr val="phClr">
              <a:tint val="88000"/>
              <a:satMod val="105000"/>
            </a:schemeClr>
          </a:duotone>
        </a:blip>
        <a:tile tx="0" ty="0" sx="95000" sy="95000" flip="none" algn="t"/>
      </a:blipFill>
      <a:blipFill>
        <a:blip xmlns:r="http://schemas.openxmlformats.org/officeDocument/2006/relationships" r:embed="rId2">
          <a:duotone>
            <a:schemeClr val="phClr">
              <a:shade val="30000"/>
              <a:satMod val="455000"/>
            </a:schemeClr>
            <a:schemeClr val="phClr">
              <a:tint val="95000"/>
              <a:satMod val="120000"/>
            </a:schemeClr>
          </a:duotone>
        </a:blip>
        <a:stretch>
          <a:fillRect/>
        </a:stretch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744</Words>
  <Application>Microsoft Office PowerPoint</Application>
  <PresentationFormat>Экран (4:3)</PresentationFormat>
  <Paragraphs>345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0" baseType="lpstr">
      <vt:lpstr>Arial</vt:lpstr>
      <vt:lpstr>Calibri</vt:lpstr>
      <vt:lpstr>Franklin Gothic Book</vt:lpstr>
      <vt:lpstr>Franklin Gothic Medium</vt:lpstr>
      <vt:lpstr>Times New Roman</vt:lpstr>
      <vt:lpstr>Wingdings 2</vt:lpstr>
      <vt:lpstr>1_Тема Office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лариса</cp:lastModifiedBy>
  <cp:revision>32</cp:revision>
  <dcterms:created xsi:type="dcterms:W3CDTF">2016-04-03T14:09:33Z</dcterms:created>
  <dcterms:modified xsi:type="dcterms:W3CDTF">2023-02-02T12:15:10Z</dcterms:modified>
</cp:coreProperties>
</file>