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395" r:id="rId3"/>
    <p:sldId id="397" r:id="rId4"/>
    <p:sldId id="294" r:id="rId5"/>
    <p:sldId id="398" r:id="rId6"/>
    <p:sldId id="399" r:id="rId7"/>
    <p:sldId id="400" r:id="rId8"/>
    <p:sldId id="401" r:id="rId9"/>
    <p:sldId id="402" r:id="rId10"/>
    <p:sldId id="403" r:id="rId11"/>
    <p:sldId id="404" r:id="rId12"/>
    <p:sldId id="405" r:id="rId13"/>
    <p:sldId id="279" r:id="rId14"/>
    <p:sldId id="280" r:id="rId15"/>
    <p:sldId id="281" r:id="rId16"/>
    <p:sldId id="282" r:id="rId17"/>
    <p:sldId id="329" r:id="rId18"/>
    <p:sldId id="365" r:id="rId19"/>
    <p:sldId id="393"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52" autoAdjust="0"/>
    <p:restoredTop sz="82967" autoAdjust="0"/>
  </p:normalViewPr>
  <p:slideViewPr>
    <p:cSldViewPr>
      <p:cViewPr varScale="1">
        <p:scale>
          <a:sx n="70" d="100"/>
          <a:sy n="70" d="100"/>
        </p:scale>
        <p:origin x="92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FA5734-AEEF-493E-B048-0C8E8C0D8A36}" type="datetimeFigureOut">
              <a:rPr lang="ru-RU" smtClean="0"/>
              <a:pPr/>
              <a:t>02.02.2023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F56E17-3ACB-426F-B177-30AD6010159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D021350-C9D6-4B16-8918-F795101CD8AC}" type="slidenum">
              <a:rPr lang="ru-RU" smtClean="0"/>
              <a:pPr/>
              <a:t>4</a:t>
            </a:fld>
            <a:endParaRPr lang="ru-RU" smtClean="0"/>
          </a:p>
        </p:txBody>
      </p:sp>
      <p:sp>
        <p:nvSpPr>
          <p:cNvPr id="778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78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228600" indent="-228600" eaLnBrk="1" hangingPunct="1"/>
            <a:r>
              <a:rPr lang="ru-RU" dirty="0" smtClean="0"/>
              <a:t> Школой выдвигает для себя набор требований ( правил) к выставлению оценки.</a:t>
            </a:r>
          </a:p>
          <a:p>
            <a:pPr marL="228600" indent="-228600" eaLnBrk="1" hangingPunct="1">
              <a:buFontTx/>
              <a:buAutoNum type="arabicPeriod"/>
            </a:pPr>
            <a:r>
              <a:rPr lang="ru-RU" dirty="0" smtClean="0"/>
              <a:t> Оценивается любое, особенно успешное, действие, а фиксируется отметкой только решение полноценной задачи.</a:t>
            </a:r>
          </a:p>
          <a:p>
            <a:pPr marL="228600" indent="-228600" eaLnBrk="1" hangingPunct="1">
              <a:buFontTx/>
              <a:buAutoNum type="arabicPeriod"/>
            </a:pPr>
            <a:r>
              <a:rPr lang="ru-RU" dirty="0" smtClean="0"/>
              <a:t> Учитель и ученик по возможности определяют оценку в диалоге (внешняя оценка + самооценка). Ученик имеет право </a:t>
            </a:r>
            <a:r>
              <a:rPr lang="ru-RU" dirty="0" err="1" smtClean="0"/>
              <a:t>аргументированно</a:t>
            </a:r>
            <a:r>
              <a:rPr lang="ru-RU" dirty="0" smtClean="0"/>
              <a:t> оспорить выставленную оценку. </a:t>
            </a:r>
          </a:p>
          <a:p>
            <a:pPr marL="228600" indent="-228600" eaLnBrk="1" hangingPunct="1">
              <a:buFontTx/>
              <a:buAutoNum type="arabicPeriod"/>
            </a:pPr>
            <a:r>
              <a:rPr lang="ru-RU" dirty="0" smtClean="0"/>
              <a:t> За каждую учебную задачу или группу заданий – задач, показывающих овладение отдельным умением, - ставится отдельная отметка.</a:t>
            </a:r>
          </a:p>
          <a:p>
            <a:pPr marL="228600" indent="-228600" eaLnBrk="1" hangingPunct="1">
              <a:buFontTx/>
              <a:buAutoNum type="arabicPeriod"/>
            </a:pPr>
            <a:r>
              <a:rPr lang="ru-RU" dirty="0" smtClean="0"/>
              <a:t> Отметки выставляются в таблицу требований (рабочий журнал учителя, дневник школьника).</a:t>
            </a:r>
          </a:p>
          <a:p>
            <a:pPr marL="228600" indent="-228600" eaLnBrk="1" hangingPunct="1">
              <a:buFontTx/>
              <a:buAutoNum type="arabicPeriod"/>
            </a:pPr>
            <a:r>
              <a:rPr lang="ru-RU" dirty="0" smtClean="0"/>
              <a:t> За каждую задачу проверочной (контрольной работы) по итогам темы отметки ставятся все ученикам. За задачи, решённые при изучении новой темы, отметка ставится только по желанию ученика. Ученик не может отказаться от выставления этой отметки, но имеет право пересдать контрольную.</a:t>
            </a:r>
          </a:p>
          <a:p>
            <a:pPr marL="228600" indent="-228600" eaLnBrk="1" hangingPunct="1">
              <a:buFontTx/>
              <a:buAutoNum type="arabicPeriod"/>
            </a:pPr>
            <a:endParaRPr lang="ru-RU"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43008F00-915F-404A-81B7-822337D95DF9}" type="slidenum">
              <a:rPr lang="ru-RU" smtClean="0"/>
              <a:pPr/>
              <a:t>13</a:t>
            </a:fld>
            <a:endParaRPr lang="ru-RU" smtClean="0"/>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D8B7B41-7ADE-42B5-979E-B3A91BEA7C28}" type="slidenum">
              <a:rPr lang="ru-RU" smtClean="0"/>
              <a:pPr/>
              <a:t>14</a:t>
            </a:fld>
            <a:endParaRPr lang="ru-RU" smtClean="0"/>
          </a:p>
        </p:txBody>
      </p:sp>
      <p:sp>
        <p:nvSpPr>
          <p:cNvPr id="716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16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t> В текущем оценивании используются субъективные методы (наблюдения, самооценка и самоанализ) и методы, основанные, как правило, на анализе письменных ответов и работ учащихся.</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4C09033-20C1-4F6E-86DE-2426D34108AB}" type="slidenum">
              <a:rPr lang="ru-RU" smtClean="0"/>
              <a:pPr/>
              <a:t>15</a:t>
            </a:fld>
            <a:endParaRPr lang="ru-RU" smtClean="0"/>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t> Итоговое оценивание происходит в конце года, а затем в конце обучения в начальной школе. Наиболее целесообразно проводить итоговое оценивание в форме накопительной оценки. Такая оценка предполагает синтез всей накопленной за 4 года обучения информации об учебных достижениях школьника.</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C3A9292-F3C2-45BD-9318-C7FCC88077F0}" type="slidenum">
              <a:rPr lang="ru-RU" smtClean="0"/>
              <a:pPr/>
              <a:t>16</a:t>
            </a:fld>
            <a:endParaRPr lang="ru-RU" smtClean="0"/>
          </a:p>
        </p:txBody>
      </p:sp>
      <p:sp>
        <p:nvSpPr>
          <p:cNvPr id="737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37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t>Также учитывается и внеурочная деятельность ученика.</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Образ слайда 1"/>
          <p:cNvSpPr>
            <a:spLocks noGrp="1" noRot="1" noChangeAspect="1" noTextEdit="1"/>
          </p:cNvSpPr>
          <p:nvPr>
            <p:ph type="sldImg"/>
          </p:nvPr>
        </p:nvSpPr>
        <p:spPr bwMode="auto">
          <a:noFill/>
          <a:ln>
            <a:solidFill>
              <a:srgbClr val="000000"/>
            </a:solidFill>
            <a:miter lim="800000"/>
            <a:headEnd/>
            <a:tailEnd/>
          </a:ln>
        </p:spPr>
      </p:sp>
      <p:sp>
        <p:nvSpPr>
          <p:cNvPr id="84995"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84996"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A4FD2A-FB0F-4047-ABE1-FFD86638B88B}" type="slidenum">
              <a:rPr lang="ru-RU" smtClean="0"/>
              <a:pPr/>
              <a:t>17</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02.02.2023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02.02.2023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02.02.2023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02.02.2023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02.02.2023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02.02.2023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02.02.2023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02.02.2023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Прямоугольник 5"/>
          <p:cNvSpPr/>
          <p:nvPr/>
        </p:nvSpPr>
        <p:spPr>
          <a:xfrm>
            <a:off x="179512" y="764704"/>
            <a:ext cx="8820472" cy="4893647"/>
          </a:xfrm>
          <a:prstGeom prst="rect">
            <a:avLst/>
          </a:prstGeom>
        </p:spPr>
        <p:txBody>
          <a:bodyPr wrap="square">
            <a:spAutoFit/>
          </a:bodyPr>
          <a:lstStyle/>
          <a:p>
            <a:pPr algn="ctr"/>
            <a:r>
              <a:rPr lang="ru-RU" sz="4800" b="1" kern="10" dirty="0" smtClean="0">
                <a:ln w="9525">
                  <a:noFill/>
                  <a:round/>
                  <a:headEnd/>
                  <a:tailEnd/>
                </a:ln>
                <a:solidFill>
                  <a:srgbClr val="333399"/>
                </a:solidFill>
                <a:effectLst>
                  <a:outerShdw dist="45791" dir="2021404" algn="ctr" rotWithShape="0">
                    <a:srgbClr val="B2B2B2">
                      <a:alpha val="79999"/>
                    </a:srgbClr>
                  </a:outerShdw>
                </a:effectLst>
                <a:latin typeface="Times New Roman"/>
                <a:cs typeface="Times New Roman"/>
              </a:rPr>
              <a:t>«Новые формы оценки качества образования в рамках реализации ФГОС НОО и ФГОС ООО»</a:t>
            </a:r>
          </a:p>
          <a:p>
            <a:pPr algn="ctr"/>
            <a:endParaRPr lang="ru-RU" sz="4800" b="1" kern="10" dirty="0">
              <a:ln w="9525">
                <a:noFill/>
                <a:round/>
                <a:headEnd/>
                <a:tailEnd/>
              </a:ln>
              <a:solidFill>
                <a:srgbClr val="333399"/>
              </a:solidFill>
              <a:effectLst>
                <a:outerShdw dist="45791" dir="2021404" algn="ctr" rotWithShape="0">
                  <a:srgbClr val="B2B2B2">
                    <a:alpha val="79999"/>
                  </a:srgbClr>
                </a:outerShdw>
              </a:effectLst>
              <a:latin typeface="Times New Roman"/>
              <a:cs typeface="Times New Roman"/>
            </a:endParaRPr>
          </a:p>
          <a:p>
            <a:pPr algn="ctr"/>
            <a:r>
              <a:rPr lang="ru-RU" sz="2400" b="1" kern="10" dirty="0" err="1" smtClean="0">
                <a:ln w="9525">
                  <a:noFill/>
                  <a:round/>
                  <a:headEnd/>
                  <a:tailEnd/>
                </a:ln>
                <a:solidFill>
                  <a:srgbClr val="333399"/>
                </a:solidFill>
                <a:effectLst>
                  <a:outerShdw dist="45791" dir="2021404" algn="ctr" rotWithShape="0">
                    <a:srgbClr val="B2B2B2">
                      <a:alpha val="79999"/>
                    </a:srgbClr>
                  </a:outerShdw>
                </a:effectLst>
                <a:latin typeface="Times New Roman"/>
                <a:cs typeface="Times New Roman"/>
              </a:rPr>
              <a:t>Ленчук</a:t>
            </a:r>
            <a:r>
              <a:rPr lang="ru-RU" sz="2400" b="1" kern="10" dirty="0" smtClean="0">
                <a:ln w="9525">
                  <a:noFill/>
                  <a:round/>
                  <a:headEnd/>
                  <a:tailEnd/>
                </a:ln>
                <a:solidFill>
                  <a:srgbClr val="333399"/>
                </a:solidFill>
                <a:effectLst>
                  <a:outerShdw dist="45791" dir="2021404" algn="ctr" rotWithShape="0">
                    <a:srgbClr val="B2B2B2">
                      <a:alpha val="79999"/>
                    </a:srgbClr>
                  </a:outerShdw>
                </a:effectLst>
                <a:latin typeface="Times New Roman"/>
                <a:cs typeface="Times New Roman"/>
              </a:rPr>
              <a:t> Наталья Геннадьевна</a:t>
            </a:r>
          </a:p>
          <a:p>
            <a:pPr algn="ctr"/>
            <a:r>
              <a:rPr lang="ru-RU" sz="2400" b="1" kern="10" dirty="0" smtClean="0">
                <a:ln w="9525">
                  <a:noFill/>
                  <a:round/>
                  <a:headEnd/>
                  <a:tailEnd/>
                </a:ln>
                <a:solidFill>
                  <a:srgbClr val="333399"/>
                </a:solidFill>
                <a:effectLst>
                  <a:outerShdw dist="45791" dir="2021404" algn="ctr" rotWithShape="0">
                    <a:srgbClr val="B2B2B2">
                      <a:alpha val="79999"/>
                    </a:srgbClr>
                  </a:outerShdw>
                </a:effectLst>
                <a:latin typeface="Times New Roman"/>
                <a:cs typeface="Times New Roman"/>
              </a:rPr>
              <a:t>Учитель начальных классов </a:t>
            </a:r>
          </a:p>
          <a:p>
            <a:pPr algn="ctr"/>
            <a:r>
              <a:rPr lang="ru-RU" sz="2400" b="1" kern="10" dirty="0" smtClean="0">
                <a:ln w="9525">
                  <a:noFill/>
                  <a:round/>
                  <a:headEnd/>
                  <a:tailEnd/>
                </a:ln>
                <a:solidFill>
                  <a:srgbClr val="333399"/>
                </a:solidFill>
                <a:effectLst>
                  <a:outerShdw dist="45791" dir="2021404" algn="ctr" rotWithShape="0">
                    <a:srgbClr val="B2B2B2">
                      <a:alpha val="79999"/>
                    </a:srgbClr>
                  </a:outerShdw>
                </a:effectLst>
                <a:latin typeface="Times New Roman"/>
                <a:cs typeface="Times New Roman"/>
              </a:rPr>
              <a:t>МБОУ г. Иркутска СОШ №50</a:t>
            </a:r>
          </a:p>
        </p:txBody>
      </p:sp>
    </p:spTree>
    <p:extLst>
      <p:ext uri="{BB962C8B-B14F-4D97-AF65-F5344CB8AC3E}">
        <p14:creationId xmlns:p14="http://schemas.microsoft.com/office/powerpoint/2010/main" val="4178132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1916832"/>
            <a:ext cx="8640959" cy="4536504"/>
          </a:xfrm>
        </p:spPr>
        <p:txBody>
          <a:bodyPr/>
          <a:lstStyle/>
          <a:p>
            <a:pPr indent="0" algn="ctr">
              <a:buNone/>
            </a:pPr>
            <a:r>
              <a:rPr lang="ru-RU" sz="3200" b="1" dirty="0" smtClean="0">
                <a:latin typeface="Times New Roman"/>
                <a:ea typeface="Times New Roman"/>
              </a:rPr>
              <a:t>По </a:t>
            </a:r>
            <a:r>
              <a:rPr lang="ru-RU" sz="3200" b="1" dirty="0">
                <a:latin typeface="Times New Roman"/>
                <a:ea typeface="Times New Roman"/>
              </a:rPr>
              <a:t>признакам</a:t>
            </a:r>
            <a:r>
              <a:rPr lang="ru-RU" sz="3200" dirty="0">
                <a:latin typeface="Times New Roman"/>
                <a:ea typeface="Times New Roman"/>
              </a:rPr>
              <a:t> </a:t>
            </a:r>
            <a:r>
              <a:rPr lang="ru-RU" sz="3200" b="1" dirty="0">
                <a:latin typeface="Times New Roman"/>
                <a:ea typeface="Times New Roman"/>
              </a:rPr>
              <a:t>трёх уровней успешности</a:t>
            </a:r>
            <a:r>
              <a:rPr lang="ru-RU" sz="3200" b="1" dirty="0" smtClean="0">
                <a:latin typeface="Times New Roman"/>
                <a:ea typeface="Times New Roman"/>
              </a:rPr>
              <a:t>.</a:t>
            </a:r>
          </a:p>
          <a:p>
            <a:pPr marL="617220" indent="-342900">
              <a:buFont typeface="Wingdings" pitchFamily="2" charset="2"/>
              <a:buChar char="q"/>
            </a:pPr>
            <a:r>
              <a:rPr lang="ru-RU" sz="2800" b="1" dirty="0">
                <a:latin typeface="Times New Roman"/>
                <a:ea typeface="Times New Roman"/>
              </a:rPr>
              <a:t>Необходимый уровень </a:t>
            </a:r>
            <a:r>
              <a:rPr lang="ru-RU" sz="2800" dirty="0">
                <a:latin typeface="Times New Roman"/>
                <a:ea typeface="Times New Roman"/>
              </a:rPr>
              <a:t>(базовый) </a:t>
            </a:r>
            <a:r>
              <a:rPr lang="ru-RU" sz="2800" b="1" dirty="0">
                <a:latin typeface="Times New Roman"/>
                <a:ea typeface="Times New Roman"/>
              </a:rPr>
              <a:t>– решение типовой </a:t>
            </a:r>
            <a:r>
              <a:rPr lang="ru-RU" sz="2800" b="1" dirty="0" smtClean="0">
                <a:latin typeface="Times New Roman"/>
                <a:ea typeface="Times New Roman"/>
              </a:rPr>
              <a:t>задачи.</a:t>
            </a:r>
          </a:p>
          <a:p>
            <a:pPr marL="617220" indent="-342900">
              <a:buFont typeface="Wingdings" pitchFamily="2" charset="2"/>
              <a:buChar char="q"/>
            </a:pPr>
            <a:r>
              <a:rPr lang="ru-RU" sz="2800" b="1" dirty="0">
                <a:latin typeface="Times New Roman"/>
                <a:ea typeface="Times New Roman"/>
              </a:rPr>
              <a:t>Повышенный уровень </a:t>
            </a:r>
            <a:r>
              <a:rPr lang="ru-RU" sz="2800" dirty="0">
                <a:latin typeface="Times New Roman"/>
                <a:ea typeface="Times New Roman"/>
              </a:rPr>
              <a:t>(программный)</a:t>
            </a:r>
            <a:r>
              <a:rPr lang="ru-RU" sz="2800" b="1" dirty="0">
                <a:latin typeface="Times New Roman"/>
                <a:ea typeface="Times New Roman"/>
              </a:rPr>
              <a:t> – решение нестандартной </a:t>
            </a:r>
            <a:r>
              <a:rPr lang="ru-RU" sz="2800" b="1" dirty="0" smtClean="0">
                <a:latin typeface="Times New Roman"/>
                <a:ea typeface="Times New Roman"/>
              </a:rPr>
              <a:t>задачи.</a:t>
            </a:r>
          </a:p>
          <a:p>
            <a:pPr marL="617220" indent="-342900">
              <a:buFont typeface="Wingdings" pitchFamily="2" charset="2"/>
              <a:buChar char="q"/>
            </a:pPr>
            <a:r>
              <a:rPr lang="ru-RU" sz="2800" b="1" dirty="0">
                <a:latin typeface="Times New Roman"/>
                <a:ea typeface="Times New Roman"/>
              </a:rPr>
              <a:t>Максимальный</a:t>
            </a:r>
            <a:r>
              <a:rPr lang="ru-RU" sz="2800" dirty="0">
                <a:latin typeface="Times New Roman"/>
                <a:ea typeface="Times New Roman"/>
              </a:rPr>
              <a:t> </a:t>
            </a:r>
            <a:r>
              <a:rPr lang="ru-RU" sz="2800" b="1" dirty="0">
                <a:latin typeface="Times New Roman"/>
                <a:ea typeface="Times New Roman"/>
              </a:rPr>
              <a:t>уровень </a:t>
            </a:r>
            <a:r>
              <a:rPr lang="ru-RU" sz="2800" dirty="0">
                <a:latin typeface="Times New Roman"/>
                <a:ea typeface="Times New Roman"/>
              </a:rPr>
              <a:t>(</a:t>
            </a:r>
            <a:r>
              <a:rPr lang="ru-RU" sz="2800" dirty="0" err="1">
                <a:latin typeface="Times New Roman"/>
                <a:ea typeface="Times New Roman"/>
              </a:rPr>
              <a:t>НЕобязательный</a:t>
            </a:r>
            <a:r>
              <a:rPr lang="ru-RU" sz="2800" dirty="0">
                <a:latin typeface="Times New Roman"/>
                <a:ea typeface="Times New Roman"/>
              </a:rPr>
              <a:t>)</a:t>
            </a:r>
            <a:r>
              <a:rPr lang="ru-RU" sz="2800" b="1" dirty="0">
                <a:latin typeface="Times New Roman"/>
                <a:ea typeface="Times New Roman"/>
              </a:rPr>
              <a:t> </a:t>
            </a:r>
            <a:r>
              <a:rPr lang="ru-RU" sz="2800" b="1" dirty="0">
                <a:latin typeface="Times New Roman"/>
                <a:ea typeface="Times New Roman"/>
                <a:cs typeface="Times New Roman"/>
                <a:sym typeface="Symbol"/>
              </a:rPr>
              <a:t></a:t>
            </a:r>
            <a:r>
              <a:rPr lang="ru-RU" sz="2800" b="1" dirty="0">
                <a:latin typeface="Times New Roman"/>
                <a:ea typeface="Times New Roman"/>
              </a:rPr>
              <a:t> решение не </a:t>
            </a:r>
            <a:r>
              <a:rPr lang="ru-RU" sz="2800" b="1" dirty="0" err="1">
                <a:latin typeface="Times New Roman"/>
                <a:ea typeface="Times New Roman"/>
              </a:rPr>
              <a:t>изучавшейся</a:t>
            </a:r>
            <a:r>
              <a:rPr lang="ru-RU" sz="2800" b="1" dirty="0">
                <a:latin typeface="Times New Roman"/>
                <a:ea typeface="Times New Roman"/>
              </a:rPr>
              <a:t> в классе «сверхзадачи</a:t>
            </a:r>
            <a:r>
              <a:rPr lang="ru-RU" sz="2800" b="1" dirty="0" smtClean="0">
                <a:latin typeface="Times New Roman"/>
                <a:ea typeface="Times New Roman"/>
              </a:rPr>
              <a:t>».</a:t>
            </a:r>
            <a:endParaRPr lang="ru-RU" sz="2800" dirty="0">
              <a:effectLst/>
              <a:latin typeface="Times New Roman"/>
              <a:ea typeface="Times New Roman"/>
            </a:endParaRPr>
          </a:p>
        </p:txBody>
      </p:sp>
      <p:sp>
        <p:nvSpPr>
          <p:cNvPr id="3" name="Заголовок 2"/>
          <p:cNvSpPr>
            <a:spLocks noGrp="1"/>
          </p:cNvSpPr>
          <p:nvPr>
            <p:ph type="title"/>
          </p:nvPr>
        </p:nvSpPr>
        <p:spPr/>
        <p:txBody>
          <a:bodyPr>
            <a:normAutofit fontScale="90000"/>
          </a:bodyPr>
          <a:lstStyle/>
          <a:p>
            <a:r>
              <a:rPr lang="ru-RU" dirty="0">
                <a:latin typeface="Times New Roman"/>
                <a:ea typeface="Times New Roman"/>
              </a:rPr>
              <a:t>ПО КАКИМ КРИТЕРИЯМ ОЦЕНИВАТЬ?</a:t>
            </a:r>
            <a:endParaRPr lang="ru-RU" dirty="0"/>
          </a:p>
        </p:txBody>
      </p:sp>
    </p:spTree>
    <p:extLst>
      <p:ext uri="{BB962C8B-B14F-4D97-AF65-F5344CB8AC3E}">
        <p14:creationId xmlns:p14="http://schemas.microsoft.com/office/powerpoint/2010/main" val="383499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1988840"/>
            <a:ext cx="8640959" cy="4536504"/>
          </a:xfrm>
        </p:spPr>
        <p:txBody>
          <a:bodyPr/>
          <a:lstStyle/>
          <a:p>
            <a:pPr algn="just"/>
            <a:r>
              <a:rPr lang="ru-RU" sz="2800" b="1" dirty="0"/>
              <a:t>Предметные четвертные оценки/отметки </a:t>
            </a:r>
            <a:r>
              <a:rPr lang="ru-RU" sz="2800" dirty="0"/>
              <a:t>определяются по таблицам предметных результатов (среднее арифметическое баллов). </a:t>
            </a:r>
            <a:endParaRPr lang="ru-RU" sz="2800" dirty="0" smtClean="0"/>
          </a:p>
          <a:p>
            <a:pPr marL="0" indent="0" algn="just">
              <a:buNone/>
            </a:pPr>
            <a:endParaRPr lang="ru-RU" sz="2800" dirty="0"/>
          </a:p>
          <a:p>
            <a:pPr algn="just"/>
            <a:r>
              <a:rPr lang="ru-RU" sz="2800" b="1" dirty="0"/>
              <a:t>Итоговая оценка за ступень начальной школы – </a:t>
            </a:r>
            <a:r>
              <a:rPr lang="ru-RU" sz="2800" dirty="0"/>
              <a:t>на основе всех положительных результатов, накопленных учеником в своем портфеле достижений, и на основе итоговой диагностики предметных и </a:t>
            </a:r>
            <a:r>
              <a:rPr lang="ru-RU" sz="2800" dirty="0" err="1"/>
              <a:t>метапредметных</a:t>
            </a:r>
            <a:r>
              <a:rPr lang="ru-RU" sz="2800" dirty="0"/>
              <a:t> результатов. </a:t>
            </a:r>
          </a:p>
          <a:p>
            <a:endParaRPr lang="ru-RU" dirty="0"/>
          </a:p>
        </p:txBody>
      </p:sp>
      <p:sp>
        <p:nvSpPr>
          <p:cNvPr id="3" name="Заголовок 2"/>
          <p:cNvSpPr>
            <a:spLocks noGrp="1"/>
          </p:cNvSpPr>
          <p:nvPr>
            <p:ph type="title"/>
          </p:nvPr>
        </p:nvSpPr>
        <p:spPr/>
        <p:txBody>
          <a:bodyPr>
            <a:normAutofit fontScale="90000"/>
          </a:bodyPr>
          <a:lstStyle/>
          <a:p>
            <a:r>
              <a:rPr lang="ru-RU" dirty="0">
                <a:latin typeface="Times New Roman"/>
                <a:ea typeface="Times New Roman"/>
              </a:rPr>
              <a:t>КАК ОПРЕДЕЛЯТЬ ИТОГОВЫЕ ОЦЕНКИ?</a:t>
            </a:r>
            <a:endParaRPr lang="ru-RU" dirty="0"/>
          </a:p>
        </p:txBody>
      </p:sp>
    </p:spTree>
    <p:extLst>
      <p:ext uri="{BB962C8B-B14F-4D97-AF65-F5344CB8AC3E}">
        <p14:creationId xmlns:p14="http://schemas.microsoft.com/office/powerpoint/2010/main" val="30727341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1520" y="116632"/>
            <a:ext cx="8712968" cy="6624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1067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5"/>
          <p:cNvSpPr txBox="1">
            <a:spLocks noChangeArrowheads="1"/>
          </p:cNvSpPr>
          <p:nvPr/>
        </p:nvSpPr>
        <p:spPr bwMode="auto">
          <a:xfrm>
            <a:off x="1500188" y="1428736"/>
            <a:ext cx="7643812" cy="3797963"/>
          </a:xfrm>
          <a:prstGeom prst="rect">
            <a:avLst/>
          </a:prstGeom>
          <a:noFill/>
          <a:ln w="9525">
            <a:noFill/>
            <a:miter lim="800000"/>
            <a:headEnd/>
            <a:tailEnd/>
          </a:ln>
        </p:spPr>
        <p:txBody>
          <a:bodyPr wrap="square">
            <a:spAutoFit/>
          </a:bodyPr>
          <a:lstStyle/>
          <a:p>
            <a:pPr algn="ctr">
              <a:lnSpc>
                <a:spcPct val="190000"/>
              </a:lnSpc>
              <a:spcBef>
                <a:spcPct val="50000"/>
              </a:spcBef>
              <a:buFontTx/>
              <a:buBlip>
                <a:blip r:embed="rId3"/>
              </a:buBlip>
            </a:pPr>
            <a:r>
              <a:rPr lang="ru-RU" sz="2800" b="1" dirty="0"/>
              <a:t> стартовая диагностика;</a:t>
            </a:r>
          </a:p>
          <a:p>
            <a:pPr algn="ctr">
              <a:lnSpc>
                <a:spcPct val="190000"/>
              </a:lnSpc>
              <a:spcBef>
                <a:spcPct val="50000"/>
              </a:spcBef>
              <a:buFontTx/>
              <a:buBlip>
                <a:blip r:embed="rId3"/>
              </a:buBlip>
            </a:pPr>
            <a:r>
              <a:rPr lang="ru-RU" sz="2800" b="1" dirty="0"/>
              <a:t>текущее оценивание, тесно связанное с процессом обучения;</a:t>
            </a:r>
          </a:p>
          <a:p>
            <a:pPr algn="ctr">
              <a:lnSpc>
                <a:spcPct val="190000"/>
              </a:lnSpc>
              <a:spcBef>
                <a:spcPct val="50000"/>
              </a:spcBef>
              <a:buFontTx/>
              <a:buBlip>
                <a:blip r:embed="rId3"/>
              </a:buBlip>
            </a:pPr>
            <a:r>
              <a:rPr lang="ru-RU" sz="2800" b="1" dirty="0"/>
              <a:t> итоговое оценивание.</a:t>
            </a:r>
          </a:p>
        </p:txBody>
      </p:sp>
      <p:sp>
        <p:nvSpPr>
          <p:cNvPr id="18436" name="Rectangle 4"/>
          <p:cNvSpPr>
            <a:spLocks noChangeArrowheads="1"/>
          </p:cNvSpPr>
          <p:nvPr/>
        </p:nvSpPr>
        <p:spPr bwMode="auto">
          <a:xfrm>
            <a:off x="428596" y="260350"/>
            <a:ext cx="8320117" cy="792163"/>
          </a:xfrm>
          <a:prstGeom prst="rect">
            <a:avLst/>
          </a:prstGeom>
          <a:solidFill>
            <a:schemeClr val="bg1"/>
          </a:solidFill>
          <a:ln w="9525">
            <a:solidFill>
              <a:srgbClr val="00CCFF"/>
            </a:solidFill>
            <a:miter lim="800000"/>
            <a:headEnd/>
            <a:tailEnd/>
          </a:ln>
        </p:spPr>
        <p:txBody>
          <a:bodyPr wrap="none" anchor="ctr"/>
          <a:lstStyle/>
          <a:p>
            <a:pPr algn="ctr"/>
            <a:r>
              <a:rPr lang="ru-RU" sz="4000" b="1" dirty="0">
                <a:solidFill>
                  <a:srgbClr val="0070C0"/>
                </a:solidFill>
              </a:rPr>
              <a:t>Три вида оценивания</a:t>
            </a:r>
            <a:r>
              <a:rPr lang="ru-RU" sz="3600" b="1" dirty="0">
                <a:solidFill>
                  <a:schemeClr val="bg1"/>
                </a:solidFill>
              </a:rPr>
              <a:t>:</a:t>
            </a:r>
          </a:p>
        </p:txBody>
      </p:sp>
      <p:pic>
        <p:nvPicPr>
          <p:cNvPr id="9220" name="Picture 5" descr="Рисунок мальчик"/>
          <p:cNvPicPr>
            <a:picLocks noChangeAspect="1" noChangeArrowheads="1"/>
          </p:cNvPicPr>
          <p:nvPr/>
        </p:nvPicPr>
        <p:blipFill>
          <a:blip r:embed="rId4"/>
          <a:srcRect/>
          <a:stretch>
            <a:fillRect/>
          </a:stretch>
        </p:blipFill>
        <p:spPr bwMode="auto">
          <a:xfrm>
            <a:off x="428596" y="3357562"/>
            <a:ext cx="2784475" cy="3302000"/>
          </a:xfrm>
          <a:prstGeom prst="rect">
            <a:avLst/>
          </a:prstGeom>
          <a:noFill/>
          <a:ln w="9525">
            <a:noFill/>
            <a:miter lim="800000"/>
            <a:headEnd/>
            <a:tailEnd/>
          </a:ln>
        </p:spPr>
      </p:pic>
    </p:spTree>
  </p:cSld>
  <p:clrMapOvr>
    <a:masterClrMapping/>
  </p:clrMapOvr>
  <p:transition spd="med" advClick="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18436"/>
                                        </p:tgtEl>
                                        <p:attrNameLst>
                                          <p:attrName>style.visibility</p:attrName>
                                        </p:attrNameLst>
                                      </p:cBhvr>
                                      <p:to>
                                        <p:strVal val="visible"/>
                                      </p:to>
                                    </p:set>
                                    <p:animEffect transition="in" filter="fade">
                                      <p:cBhvr>
                                        <p:cTn id="7" dur="500"/>
                                        <p:tgtEl>
                                          <p:spTgt spid="18436"/>
                                        </p:tgtEl>
                                      </p:cBhvr>
                                    </p:animEffect>
                                    <p:anim calcmode="lin" valueType="num">
                                      <p:cBhvr>
                                        <p:cTn id="8" dur="500" fill="hold"/>
                                        <p:tgtEl>
                                          <p:spTgt spid="18436"/>
                                        </p:tgtEl>
                                        <p:attrNameLst>
                                          <p:attrName>ppt_x</p:attrName>
                                        </p:attrNameLst>
                                      </p:cBhvr>
                                      <p:tavLst>
                                        <p:tav tm="0">
                                          <p:val>
                                            <p:strVal val="#ppt_x-.1"/>
                                          </p:val>
                                        </p:tav>
                                        <p:tav tm="100000">
                                          <p:val>
                                            <p:strVal val="#ppt_x"/>
                                          </p:val>
                                        </p:tav>
                                      </p:tavLst>
                                    </p:anim>
                                    <p:anim calcmode="lin" valueType="num">
                                      <p:cBhvr>
                                        <p:cTn id="9" dur="500" fill="hold"/>
                                        <p:tgtEl>
                                          <p:spTgt spid="18436"/>
                                        </p:tgtEl>
                                        <p:attrNameLst>
                                          <p:attrName>ppt_y</p:attrName>
                                        </p:attrNameLst>
                                      </p:cBhvr>
                                      <p:tavLst>
                                        <p:tav tm="0">
                                          <p:val>
                                            <p:strVal val="#ppt_y"/>
                                          </p:val>
                                        </p:tav>
                                        <p:tav tm="100000">
                                          <p:val>
                                            <p:strVal val="#ppt_y"/>
                                          </p:val>
                                        </p:tav>
                                      </p:tavLst>
                                    </p:anim>
                                  </p:childTnLst>
                                </p:cTn>
                              </p:par>
                            </p:childTnLst>
                          </p:cTn>
                        </p:par>
                        <p:par>
                          <p:cTn id="10" fill="hold" nodeType="afterGroup">
                            <p:stCondLst>
                              <p:cond delay="1350"/>
                            </p:stCondLst>
                            <p:childTnLst>
                              <p:par>
                                <p:cTn id="11" presetID="7" presetClass="entr" presetSubtype="4" fill="hold" grpId="0" nodeType="afterEffect">
                                  <p:stCondLst>
                                    <p:cond delay="0"/>
                                  </p:stCondLst>
                                  <p:childTnLst>
                                    <p:set>
                                      <p:cBhvr>
                                        <p:cTn id="12" dur="1" fill="hold">
                                          <p:stCondLst>
                                            <p:cond delay="0"/>
                                          </p:stCondLst>
                                        </p:cTn>
                                        <p:tgtEl>
                                          <p:spTgt spid="4101"/>
                                        </p:tgtEl>
                                        <p:attrNameLst>
                                          <p:attrName>style.visibility</p:attrName>
                                        </p:attrNameLst>
                                      </p:cBhvr>
                                      <p:to>
                                        <p:strVal val="visible"/>
                                      </p:to>
                                    </p:set>
                                    <p:anim calcmode="lin" valueType="num">
                                      <p:cBhvr additive="base">
                                        <p:cTn id="13" dur="1000" fill="hold"/>
                                        <p:tgtEl>
                                          <p:spTgt spid="4101"/>
                                        </p:tgtEl>
                                        <p:attrNameLst>
                                          <p:attrName>ppt_x</p:attrName>
                                        </p:attrNameLst>
                                      </p:cBhvr>
                                      <p:tavLst>
                                        <p:tav tm="0">
                                          <p:val>
                                            <p:strVal val="#ppt_x"/>
                                          </p:val>
                                        </p:tav>
                                        <p:tav tm="100000">
                                          <p:val>
                                            <p:strVal val="#ppt_x"/>
                                          </p:val>
                                        </p:tav>
                                      </p:tavLst>
                                    </p:anim>
                                    <p:anim calcmode="lin" valueType="num">
                                      <p:cBhvr additive="base">
                                        <p:cTn id="14" dur="1000" fill="hold"/>
                                        <p:tgtEl>
                                          <p:spTgt spid="41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p:bldP spid="1843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5"/>
          <p:cNvSpPr>
            <a:spLocks noChangeArrowheads="1"/>
          </p:cNvSpPr>
          <p:nvPr/>
        </p:nvSpPr>
        <p:spPr bwMode="auto">
          <a:xfrm>
            <a:off x="214282" y="260350"/>
            <a:ext cx="8715436" cy="792163"/>
          </a:xfrm>
          <a:prstGeom prst="rect">
            <a:avLst/>
          </a:prstGeom>
          <a:solidFill>
            <a:schemeClr val="bg1"/>
          </a:solidFill>
          <a:ln w="9525">
            <a:solidFill>
              <a:srgbClr val="00CCFF"/>
            </a:solidFill>
            <a:miter lim="800000"/>
            <a:headEnd/>
            <a:tailEnd/>
          </a:ln>
        </p:spPr>
        <p:txBody>
          <a:bodyPr wrap="none" anchor="ctr"/>
          <a:lstStyle/>
          <a:p>
            <a:pPr algn="ctr"/>
            <a:r>
              <a:rPr lang="ru-RU" sz="4000" b="1" dirty="0">
                <a:solidFill>
                  <a:srgbClr val="0070C0"/>
                </a:solidFill>
              </a:rPr>
              <a:t>Формы контроля и учета достижений:</a:t>
            </a:r>
            <a:r>
              <a:rPr lang="ru-RU" sz="4000" dirty="0">
                <a:solidFill>
                  <a:srgbClr val="0070C0"/>
                </a:solidFill>
              </a:rPr>
              <a:t> </a:t>
            </a:r>
          </a:p>
        </p:txBody>
      </p:sp>
      <p:sp>
        <p:nvSpPr>
          <p:cNvPr id="20486" name="Rectangle 6"/>
          <p:cNvSpPr>
            <a:spLocks noChangeArrowheads="1"/>
          </p:cNvSpPr>
          <p:nvPr/>
        </p:nvSpPr>
        <p:spPr bwMode="auto">
          <a:xfrm>
            <a:off x="827088" y="1268413"/>
            <a:ext cx="7921625" cy="647700"/>
          </a:xfrm>
          <a:prstGeom prst="rect">
            <a:avLst/>
          </a:prstGeom>
          <a:solidFill>
            <a:schemeClr val="accent2">
              <a:lumMod val="40000"/>
              <a:lumOff val="60000"/>
            </a:schemeClr>
          </a:solidFill>
          <a:ln w="9525">
            <a:noFill/>
            <a:miter lim="800000"/>
            <a:headEnd/>
            <a:tailEnd/>
          </a:ln>
          <a:effectLst/>
        </p:spPr>
        <p:txBody>
          <a:bodyPr wrap="none" anchor="ctr"/>
          <a:lstStyle/>
          <a:p>
            <a:pPr algn="ctr">
              <a:defRPr/>
            </a:pPr>
            <a:r>
              <a:rPr lang="ru-RU" sz="2400" b="1"/>
              <a:t>ТЕКУЩАЯ АТТЕСТАЦИЯ</a:t>
            </a:r>
          </a:p>
        </p:txBody>
      </p:sp>
      <p:sp>
        <p:nvSpPr>
          <p:cNvPr id="20487" name="Rectangle 7"/>
          <p:cNvSpPr>
            <a:spLocks noChangeArrowheads="1"/>
          </p:cNvSpPr>
          <p:nvPr/>
        </p:nvSpPr>
        <p:spPr bwMode="auto">
          <a:xfrm>
            <a:off x="827088" y="2133600"/>
            <a:ext cx="7921625" cy="360363"/>
          </a:xfrm>
          <a:prstGeom prst="rect">
            <a:avLst/>
          </a:prstGeom>
          <a:solidFill>
            <a:schemeClr val="bg1"/>
          </a:solidFill>
          <a:ln w="9525">
            <a:noFill/>
            <a:miter lim="800000"/>
            <a:headEnd/>
            <a:tailEnd/>
          </a:ln>
        </p:spPr>
        <p:txBody>
          <a:bodyPr wrap="none" anchor="ctr"/>
          <a:lstStyle/>
          <a:p>
            <a:r>
              <a:rPr lang="ru-RU" sz="2400" b="1"/>
              <a:t>- устный опрос</a:t>
            </a:r>
            <a:r>
              <a:rPr lang="ru-RU"/>
              <a:t> </a:t>
            </a:r>
          </a:p>
        </p:txBody>
      </p:sp>
      <p:sp>
        <p:nvSpPr>
          <p:cNvPr id="20488" name="Rectangle 8"/>
          <p:cNvSpPr>
            <a:spLocks noChangeArrowheads="1"/>
          </p:cNvSpPr>
          <p:nvPr/>
        </p:nvSpPr>
        <p:spPr bwMode="auto">
          <a:xfrm>
            <a:off x="827088" y="2636838"/>
            <a:ext cx="7921625" cy="360362"/>
          </a:xfrm>
          <a:prstGeom prst="rect">
            <a:avLst/>
          </a:prstGeom>
          <a:solidFill>
            <a:schemeClr val="bg1"/>
          </a:solidFill>
          <a:ln w="9525">
            <a:noFill/>
            <a:miter lim="800000"/>
            <a:headEnd/>
            <a:tailEnd/>
          </a:ln>
        </p:spPr>
        <p:txBody>
          <a:bodyPr wrap="none" anchor="ctr"/>
          <a:lstStyle/>
          <a:p>
            <a:r>
              <a:rPr lang="ru-RU" sz="2400" b="1"/>
              <a:t>- письменная самостоятельная работа</a:t>
            </a:r>
          </a:p>
        </p:txBody>
      </p:sp>
      <p:sp>
        <p:nvSpPr>
          <p:cNvPr id="20489" name="Rectangle 9"/>
          <p:cNvSpPr>
            <a:spLocks noChangeArrowheads="1"/>
          </p:cNvSpPr>
          <p:nvPr/>
        </p:nvSpPr>
        <p:spPr bwMode="auto">
          <a:xfrm>
            <a:off x="827088" y="3141663"/>
            <a:ext cx="7921625" cy="360362"/>
          </a:xfrm>
          <a:prstGeom prst="rect">
            <a:avLst/>
          </a:prstGeom>
          <a:solidFill>
            <a:schemeClr val="bg1"/>
          </a:solidFill>
          <a:ln w="9525">
            <a:noFill/>
            <a:miter lim="800000"/>
            <a:headEnd/>
            <a:tailEnd/>
          </a:ln>
        </p:spPr>
        <p:txBody>
          <a:bodyPr wrap="none" anchor="ctr"/>
          <a:lstStyle/>
          <a:p>
            <a:r>
              <a:rPr lang="ru-RU" sz="2400" b="1"/>
              <a:t>- диктанты</a:t>
            </a:r>
          </a:p>
        </p:txBody>
      </p:sp>
      <p:sp>
        <p:nvSpPr>
          <p:cNvPr id="20491" name="Rectangle 11"/>
          <p:cNvSpPr>
            <a:spLocks noChangeArrowheads="1"/>
          </p:cNvSpPr>
          <p:nvPr/>
        </p:nvSpPr>
        <p:spPr bwMode="auto">
          <a:xfrm>
            <a:off x="827088" y="3644900"/>
            <a:ext cx="7921625" cy="360363"/>
          </a:xfrm>
          <a:prstGeom prst="rect">
            <a:avLst/>
          </a:prstGeom>
          <a:solidFill>
            <a:schemeClr val="bg1"/>
          </a:solidFill>
          <a:ln w="9525">
            <a:noFill/>
            <a:miter lim="800000"/>
            <a:headEnd/>
            <a:tailEnd/>
          </a:ln>
        </p:spPr>
        <p:txBody>
          <a:bodyPr wrap="none" anchor="ctr"/>
          <a:lstStyle/>
          <a:p>
            <a:r>
              <a:rPr lang="ru-RU" sz="2400" b="1"/>
              <a:t>- контрольное списывание</a:t>
            </a:r>
          </a:p>
        </p:txBody>
      </p:sp>
      <p:sp>
        <p:nvSpPr>
          <p:cNvPr id="20492" name="Rectangle 12"/>
          <p:cNvSpPr>
            <a:spLocks noChangeArrowheads="1"/>
          </p:cNvSpPr>
          <p:nvPr/>
        </p:nvSpPr>
        <p:spPr bwMode="auto">
          <a:xfrm>
            <a:off x="827088" y="4149725"/>
            <a:ext cx="7921625" cy="360363"/>
          </a:xfrm>
          <a:prstGeom prst="rect">
            <a:avLst/>
          </a:prstGeom>
          <a:solidFill>
            <a:schemeClr val="bg1"/>
          </a:solidFill>
          <a:ln w="9525">
            <a:noFill/>
            <a:miter lim="800000"/>
            <a:headEnd/>
            <a:tailEnd/>
          </a:ln>
        </p:spPr>
        <p:txBody>
          <a:bodyPr wrap="none" anchor="ctr"/>
          <a:lstStyle/>
          <a:p>
            <a:r>
              <a:rPr lang="ru-RU" sz="2400" b="1"/>
              <a:t>- тестовые задания</a:t>
            </a:r>
            <a:r>
              <a:rPr lang="ru-RU"/>
              <a:t> </a:t>
            </a:r>
          </a:p>
        </p:txBody>
      </p:sp>
      <p:sp>
        <p:nvSpPr>
          <p:cNvPr id="20493" name="Rectangle 13"/>
          <p:cNvSpPr>
            <a:spLocks noChangeArrowheads="1"/>
          </p:cNvSpPr>
          <p:nvPr/>
        </p:nvSpPr>
        <p:spPr bwMode="auto">
          <a:xfrm>
            <a:off x="827088" y="4652963"/>
            <a:ext cx="7921625" cy="360362"/>
          </a:xfrm>
          <a:prstGeom prst="rect">
            <a:avLst/>
          </a:prstGeom>
          <a:solidFill>
            <a:schemeClr val="bg1"/>
          </a:solidFill>
          <a:ln w="9525">
            <a:noFill/>
            <a:miter lim="800000"/>
            <a:headEnd/>
            <a:tailEnd/>
          </a:ln>
        </p:spPr>
        <p:txBody>
          <a:bodyPr wrap="none" anchor="ctr"/>
          <a:lstStyle/>
          <a:p>
            <a:r>
              <a:rPr lang="ru-RU" sz="2400" b="1"/>
              <a:t>- графическая работа</a:t>
            </a:r>
          </a:p>
        </p:txBody>
      </p:sp>
      <p:sp>
        <p:nvSpPr>
          <p:cNvPr id="20494" name="Rectangle 14"/>
          <p:cNvSpPr>
            <a:spLocks noChangeArrowheads="1"/>
          </p:cNvSpPr>
          <p:nvPr/>
        </p:nvSpPr>
        <p:spPr bwMode="auto">
          <a:xfrm>
            <a:off x="827088" y="5157788"/>
            <a:ext cx="7921625" cy="360362"/>
          </a:xfrm>
          <a:prstGeom prst="rect">
            <a:avLst/>
          </a:prstGeom>
          <a:solidFill>
            <a:schemeClr val="bg1"/>
          </a:solidFill>
          <a:ln w="9525">
            <a:noFill/>
            <a:miter lim="800000"/>
            <a:headEnd/>
            <a:tailEnd/>
          </a:ln>
        </p:spPr>
        <p:txBody>
          <a:bodyPr wrap="none" anchor="ctr"/>
          <a:lstStyle/>
          <a:p>
            <a:r>
              <a:rPr lang="ru-RU" sz="2400" b="1"/>
              <a:t>- доклад</a:t>
            </a:r>
            <a:r>
              <a:rPr lang="ru-RU"/>
              <a:t> </a:t>
            </a:r>
          </a:p>
        </p:txBody>
      </p:sp>
      <p:sp>
        <p:nvSpPr>
          <p:cNvPr id="20496" name="Rectangle 16"/>
          <p:cNvSpPr>
            <a:spLocks noChangeArrowheads="1"/>
          </p:cNvSpPr>
          <p:nvPr/>
        </p:nvSpPr>
        <p:spPr bwMode="auto">
          <a:xfrm>
            <a:off x="827088" y="5661025"/>
            <a:ext cx="7921625" cy="360363"/>
          </a:xfrm>
          <a:prstGeom prst="rect">
            <a:avLst/>
          </a:prstGeom>
          <a:solidFill>
            <a:schemeClr val="bg1"/>
          </a:solidFill>
          <a:ln w="9525">
            <a:noFill/>
            <a:miter lim="800000"/>
            <a:headEnd/>
            <a:tailEnd/>
          </a:ln>
        </p:spPr>
        <p:txBody>
          <a:bodyPr wrap="none" anchor="ctr"/>
          <a:lstStyle/>
          <a:p>
            <a:r>
              <a:rPr lang="ru-RU" sz="2400" b="1"/>
              <a:t>- изложение</a:t>
            </a:r>
          </a:p>
        </p:txBody>
      </p:sp>
      <p:sp>
        <p:nvSpPr>
          <p:cNvPr id="20497" name="Rectangle 17"/>
          <p:cNvSpPr>
            <a:spLocks noChangeArrowheads="1"/>
          </p:cNvSpPr>
          <p:nvPr/>
        </p:nvSpPr>
        <p:spPr bwMode="auto">
          <a:xfrm>
            <a:off x="827088" y="6165850"/>
            <a:ext cx="7921625" cy="360363"/>
          </a:xfrm>
          <a:prstGeom prst="rect">
            <a:avLst/>
          </a:prstGeom>
          <a:solidFill>
            <a:schemeClr val="bg1"/>
          </a:solidFill>
          <a:ln w="9525">
            <a:noFill/>
            <a:miter lim="800000"/>
            <a:headEnd/>
            <a:tailEnd/>
          </a:ln>
        </p:spPr>
        <p:txBody>
          <a:bodyPr wrap="none" anchor="ctr"/>
          <a:lstStyle/>
          <a:p>
            <a:r>
              <a:rPr lang="ru-RU" sz="2400" b="1"/>
              <a:t>- творческая работа </a:t>
            </a:r>
          </a:p>
        </p:txBody>
      </p:sp>
      <p:pic>
        <p:nvPicPr>
          <p:cNvPr id="13" name="Рисунок 12" descr="school02-14.jpg"/>
          <p:cNvPicPr>
            <a:picLocks noChangeAspect="1"/>
          </p:cNvPicPr>
          <p:nvPr/>
        </p:nvPicPr>
        <p:blipFill>
          <a:blip r:embed="rId3"/>
          <a:stretch>
            <a:fillRect/>
          </a:stretch>
        </p:blipFill>
        <p:spPr>
          <a:xfrm>
            <a:off x="6286512" y="2097481"/>
            <a:ext cx="2443083" cy="43319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20485"/>
                                        </p:tgtEl>
                                        <p:attrNameLst>
                                          <p:attrName>style.visibility</p:attrName>
                                        </p:attrNameLst>
                                      </p:cBhvr>
                                      <p:to>
                                        <p:strVal val="visible"/>
                                      </p:to>
                                    </p:set>
                                    <p:animEffect transition="in" filter="fade">
                                      <p:cBhvr>
                                        <p:cTn id="7" dur="500"/>
                                        <p:tgtEl>
                                          <p:spTgt spid="20485"/>
                                        </p:tgtEl>
                                      </p:cBhvr>
                                    </p:animEffect>
                                    <p:anim calcmode="lin" valueType="num">
                                      <p:cBhvr>
                                        <p:cTn id="8" dur="500" fill="hold"/>
                                        <p:tgtEl>
                                          <p:spTgt spid="20485"/>
                                        </p:tgtEl>
                                        <p:attrNameLst>
                                          <p:attrName>ppt_x</p:attrName>
                                        </p:attrNameLst>
                                      </p:cBhvr>
                                      <p:tavLst>
                                        <p:tav tm="0">
                                          <p:val>
                                            <p:strVal val="#ppt_x-.1"/>
                                          </p:val>
                                        </p:tav>
                                        <p:tav tm="100000">
                                          <p:val>
                                            <p:strVal val="#ppt_x"/>
                                          </p:val>
                                        </p:tav>
                                      </p:tavLst>
                                    </p:anim>
                                    <p:anim calcmode="lin" valueType="num">
                                      <p:cBhvr>
                                        <p:cTn id="9" dur="500" fill="hold"/>
                                        <p:tgtEl>
                                          <p:spTgt spid="20485"/>
                                        </p:tgtEl>
                                        <p:attrNameLst>
                                          <p:attrName>ppt_y</p:attrName>
                                        </p:attrNameLst>
                                      </p:cBhvr>
                                      <p:tavLst>
                                        <p:tav tm="0">
                                          <p:val>
                                            <p:strVal val="#ppt_y"/>
                                          </p:val>
                                        </p:tav>
                                        <p:tav tm="100000">
                                          <p:val>
                                            <p:strVal val="#ppt_y"/>
                                          </p:val>
                                        </p:tav>
                                      </p:tavLst>
                                    </p:anim>
                                  </p:childTnLst>
                                </p:cTn>
                              </p:par>
                            </p:childTnLst>
                          </p:cTn>
                        </p:par>
                        <p:par>
                          <p:cTn id="10" fill="hold" nodeType="afterGroup">
                            <p:stCondLst>
                              <p:cond delay="1950"/>
                            </p:stCondLst>
                            <p:childTnLst>
                              <p:par>
                                <p:cTn id="11" presetID="55" presetClass="entr" presetSubtype="0" fill="hold" grpId="0" nodeType="afterEffect">
                                  <p:stCondLst>
                                    <p:cond delay="0"/>
                                  </p:stCondLst>
                                  <p:childTnLst>
                                    <p:set>
                                      <p:cBhvr>
                                        <p:cTn id="12" dur="1" fill="hold">
                                          <p:stCondLst>
                                            <p:cond delay="0"/>
                                          </p:stCondLst>
                                        </p:cTn>
                                        <p:tgtEl>
                                          <p:spTgt spid="20486"/>
                                        </p:tgtEl>
                                        <p:attrNameLst>
                                          <p:attrName>style.visibility</p:attrName>
                                        </p:attrNameLst>
                                      </p:cBhvr>
                                      <p:to>
                                        <p:strVal val="visible"/>
                                      </p:to>
                                    </p:set>
                                    <p:anim calcmode="lin" valueType="num">
                                      <p:cBhvr>
                                        <p:cTn id="13" dur="1000" fill="hold"/>
                                        <p:tgtEl>
                                          <p:spTgt spid="20486"/>
                                        </p:tgtEl>
                                        <p:attrNameLst>
                                          <p:attrName>ppt_w</p:attrName>
                                        </p:attrNameLst>
                                      </p:cBhvr>
                                      <p:tavLst>
                                        <p:tav tm="0">
                                          <p:val>
                                            <p:strVal val="#ppt_w*0.70"/>
                                          </p:val>
                                        </p:tav>
                                        <p:tav tm="100000">
                                          <p:val>
                                            <p:strVal val="#ppt_w"/>
                                          </p:val>
                                        </p:tav>
                                      </p:tavLst>
                                    </p:anim>
                                    <p:anim calcmode="lin" valueType="num">
                                      <p:cBhvr>
                                        <p:cTn id="14" dur="1000" fill="hold"/>
                                        <p:tgtEl>
                                          <p:spTgt spid="20486"/>
                                        </p:tgtEl>
                                        <p:attrNameLst>
                                          <p:attrName>ppt_h</p:attrName>
                                        </p:attrNameLst>
                                      </p:cBhvr>
                                      <p:tavLst>
                                        <p:tav tm="0">
                                          <p:val>
                                            <p:strVal val="#ppt_h"/>
                                          </p:val>
                                        </p:tav>
                                        <p:tav tm="100000">
                                          <p:val>
                                            <p:strVal val="#ppt_h"/>
                                          </p:val>
                                        </p:tav>
                                      </p:tavLst>
                                    </p:anim>
                                    <p:animEffect transition="in" filter="fade">
                                      <p:cBhvr>
                                        <p:cTn id="15" dur="1000"/>
                                        <p:tgtEl>
                                          <p:spTgt spid="20486"/>
                                        </p:tgtEl>
                                      </p:cBhvr>
                                    </p:animEffect>
                                  </p:childTnLst>
                                </p:cTn>
                              </p:par>
                            </p:childTnLst>
                          </p:cTn>
                        </p:par>
                        <p:par>
                          <p:cTn id="16" fill="hold" nodeType="afterGroup">
                            <p:stCondLst>
                              <p:cond delay="2950"/>
                            </p:stCondLst>
                            <p:childTnLst>
                              <p:par>
                                <p:cTn id="17" presetID="7" presetClass="entr" presetSubtype="4" fill="hold" grpId="0" nodeType="afterEffect">
                                  <p:stCondLst>
                                    <p:cond delay="0"/>
                                  </p:stCondLst>
                                  <p:childTnLst>
                                    <p:set>
                                      <p:cBhvr>
                                        <p:cTn id="18" dur="1" fill="hold">
                                          <p:stCondLst>
                                            <p:cond delay="0"/>
                                          </p:stCondLst>
                                        </p:cTn>
                                        <p:tgtEl>
                                          <p:spTgt spid="20487"/>
                                        </p:tgtEl>
                                        <p:attrNameLst>
                                          <p:attrName>style.visibility</p:attrName>
                                        </p:attrNameLst>
                                      </p:cBhvr>
                                      <p:to>
                                        <p:strVal val="visible"/>
                                      </p:to>
                                    </p:set>
                                    <p:anim calcmode="lin" valueType="num">
                                      <p:cBhvr additive="base">
                                        <p:cTn id="19" dur="1000" fill="hold"/>
                                        <p:tgtEl>
                                          <p:spTgt spid="20487"/>
                                        </p:tgtEl>
                                        <p:attrNameLst>
                                          <p:attrName>ppt_x</p:attrName>
                                        </p:attrNameLst>
                                      </p:cBhvr>
                                      <p:tavLst>
                                        <p:tav tm="0">
                                          <p:val>
                                            <p:strVal val="#ppt_x"/>
                                          </p:val>
                                        </p:tav>
                                        <p:tav tm="100000">
                                          <p:val>
                                            <p:strVal val="#ppt_x"/>
                                          </p:val>
                                        </p:tav>
                                      </p:tavLst>
                                    </p:anim>
                                    <p:anim calcmode="lin" valueType="num">
                                      <p:cBhvr additive="base">
                                        <p:cTn id="20" dur="1000" fill="hold"/>
                                        <p:tgtEl>
                                          <p:spTgt spid="20487"/>
                                        </p:tgtEl>
                                        <p:attrNameLst>
                                          <p:attrName>ppt_y</p:attrName>
                                        </p:attrNameLst>
                                      </p:cBhvr>
                                      <p:tavLst>
                                        <p:tav tm="0">
                                          <p:val>
                                            <p:strVal val="1+#ppt_h/2"/>
                                          </p:val>
                                        </p:tav>
                                        <p:tav tm="100000">
                                          <p:val>
                                            <p:strVal val="#ppt_y"/>
                                          </p:val>
                                        </p:tav>
                                      </p:tavLst>
                                    </p:anim>
                                  </p:childTnLst>
                                </p:cTn>
                              </p:par>
                              <p:par>
                                <p:cTn id="21" presetID="7" presetClass="entr" presetSubtype="4" fill="hold" grpId="0" nodeType="withEffect">
                                  <p:stCondLst>
                                    <p:cond delay="0"/>
                                  </p:stCondLst>
                                  <p:childTnLst>
                                    <p:set>
                                      <p:cBhvr>
                                        <p:cTn id="22" dur="1" fill="hold">
                                          <p:stCondLst>
                                            <p:cond delay="0"/>
                                          </p:stCondLst>
                                        </p:cTn>
                                        <p:tgtEl>
                                          <p:spTgt spid="20488"/>
                                        </p:tgtEl>
                                        <p:attrNameLst>
                                          <p:attrName>style.visibility</p:attrName>
                                        </p:attrNameLst>
                                      </p:cBhvr>
                                      <p:to>
                                        <p:strVal val="visible"/>
                                      </p:to>
                                    </p:set>
                                    <p:anim calcmode="lin" valueType="num">
                                      <p:cBhvr additive="base">
                                        <p:cTn id="23" dur="1000" fill="hold"/>
                                        <p:tgtEl>
                                          <p:spTgt spid="20488"/>
                                        </p:tgtEl>
                                        <p:attrNameLst>
                                          <p:attrName>ppt_x</p:attrName>
                                        </p:attrNameLst>
                                      </p:cBhvr>
                                      <p:tavLst>
                                        <p:tav tm="0">
                                          <p:val>
                                            <p:strVal val="#ppt_x"/>
                                          </p:val>
                                        </p:tav>
                                        <p:tav tm="100000">
                                          <p:val>
                                            <p:strVal val="#ppt_x"/>
                                          </p:val>
                                        </p:tav>
                                      </p:tavLst>
                                    </p:anim>
                                    <p:anim calcmode="lin" valueType="num">
                                      <p:cBhvr additive="base">
                                        <p:cTn id="24" dur="1000" fill="hold"/>
                                        <p:tgtEl>
                                          <p:spTgt spid="20488"/>
                                        </p:tgtEl>
                                        <p:attrNameLst>
                                          <p:attrName>ppt_y</p:attrName>
                                        </p:attrNameLst>
                                      </p:cBhvr>
                                      <p:tavLst>
                                        <p:tav tm="0">
                                          <p:val>
                                            <p:strVal val="1+#ppt_h/2"/>
                                          </p:val>
                                        </p:tav>
                                        <p:tav tm="100000">
                                          <p:val>
                                            <p:strVal val="#ppt_y"/>
                                          </p:val>
                                        </p:tav>
                                      </p:tavLst>
                                    </p:anim>
                                  </p:childTnLst>
                                </p:cTn>
                              </p:par>
                              <p:par>
                                <p:cTn id="25" presetID="7" presetClass="entr" presetSubtype="4" fill="hold" grpId="0" nodeType="withEffect">
                                  <p:stCondLst>
                                    <p:cond delay="0"/>
                                  </p:stCondLst>
                                  <p:childTnLst>
                                    <p:set>
                                      <p:cBhvr>
                                        <p:cTn id="26" dur="1" fill="hold">
                                          <p:stCondLst>
                                            <p:cond delay="0"/>
                                          </p:stCondLst>
                                        </p:cTn>
                                        <p:tgtEl>
                                          <p:spTgt spid="20489"/>
                                        </p:tgtEl>
                                        <p:attrNameLst>
                                          <p:attrName>style.visibility</p:attrName>
                                        </p:attrNameLst>
                                      </p:cBhvr>
                                      <p:to>
                                        <p:strVal val="visible"/>
                                      </p:to>
                                    </p:set>
                                    <p:anim calcmode="lin" valueType="num">
                                      <p:cBhvr additive="base">
                                        <p:cTn id="27" dur="1000" fill="hold"/>
                                        <p:tgtEl>
                                          <p:spTgt spid="20489"/>
                                        </p:tgtEl>
                                        <p:attrNameLst>
                                          <p:attrName>ppt_x</p:attrName>
                                        </p:attrNameLst>
                                      </p:cBhvr>
                                      <p:tavLst>
                                        <p:tav tm="0">
                                          <p:val>
                                            <p:strVal val="#ppt_x"/>
                                          </p:val>
                                        </p:tav>
                                        <p:tav tm="100000">
                                          <p:val>
                                            <p:strVal val="#ppt_x"/>
                                          </p:val>
                                        </p:tav>
                                      </p:tavLst>
                                    </p:anim>
                                    <p:anim calcmode="lin" valueType="num">
                                      <p:cBhvr additive="base">
                                        <p:cTn id="28" dur="1000" fill="hold"/>
                                        <p:tgtEl>
                                          <p:spTgt spid="20489"/>
                                        </p:tgtEl>
                                        <p:attrNameLst>
                                          <p:attrName>ppt_y</p:attrName>
                                        </p:attrNameLst>
                                      </p:cBhvr>
                                      <p:tavLst>
                                        <p:tav tm="0">
                                          <p:val>
                                            <p:strVal val="1+#ppt_h/2"/>
                                          </p:val>
                                        </p:tav>
                                        <p:tav tm="100000">
                                          <p:val>
                                            <p:strVal val="#ppt_y"/>
                                          </p:val>
                                        </p:tav>
                                      </p:tavLst>
                                    </p:anim>
                                  </p:childTnLst>
                                </p:cTn>
                              </p:par>
                              <p:par>
                                <p:cTn id="29" presetID="7" presetClass="entr" presetSubtype="4" fill="hold" grpId="0" nodeType="withEffect">
                                  <p:stCondLst>
                                    <p:cond delay="0"/>
                                  </p:stCondLst>
                                  <p:childTnLst>
                                    <p:set>
                                      <p:cBhvr>
                                        <p:cTn id="30" dur="1" fill="hold">
                                          <p:stCondLst>
                                            <p:cond delay="0"/>
                                          </p:stCondLst>
                                        </p:cTn>
                                        <p:tgtEl>
                                          <p:spTgt spid="20491"/>
                                        </p:tgtEl>
                                        <p:attrNameLst>
                                          <p:attrName>style.visibility</p:attrName>
                                        </p:attrNameLst>
                                      </p:cBhvr>
                                      <p:to>
                                        <p:strVal val="visible"/>
                                      </p:to>
                                    </p:set>
                                    <p:anim calcmode="lin" valueType="num">
                                      <p:cBhvr additive="base">
                                        <p:cTn id="31" dur="1000" fill="hold"/>
                                        <p:tgtEl>
                                          <p:spTgt spid="20491"/>
                                        </p:tgtEl>
                                        <p:attrNameLst>
                                          <p:attrName>ppt_x</p:attrName>
                                        </p:attrNameLst>
                                      </p:cBhvr>
                                      <p:tavLst>
                                        <p:tav tm="0">
                                          <p:val>
                                            <p:strVal val="#ppt_x"/>
                                          </p:val>
                                        </p:tav>
                                        <p:tav tm="100000">
                                          <p:val>
                                            <p:strVal val="#ppt_x"/>
                                          </p:val>
                                        </p:tav>
                                      </p:tavLst>
                                    </p:anim>
                                    <p:anim calcmode="lin" valueType="num">
                                      <p:cBhvr additive="base">
                                        <p:cTn id="32" dur="1000" fill="hold"/>
                                        <p:tgtEl>
                                          <p:spTgt spid="20491"/>
                                        </p:tgtEl>
                                        <p:attrNameLst>
                                          <p:attrName>ppt_y</p:attrName>
                                        </p:attrNameLst>
                                      </p:cBhvr>
                                      <p:tavLst>
                                        <p:tav tm="0">
                                          <p:val>
                                            <p:strVal val="1+#ppt_h/2"/>
                                          </p:val>
                                        </p:tav>
                                        <p:tav tm="100000">
                                          <p:val>
                                            <p:strVal val="#ppt_y"/>
                                          </p:val>
                                        </p:tav>
                                      </p:tavLst>
                                    </p:anim>
                                  </p:childTnLst>
                                </p:cTn>
                              </p:par>
                              <p:par>
                                <p:cTn id="33" presetID="7" presetClass="entr" presetSubtype="4" fill="hold" grpId="0" nodeType="withEffect">
                                  <p:stCondLst>
                                    <p:cond delay="0"/>
                                  </p:stCondLst>
                                  <p:childTnLst>
                                    <p:set>
                                      <p:cBhvr>
                                        <p:cTn id="34" dur="1" fill="hold">
                                          <p:stCondLst>
                                            <p:cond delay="0"/>
                                          </p:stCondLst>
                                        </p:cTn>
                                        <p:tgtEl>
                                          <p:spTgt spid="20492"/>
                                        </p:tgtEl>
                                        <p:attrNameLst>
                                          <p:attrName>style.visibility</p:attrName>
                                        </p:attrNameLst>
                                      </p:cBhvr>
                                      <p:to>
                                        <p:strVal val="visible"/>
                                      </p:to>
                                    </p:set>
                                    <p:anim calcmode="lin" valueType="num">
                                      <p:cBhvr additive="base">
                                        <p:cTn id="35" dur="1000" fill="hold"/>
                                        <p:tgtEl>
                                          <p:spTgt spid="20492"/>
                                        </p:tgtEl>
                                        <p:attrNameLst>
                                          <p:attrName>ppt_x</p:attrName>
                                        </p:attrNameLst>
                                      </p:cBhvr>
                                      <p:tavLst>
                                        <p:tav tm="0">
                                          <p:val>
                                            <p:strVal val="#ppt_x"/>
                                          </p:val>
                                        </p:tav>
                                        <p:tav tm="100000">
                                          <p:val>
                                            <p:strVal val="#ppt_x"/>
                                          </p:val>
                                        </p:tav>
                                      </p:tavLst>
                                    </p:anim>
                                    <p:anim calcmode="lin" valueType="num">
                                      <p:cBhvr additive="base">
                                        <p:cTn id="36" dur="1000" fill="hold"/>
                                        <p:tgtEl>
                                          <p:spTgt spid="20492"/>
                                        </p:tgtEl>
                                        <p:attrNameLst>
                                          <p:attrName>ppt_y</p:attrName>
                                        </p:attrNameLst>
                                      </p:cBhvr>
                                      <p:tavLst>
                                        <p:tav tm="0">
                                          <p:val>
                                            <p:strVal val="1+#ppt_h/2"/>
                                          </p:val>
                                        </p:tav>
                                        <p:tav tm="100000">
                                          <p:val>
                                            <p:strVal val="#ppt_y"/>
                                          </p:val>
                                        </p:tav>
                                      </p:tavLst>
                                    </p:anim>
                                  </p:childTnLst>
                                </p:cTn>
                              </p:par>
                              <p:par>
                                <p:cTn id="37" presetID="7" presetClass="entr" presetSubtype="4" fill="hold" grpId="0" nodeType="withEffect">
                                  <p:stCondLst>
                                    <p:cond delay="0"/>
                                  </p:stCondLst>
                                  <p:childTnLst>
                                    <p:set>
                                      <p:cBhvr>
                                        <p:cTn id="38" dur="1" fill="hold">
                                          <p:stCondLst>
                                            <p:cond delay="0"/>
                                          </p:stCondLst>
                                        </p:cTn>
                                        <p:tgtEl>
                                          <p:spTgt spid="20493"/>
                                        </p:tgtEl>
                                        <p:attrNameLst>
                                          <p:attrName>style.visibility</p:attrName>
                                        </p:attrNameLst>
                                      </p:cBhvr>
                                      <p:to>
                                        <p:strVal val="visible"/>
                                      </p:to>
                                    </p:set>
                                    <p:anim calcmode="lin" valueType="num">
                                      <p:cBhvr additive="base">
                                        <p:cTn id="39" dur="1000" fill="hold"/>
                                        <p:tgtEl>
                                          <p:spTgt spid="20493"/>
                                        </p:tgtEl>
                                        <p:attrNameLst>
                                          <p:attrName>ppt_x</p:attrName>
                                        </p:attrNameLst>
                                      </p:cBhvr>
                                      <p:tavLst>
                                        <p:tav tm="0">
                                          <p:val>
                                            <p:strVal val="#ppt_x"/>
                                          </p:val>
                                        </p:tav>
                                        <p:tav tm="100000">
                                          <p:val>
                                            <p:strVal val="#ppt_x"/>
                                          </p:val>
                                        </p:tav>
                                      </p:tavLst>
                                    </p:anim>
                                    <p:anim calcmode="lin" valueType="num">
                                      <p:cBhvr additive="base">
                                        <p:cTn id="40" dur="1000" fill="hold"/>
                                        <p:tgtEl>
                                          <p:spTgt spid="20493"/>
                                        </p:tgtEl>
                                        <p:attrNameLst>
                                          <p:attrName>ppt_y</p:attrName>
                                        </p:attrNameLst>
                                      </p:cBhvr>
                                      <p:tavLst>
                                        <p:tav tm="0">
                                          <p:val>
                                            <p:strVal val="1+#ppt_h/2"/>
                                          </p:val>
                                        </p:tav>
                                        <p:tav tm="100000">
                                          <p:val>
                                            <p:strVal val="#ppt_y"/>
                                          </p:val>
                                        </p:tav>
                                      </p:tavLst>
                                    </p:anim>
                                  </p:childTnLst>
                                </p:cTn>
                              </p:par>
                              <p:par>
                                <p:cTn id="41" presetID="7" presetClass="entr" presetSubtype="4" fill="hold" grpId="0" nodeType="withEffect">
                                  <p:stCondLst>
                                    <p:cond delay="0"/>
                                  </p:stCondLst>
                                  <p:childTnLst>
                                    <p:set>
                                      <p:cBhvr>
                                        <p:cTn id="42" dur="1" fill="hold">
                                          <p:stCondLst>
                                            <p:cond delay="0"/>
                                          </p:stCondLst>
                                        </p:cTn>
                                        <p:tgtEl>
                                          <p:spTgt spid="20494"/>
                                        </p:tgtEl>
                                        <p:attrNameLst>
                                          <p:attrName>style.visibility</p:attrName>
                                        </p:attrNameLst>
                                      </p:cBhvr>
                                      <p:to>
                                        <p:strVal val="visible"/>
                                      </p:to>
                                    </p:set>
                                    <p:anim calcmode="lin" valueType="num">
                                      <p:cBhvr additive="base">
                                        <p:cTn id="43" dur="1000" fill="hold"/>
                                        <p:tgtEl>
                                          <p:spTgt spid="20494"/>
                                        </p:tgtEl>
                                        <p:attrNameLst>
                                          <p:attrName>ppt_x</p:attrName>
                                        </p:attrNameLst>
                                      </p:cBhvr>
                                      <p:tavLst>
                                        <p:tav tm="0">
                                          <p:val>
                                            <p:strVal val="#ppt_x"/>
                                          </p:val>
                                        </p:tav>
                                        <p:tav tm="100000">
                                          <p:val>
                                            <p:strVal val="#ppt_x"/>
                                          </p:val>
                                        </p:tav>
                                      </p:tavLst>
                                    </p:anim>
                                    <p:anim calcmode="lin" valueType="num">
                                      <p:cBhvr additive="base">
                                        <p:cTn id="44" dur="1000" fill="hold"/>
                                        <p:tgtEl>
                                          <p:spTgt spid="20494"/>
                                        </p:tgtEl>
                                        <p:attrNameLst>
                                          <p:attrName>ppt_y</p:attrName>
                                        </p:attrNameLst>
                                      </p:cBhvr>
                                      <p:tavLst>
                                        <p:tav tm="0">
                                          <p:val>
                                            <p:strVal val="1+#ppt_h/2"/>
                                          </p:val>
                                        </p:tav>
                                        <p:tav tm="100000">
                                          <p:val>
                                            <p:strVal val="#ppt_y"/>
                                          </p:val>
                                        </p:tav>
                                      </p:tavLst>
                                    </p:anim>
                                  </p:childTnLst>
                                </p:cTn>
                              </p:par>
                              <p:par>
                                <p:cTn id="45" presetID="7" presetClass="entr" presetSubtype="4" fill="hold" grpId="0" nodeType="withEffect">
                                  <p:stCondLst>
                                    <p:cond delay="0"/>
                                  </p:stCondLst>
                                  <p:childTnLst>
                                    <p:set>
                                      <p:cBhvr>
                                        <p:cTn id="46" dur="1" fill="hold">
                                          <p:stCondLst>
                                            <p:cond delay="0"/>
                                          </p:stCondLst>
                                        </p:cTn>
                                        <p:tgtEl>
                                          <p:spTgt spid="20496"/>
                                        </p:tgtEl>
                                        <p:attrNameLst>
                                          <p:attrName>style.visibility</p:attrName>
                                        </p:attrNameLst>
                                      </p:cBhvr>
                                      <p:to>
                                        <p:strVal val="visible"/>
                                      </p:to>
                                    </p:set>
                                    <p:anim calcmode="lin" valueType="num">
                                      <p:cBhvr additive="base">
                                        <p:cTn id="47" dur="1000" fill="hold"/>
                                        <p:tgtEl>
                                          <p:spTgt spid="20496"/>
                                        </p:tgtEl>
                                        <p:attrNameLst>
                                          <p:attrName>ppt_x</p:attrName>
                                        </p:attrNameLst>
                                      </p:cBhvr>
                                      <p:tavLst>
                                        <p:tav tm="0">
                                          <p:val>
                                            <p:strVal val="#ppt_x"/>
                                          </p:val>
                                        </p:tav>
                                        <p:tav tm="100000">
                                          <p:val>
                                            <p:strVal val="#ppt_x"/>
                                          </p:val>
                                        </p:tav>
                                      </p:tavLst>
                                    </p:anim>
                                    <p:anim calcmode="lin" valueType="num">
                                      <p:cBhvr additive="base">
                                        <p:cTn id="48" dur="1000" fill="hold"/>
                                        <p:tgtEl>
                                          <p:spTgt spid="20496"/>
                                        </p:tgtEl>
                                        <p:attrNameLst>
                                          <p:attrName>ppt_y</p:attrName>
                                        </p:attrNameLst>
                                      </p:cBhvr>
                                      <p:tavLst>
                                        <p:tav tm="0">
                                          <p:val>
                                            <p:strVal val="1+#ppt_h/2"/>
                                          </p:val>
                                        </p:tav>
                                        <p:tav tm="100000">
                                          <p:val>
                                            <p:strVal val="#ppt_y"/>
                                          </p:val>
                                        </p:tav>
                                      </p:tavLst>
                                    </p:anim>
                                  </p:childTnLst>
                                </p:cTn>
                              </p:par>
                              <p:par>
                                <p:cTn id="49" presetID="7" presetClass="entr" presetSubtype="4" fill="hold" grpId="0" nodeType="withEffect">
                                  <p:stCondLst>
                                    <p:cond delay="0"/>
                                  </p:stCondLst>
                                  <p:childTnLst>
                                    <p:set>
                                      <p:cBhvr>
                                        <p:cTn id="50" dur="1" fill="hold">
                                          <p:stCondLst>
                                            <p:cond delay="0"/>
                                          </p:stCondLst>
                                        </p:cTn>
                                        <p:tgtEl>
                                          <p:spTgt spid="20497"/>
                                        </p:tgtEl>
                                        <p:attrNameLst>
                                          <p:attrName>style.visibility</p:attrName>
                                        </p:attrNameLst>
                                      </p:cBhvr>
                                      <p:to>
                                        <p:strVal val="visible"/>
                                      </p:to>
                                    </p:set>
                                    <p:anim calcmode="lin" valueType="num">
                                      <p:cBhvr additive="base">
                                        <p:cTn id="51" dur="1000" fill="hold"/>
                                        <p:tgtEl>
                                          <p:spTgt spid="20497"/>
                                        </p:tgtEl>
                                        <p:attrNameLst>
                                          <p:attrName>ppt_x</p:attrName>
                                        </p:attrNameLst>
                                      </p:cBhvr>
                                      <p:tavLst>
                                        <p:tav tm="0">
                                          <p:val>
                                            <p:strVal val="#ppt_x"/>
                                          </p:val>
                                        </p:tav>
                                        <p:tav tm="100000">
                                          <p:val>
                                            <p:strVal val="#ppt_x"/>
                                          </p:val>
                                        </p:tav>
                                      </p:tavLst>
                                    </p:anim>
                                    <p:anim calcmode="lin" valueType="num">
                                      <p:cBhvr additive="base">
                                        <p:cTn id="52" dur="1000" fill="hold"/>
                                        <p:tgtEl>
                                          <p:spTgt spid="2049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animBg="1"/>
      <p:bldP spid="20486" grpId="0" animBg="1"/>
      <p:bldP spid="20487" grpId="0" animBg="1"/>
      <p:bldP spid="20488" grpId="0" animBg="1"/>
      <p:bldP spid="20489" grpId="0" animBg="1"/>
      <p:bldP spid="20491" grpId="0" animBg="1"/>
      <p:bldP spid="20492" grpId="0" animBg="1"/>
      <p:bldP spid="20493" grpId="0" animBg="1"/>
      <p:bldP spid="20494" grpId="0" animBg="1"/>
      <p:bldP spid="20496" grpId="0" animBg="1"/>
      <p:bldP spid="2049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214282" y="260350"/>
            <a:ext cx="8643998" cy="792163"/>
          </a:xfrm>
          <a:prstGeom prst="rect">
            <a:avLst/>
          </a:prstGeom>
          <a:solidFill>
            <a:schemeClr val="bg1"/>
          </a:solidFill>
          <a:ln w="9525">
            <a:solidFill>
              <a:srgbClr val="00CCFF"/>
            </a:solidFill>
            <a:miter lim="800000"/>
            <a:headEnd/>
            <a:tailEnd/>
          </a:ln>
        </p:spPr>
        <p:txBody>
          <a:bodyPr wrap="none" anchor="ctr"/>
          <a:lstStyle/>
          <a:p>
            <a:pPr algn="ctr"/>
            <a:r>
              <a:rPr lang="ru-RU" sz="4000" b="1" dirty="0">
                <a:solidFill>
                  <a:srgbClr val="0070C0"/>
                </a:solidFill>
              </a:rPr>
              <a:t>Формы контроля и учета достижений:</a:t>
            </a:r>
            <a:r>
              <a:rPr lang="ru-RU" sz="4000" dirty="0">
                <a:solidFill>
                  <a:srgbClr val="0070C0"/>
                </a:solidFill>
              </a:rPr>
              <a:t> </a:t>
            </a:r>
          </a:p>
        </p:txBody>
      </p:sp>
      <p:sp>
        <p:nvSpPr>
          <p:cNvPr id="21507" name="Rectangle 3"/>
          <p:cNvSpPr>
            <a:spLocks noChangeArrowheads="1"/>
          </p:cNvSpPr>
          <p:nvPr/>
        </p:nvSpPr>
        <p:spPr bwMode="auto">
          <a:xfrm>
            <a:off x="827088" y="1268413"/>
            <a:ext cx="7921625" cy="647700"/>
          </a:xfrm>
          <a:prstGeom prst="rect">
            <a:avLst/>
          </a:prstGeom>
          <a:solidFill>
            <a:schemeClr val="accent2">
              <a:lumMod val="40000"/>
              <a:lumOff val="60000"/>
            </a:schemeClr>
          </a:solidFill>
          <a:ln w="9525">
            <a:noFill/>
            <a:miter lim="800000"/>
            <a:headEnd/>
            <a:tailEnd/>
          </a:ln>
          <a:effectLst/>
        </p:spPr>
        <p:txBody>
          <a:bodyPr wrap="none" anchor="ctr"/>
          <a:lstStyle/>
          <a:p>
            <a:pPr algn="ctr">
              <a:defRPr/>
            </a:pPr>
            <a:r>
              <a:rPr lang="ru-RU" sz="2400" b="1"/>
              <a:t>ИТОГОВАЯ  АТТЕСТАЦИЯ</a:t>
            </a:r>
          </a:p>
        </p:txBody>
      </p:sp>
      <p:sp>
        <p:nvSpPr>
          <p:cNvPr id="21509" name="Rectangle 5"/>
          <p:cNvSpPr>
            <a:spLocks noChangeArrowheads="1"/>
          </p:cNvSpPr>
          <p:nvPr/>
        </p:nvSpPr>
        <p:spPr bwMode="auto">
          <a:xfrm>
            <a:off x="571471" y="2857500"/>
            <a:ext cx="7643867" cy="642938"/>
          </a:xfrm>
          <a:prstGeom prst="rect">
            <a:avLst/>
          </a:prstGeom>
          <a:solidFill>
            <a:schemeClr val="bg1"/>
          </a:solidFill>
          <a:ln w="9525">
            <a:noFill/>
            <a:miter lim="800000"/>
            <a:headEnd/>
            <a:tailEnd/>
          </a:ln>
        </p:spPr>
        <p:txBody>
          <a:bodyPr wrap="none" anchor="ctr"/>
          <a:lstStyle/>
          <a:p>
            <a:r>
              <a:rPr lang="ru-RU" sz="3200" b="1" dirty="0"/>
              <a:t> - диагностическая контрольная работа</a:t>
            </a:r>
            <a:r>
              <a:rPr lang="ru-RU" sz="3200" dirty="0"/>
              <a:t> </a:t>
            </a:r>
          </a:p>
        </p:txBody>
      </p:sp>
      <p:sp>
        <p:nvSpPr>
          <p:cNvPr id="21510" name="Rectangle 6"/>
          <p:cNvSpPr>
            <a:spLocks noChangeArrowheads="1"/>
          </p:cNvSpPr>
          <p:nvPr/>
        </p:nvSpPr>
        <p:spPr bwMode="auto">
          <a:xfrm>
            <a:off x="571501" y="3571875"/>
            <a:ext cx="7215210" cy="433388"/>
          </a:xfrm>
          <a:prstGeom prst="rect">
            <a:avLst/>
          </a:prstGeom>
          <a:solidFill>
            <a:schemeClr val="bg1"/>
          </a:solidFill>
          <a:ln w="9525">
            <a:noFill/>
            <a:miter lim="800000"/>
            <a:headEnd/>
            <a:tailEnd/>
          </a:ln>
        </p:spPr>
        <p:txBody>
          <a:bodyPr wrap="none" anchor="ctr"/>
          <a:lstStyle/>
          <a:p>
            <a:r>
              <a:rPr lang="ru-RU" sz="3200" b="1" dirty="0" smtClean="0"/>
              <a:t> - диктанты</a:t>
            </a:r>
            <a:endParaRPr lang="ru-RU" sz="3200" b="1" dirty="0"/>
          </a:p>
        </p:txBody>
      </p:sp>
      <p:sp>
        <p:nvSpPr>
          <p:cNvPr id="21515" name="Rectangle 11"/>
          <p:cNvSpPr>
            <a:spLocks noChangeArrowheads="1"/>
          </p:cNvSpPr>
          <p:nvPr/>
        </p:nvSpPr>
        <p:spPr bwMode="auto">
          <a:xfrm>
            <a:off x="571473" y="4143380"/>
            <a:ext cx="7143799" cy="582612"/>
          </a:xfrm>
          <a:prstGeom prst="rect">
            <a:avLst/>
          </a:prstGeom>
          <a:solidFill>
            <a:schemeClr val="bg1"/>
          </a:solidFill>
          <a:ln w="9525">
            <a:noFill/>
            <a:miter lim="800000"/>
            <a:headEnd/>
            <a:tailEnd/>
          </a:ln>
        </p:spPr>
        <p:txBody>
          <a:bodyPr wrap="none" anchor="ctr"/>
          <a:lstStyle/>
          <a:p>
            <a:r>
              <a:rPr lang="ru-RU" sz="3200" b="1"/>
              <a:t> - изложение</a:t>
            </a:r>
          </a:p>
        </p:txBody>
      </p:sp>
      <p:sp>
        <p:nvSpPr>
          <p:cNvPr id="21516" name="Rectangle 12"/>
          <p:cNvSpPr>
            <a:spLocks noChangeArrowheads="1"/>
          </p:cNvSpPr>
          <p:nvPr/>
        </p:nvSpPr>
        <p:spPr bwMode="auto">
          <a:xfrm>
            <a:off x="642910" y="4929198"/>
            <a:ext cx="7072362" cy="660400"/>
          </a:xfrm>
          <a:prstGeom prst="rect">
            <a:avLst/>
          </a:prstGeom>
          <a:solidFill>
            <a:schemeClr val="bg1"/>
          </a:solidFill>
          <a:ln w="9525">
            <a:noFill/>
            <a:miter lim="800000"/>
            <a:headEnd/>
            <a:tailEnd/>
          </a:ln>
        </p:spPr>
        <p:txBody>
          <a:bodyPr wrap="none" anchor="ctr"/>
          <a:lstStyle/>
          <a:p>
            <a:r>
              <a:rPr lang="ru-RU" sz="3200" b="1" dirty="0"/>
              <a:t>- контроль техники чтения</a:t>
            </a:r>
            <a:r>
              <a:rPr lang="ru-RU" sz="3200" dirty="0"/>
              <a:t> </a:t>
            </a:r>
          </a:p>
        </p:txBody>
      </p:sp>
      <p:pic>
        <p:nvPicPr>
          <p:cNvPr id="8" name="Рисунок 7" descr="klass.jpg"/>
          <p:cNvPicPr>
            <a:picLocks noChangeAspect="1"/>
          </p:cNvPicPr>
          <p:nvPr/>
        </p:nvPicPr>
        <p:blipFill>
          <a:blip r:embed="rId3"/>
          <a:stretch>
            <a:fillRect/>
          </a:stretch>
        </p:blipFill>
        <p:spPr>
          <a:xfrm>
            <a:off x="6858016" y="3500438"/>
            <a:ext cx="1795459" cy="30917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1507"/>
                                        </p:tgtEl>
                                        <p:attrNameLst>
                                          <p:attrName>style.visibility</p:attrName>
                                        </p:attrNameLst>
                                      </p:cBhvr>
                                      <p:to>
                                        <p:strVal val="visible"/>
                                      </p:to>
                                    </p:set>
                                    <p:anim calcmode="lin" valueType="num">
                                      <p:cBhvr>
                                        <p:cTn id="7" dur="1000" fill="hold"/>
                                        <p:tgtEl>
                                          <p:spTgt spid="21507"/>
                                        </p:tgtEl>
                                        <p:attrNameLst>
                                          <p:attrName>ppt_w</p:attrName>
                                        </p:attrNameLst>
                                      </p:cBhvr>
                                      <p:tavLst>
                                        <p:tav tm="0">
                                          <p:val>
                                            <p:strVal val="#ppt_w*0.70"/>
                                          </p:val>
                                        </p:tav>
                                        <p:tav tm="100000">
                                          <p:val>
                                            <p:strVal val="#ppt_w"/>
                                          </p:val>
                                        </p:tav>
                                      </p:tavLst>
                                    </p:anim>
                                    <p:anim calcmode="lin" valueType="num">
                                      <p:cBhvr>
                                        <p:cTn id="8" dur="1000" fill="hold"/>
                                        <p:tgtEl>
                                          <p:spTgt spid="21507"/>
                                        </p:tgtEl>
                                        <p:attrNameLst>
                                          <p:attrName>ppt_h</p:attrName>
                                        </p:attrNameLst>
                                      </p:cBhvr>
                                      <p:tavLst>
                                        <p:tav tm="0">
                                          <p:val>
                                            <p:strVal val="#ppt_h"/>
                                          </p:val>
                                        </p:tav>
                                        <p:tav tm="100000">
                                          <p:val>
                                            <p:strVal val="#ppt_h"/>
                                          </p:val>
                                        </p:tav>
                                      </p:tavLst>
                                    </p:anim>
                                    <p:animEffect transition="in" filter="fade">
                                      <p:cBhvr>
                                        <p:cTn id="9" dur="1000"/>
                                        <p:tgtEl>
                                          <p:spTgt spid="21507"/>
                                        </p:tgtEl>
                                      </p:cBhvr>
                                    </p:animEffect>
                                  </p:childTnLst>
                                </p:cTn>
                              </p:par>
                              <p:par>
                                <p:cTn id="10" presetID="7" presetClass="entr" presetSubtype="4" fill="hold" grpId="0" nodeType="withEffect">
                                  <p:stCondLst>
                                    <p:cond delay="0"/>
                                  </p:stCondLst>
                                  <p:childTnLst>
                                    <p:set>
                                      <p:cBhvr>
                                        <p:cTn id="11" dur="1" fill="hold">
                                          <p:stCondLst>
                                            <p:cond delay="0"/>
                                          </p:stCondLst>
                                        </p:cTn>
                                        <p:tgtEl>
                                          <p:spTgt spid="21509"/>
                                        </p:tgtEl>
                                        <p:attrNameLst>
                                          <p:attrName>style.visibility</p:attrName>
                                        </p:attrNameLst>
                                      </p:cBhvr>
                                      <p:to>
                                        <p:strVal val="visible"/>
                                      </p:to>
                                    </p:set>
                                    <p:anim calcmode="lin" valueType="num">
                                      <p:cBhvr additive="base">
                                        <p:cTn id="12" dur="1000" fill="hold"/>
                                        <p:tgtEl>
                                          <p:spTgt spid="21509"/>
                                        </p:tgtEl>
                                        <p:attrNameLst>
                                          <p:attrName>ppt_x</p:attrName>
                                        </p:attrNameLst>
                                      </p:cBhvr>
                                      <p:tavLst>
                                        <p:tav tm="0">
                                          <p:val>
                                            <p:strVal val="#ppt_x"/>
                                          </p:val>
                                        </p:tav>
                                        <p:tav tm="100000">
                                          <p:val>
                                            <p:strVal val="#ppt_x"/>
                                          </p:val>
                                        </p:tav>
                                      </p:tavLst>
                                    </p:anim>
                                    <p:anim calcmode="lin" valueType="num">
                                      <p:cBhvr additive="base">
                                        <p:cTn id="13" dur="1000" fill="hold"/>
                                        <p:tgtEl>
                                          <p:spTgt spid="21509"/>
                                        </p:tgtEl>
                                        <p:attrNameLst>
                                          <p:attrName>ppt_y</p:attrName>
                                        </p:attrNameLst>
                                      </p:cBhvr>
                                      <p:tavLst>
                                        <p:tav tm="0">
                                          <p:val>
                                            <p:strVal val="1+#ppt_h/2"/>
                                          </p:val>
                                        </p:tav>
                                        <p:tav tm="100000">
                                          <p:val>
                                            <p:strVal val="#ppt_y"/>
                                          </p:val>
                                        </p:tav>
                                      </p:tavLst>
                                    </p:anim>
                                  </p:childTnLst>
                                </p:cTn>
                              </p:par>
                              <p:par>
                                <p:cTn id="14" presetID="7" presetClass="entr" presetSubtype="4" fill="hold" grpId="0" nodeType="withEffect">
                                  <p:stCondLst>
                                    <p:cond delay="0"/>
                                  </p:stCondLst>
                                  <p:childTnLst>
                                    <p:set>
                                      <p:cBhvr>
                                        <p:cTn id="15" dur="1" fill="hold">
                                          <p:stCondLst>
                                            <p:cond delay="0"/>
                                          </p:stCondLst>
                                        </p:cTn>
                                        <p:tgtEl>
                                          <p:spTgt spid="21510"/>
                                        </p:tgtEl>
                                        <p:attrNameLst>
                                          <p:attrName>style.visibility</p:attrName>
                                        </p:attrNameLst>
                                      </p:cBhvr>
                                      <p:to>
                                        <p:strVal val="visible"/>
                                      </p:to>
                                    </p:set>
                                    <p:anim calcmode="lin" valueType="num">
                                      <p:cBhvr additive="base">
                                        <p:cTn id="16" dur="1000" fill="hold"/>
                                        <p:tgtEl>
                                          <p:spTgt spid="21510"/>
                                        </p:tgtEl>
                                        <p:attrNameLst>
                                          <p:attrName>ppt_x</p:attrName>
                                        </p:attrNameLst>
                                      </p:cBhvr>
                                      <p:tavLst>
                                        <p:tav tm="0">
                                          <p:val>
                                            <p:strVal val="#ppt_x"/>
                                          </p:val>
                                        </p:tav>
                                        <p:tav tm="100000">
                                          <p:val>
                                            <p:strVal val="#ppt_x"/>
                                          </p:val>
                                        </p:tav>
                                      </p:tavLst>
                                    </p:anim>
                                    <p:anim calcmode="lin" valueType="num">
                                      <p:cBhvr additive="base">
                                        <p:cTn id="17" dur="1000" fill="hold"/>
                                        <p:tgtEl>
                                          <p:spTgt spid="21510"/>
                                        </p:tgtEl>
                                        <p:attrNameLst>
                                          <p:attrName>ppt_y</p:attrName>
                                        </p:attrNameLst>
                                      </p:cBhvr>
                                      <p:tavLst>
                                        <p:tav tm="0">
                                          <p:val>
                                            <p:strVal val="1+#ppt_h/2"/>
                                          </p:val>
                                        </p:tav>
                                        <p:tav tm="100000">
                                          <p:val>
                                            <p:strVal val="#ppt_y"/>
                                          </p:val>
                                        </p:tav>
                                      </p:tavLst>
                                    </p:anim>
                                  </p:childTnLst>
                                </p:cTn>
                              </p:par>
                              <p:par>
                                <p:cTn id="18" presetID="7" presetClass="entr" presetSubtype="4" fill="hold" grpId="0" nodeType="withEffect">
                                  <p:stCondLst>
                                    <p:cond delay="0"/>
                                  </p:stCondLst>
                                  <p:childTnLst>
                                    <p:set>
                                      <p:cBhvr>
                                        <p:cTn id="19" dur="1" fill="hold">
                                          <p:stCondLst>
                                            <p:cond delay="0"/>
                                          </p:stCondLst>
                                        </p:cTn>
                                        <p:tgtEl>
                                          <p:spTgt spid="21515"/>
                                        </p:tgtEl>
                                        <p:attrNameLst>
                                          <p:attrName>style.visibility</p:attrName>
                                        </p:attrNameLst>
                                      </p:cBhvr>
                                      <p:to>
                                        <p:strVal val="visible"/>
                                      </p:to>
                                    </p:set>
                                    <p:anim calcmode="lin" valueType="num">
                                      <p:cBhvr additive="base">
                                        <p:cTn id="20" dur="1000" fill="hold"/>
                                        <p:tgtEl>
                                          <p:spTgt spid="21515"/>
                                        </p:tgtEl>
                                        <p:attrNameLst>
                                          <p:attrName>ppt_x</p:attrName>
                                        </p:attrNameLst>
                                      </p:cBhvr>
                                      <p:tavLst>
                                        <p:tav tm="0">
                                          <p:val>
                                            <p:strVal val="#ppt_x"/>
                                          </p:val>
                                        </p:tav>
                                        <p:tav tm="100000">
                                          <p:val>
                                            <p:strVal val="#ppt_x"/>
                                          </p:val>
                                        </p:tav>
                                      </p:tavLst>
                                    </p:anim>
                                    <p:anim calcmode="lin" valueType="num">
                                      <p:cBhvr additive="base">
                                        <p:cTn id="21" dur="1000" fill="hold"/>
                                        <p:tgtEl>
                                          <p:spTgt spid="21515"/>
                                        </p:tgtEl>
                                        <p:attrNameLst>
                                          <p:attrName>ppt_y</p:attrName>
                                        </p:attrNameLst>
                                      </p:cBhvr>
                                      <p:tavLst>
                                        <p:tav tm="0">
                                          <p:val>
                                            <p:strVal val="1+#ppt_h/2"/>
                                          </p:val>
                                        </p:tav>
                                        <p:tav tm="100000">
                                          <p:val>
                                            <p:strVal val="#ppt_y"/>
                                          </p:val>
                                        </p:tav>
                                      </p:tavLst>
                                    </p:anim>
                                  </p:childTnLst>
                                </p:cTn>
                              </p:par>
                              <p:par>
                                <p:cTn id="22" presetID="7" presetClass="entr" presetSubtype="4" fill="hold" grpId="0" nodeType="withEffect">
                                  <p:stCondLst>
                                    <p:cond delay="0"/>
                                  </p:stCondLst>
                                  <p:childTnLst>
                                    <p:set>
                                      <p:cBhvr>
                                        <p:cTn id="23" dur="1" fill="hold">
                                          <p:stCondLst>
                                            <p:cond delay="0"/>
                                          </p:stCondLst>
                                        </p:cTn>
                                        <p:tgtEl>
                                          <p:spTgt spid="21516"/>
                                        </p:tgtEl>
                                        <p:attrNameLst>
                                          <p:attrName>style.visibility</p:attrName>
                                        </p:attrNameLst>
                                      </p:cBhvr>
                                      <p:to>
                                        <p:strVal val="visible"/>
                                      </p:to>
                                    </p:set>
                                    <p:anim calcmode="lin" valueType="num">
                                      <p:cBhvr additive="base">
                                        <p:cTn id="24" dur="1000" fill="hold"/>
                                        <p:tgtEl>
                                          <p:spTgt spid="21516"/>
                                        </p:tgtEl>
                                        <p:attrNameLst>
                                          <p:attrName>ppt_x</p:attrName>
                                        </p:attrNameLst>
                                      </p:cBhvr>
                                      <p:tavLst>
                                        <p:tav tm="0">
                                          <p:val>
                                            <p:strVal val="#ppt_x"/>
                                          </p:val>
                                        </p:tav>
                                        <p:tav tm="100000">
                                          <p:val>
                                            <p:strVal val="#ppt_x"/>
                                          </p:val>
                                        </p:tav>
                                      </p:tavLst>
                                    </p:anim>
                                    <p:anim calcmode="lin" valueType="num">
                                      <p:cBhvr additive="base">
                                        <p:cTn id="25" dur="1000" fill="hold"/>
                                        <p:tgtEl>
                                          <p:spTgt spid="215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animBg="1"/>
      <p:bldP spid="21509" grpId="0" animBg="1"/>
      <p:bldP spid="21510" grpId="0" animBg="1"/>
      <p:bldP spid="21515" grpId="0" animBg="1"/>
      <p:bldP spid="215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214282" y="260350"/>
            <a:ext cx="8715436" cy="792163"/>
          </a:xfrm>
          <a:prstGeom prst="rect">
            <a:avLst/>
          </a:prstGeom>
          <a:solidFill>
            <a:schemeClr val="bg1"/>
          </a:solidFill>
          <a:ln w="9525">
            <a:solidFill>
              <a:srgbClr val="00CCFF"/>
            </a:solidFill>
            <a:miter lim="800000"/>
            <a:headEnd/>
            <a:tailEnd/>
          </a:ln>
        </p:spPr>
        <p:txBody>
          <a:bodyPr wrap="none" anchor="ctr"/>
          <a:lstStyle/>
          <a:p>
            <a:pPr algn="ctr"/>
            <a:r>
              <a:rPr lang="ru-RU" sz="4000" b="1" dirty="0">
                <a:solidFill>
                  <a:srgbClr val="0070C0"/>
                </a:solidFill>
              </a:rPr>
              <a:t>Формы контроля и учета достижений:</a:t>
            </a:r>
            <a:r>
              <a:rPr lang="ru-RU" sz="4000" dirty="0">
                <a:solidFill>
                  <a:srgbClr val="0070C0"/>
                </a:solidFill>
              </a:rPr>
              <a:t> </a:t>
            </a:r>
          </a:p>
        </p:txBody>
      </p:sp>
      <p:sp>
        <p:nvSpPr>
          <p:cNvPr id="22531" name="Rectangle 3"/>
          <p:cNvSpPr>
            <a:spLocks noChangeArrowheads="1"/>
          </p:cNvSpPr>
          <p:nvPr/>
        </p:nvSpPr>
        <p:spPr bwMode="auto">
          <a:xfrm>
            <a:off x="827088" y="1268413"/>
            <a:ext cx="7921625" cy="647700"/>
          </a:xfrm>
          <a:prstGeom prst="rect">
            <a:avLst/>
          </a:prstGeom>
          <a:solidFill>
            <a:schemeClr val="accent2">
              <a:lumMod val="40000"/>
              <a:lumOff val="60000"/>
            </a:schemeClr>
          </a:solidFill>
          <a:ln w="9525">
            <a:noFill/>
            <a:miter lim="800000"/>
            <a:headEnd/>
            <a:tailEnd/>
          </a:ln>
          <a:effectLst/>
        </p:spPr>
        <p:txBody>
          <a:bodyPr wrap="none" anchor="ctr"/>
          <a:lstStyle/>
          <a:p>
            <a:pPr algn="ctr">
              <a:defRPr/>
            </a:pPr>
            <a:r>
              <a:rPr lang="ru-RU" sz="2400" b="1" dirty="0"/>
              <a:t>ВНЕУРОЧНАЯ ДЕЯТЕЛЬНОСТЬ</a:t>
            </a:r>
          </a:p>
        </p:txBody>
      </p:sp>
      <p:sp>
        <p:nvSpPr>
          <p:cNvPr id="22532" name="Rectangle 4"/>
          <p:cNvSpPr>
            <a:spLocks noChangeArrowheads="1"/>
          </p:cNvSpPr>
          <p:nvPr/>
        </p:nvSpPr>
        <p:spPr bwMode="auto">
          <a:xfrm>
            <a:off x="755650" y="2571750"/>
            <a:ext cx="6959622" cy="712788"/>
          </a:xfrm>
          <a:prstGeom prst="rect">
            <a:avLst/>
          </a:prstGeom>
          <a:solidFill>
            <a:schemeClr val="bg1"/>
          </a:solidFill>
          <a:ln w="9525">
            <a:noFill/>
            <a:miter lim="800000"/>
            <a:headEnd/>
            <a:tailEnd/>
          </a:ln>
        </p:spPr>
        <p:txBody>
          <a:bodyPr wrap="none" anchor="ctr"/>
          <a:lstStyle/>
          <a:p>
            <a:pPr>
              <a:buFontTx/>
              <a:buChar char="-"/>
            </a:pPr>
            <a:r>
              <a:rPr lang="ru-RU" sz="3200" b="1" dirty="0"/>
              <a:t>участие  в выставках, конкурсах, </a:t>
            </a:r>
          </a:p>
          <a:p>
            <a:r>
              <a:rPr lang="ru-RU" sz="3200" b="1" dirty="0" smtClean="0"/>
              <a:t>  соревнованиях</a:t>
            </a:r>
            <a:endParaRPr lang="ru-RU" sz="3200" b="1" dirty="0"/>
          </a:p>
        </p:txBody>
      </p:sp>
      <p:sp>
        <p:nvSpPr>
          <p:cNvPr id="22533" name="Rectangle 5"/>
          <p:cNvSpPr>
            <a:spLocks noChangeArrowheads="1"/>
          </p:cNvSpPr>
          <p:nvPr/>
        </p:nvSpPr>
        <p:spPr bwMode="auto">
          <a:xfrm>
            <a:off x="755651" y="3357562"/>
            <a:ext cx="6959622" cy="1000131"/>
          </a:xfrm>
          <a:prstGeom prst="rect">
            <a:avLst/>
          </a:prstGeom>
          <a:solidFill>
            <a:schemeClr val="bg1"/>
          </a:solidFill>
          <a:ln w="9525">
            <a:noFill/>
            <a:miter lim="800000"/>
            <a:headEnd/>
            <a:tailEnd/>
          </a:ln>
        </p:spPr>
        <p:txBody>
          <a:bodyPr wrap="none" anchor="ctr"/>
          <a:lstStyle/>
          <a:p>
            <a:pPr>
              <a:buFontTx/>
              <a:buChar char="-"/>
            </a:pPr>
            <a:r>
              <a:rPr lang="ru-RU" sz="3200" b="1" dirty="0" smtClean="0"/>
              <a:t>активность </a:t>
            </a:r>
            <a:r>
              <a:rPr lang="ru-RU" sz="3200" b="1" dirty="0"/>
              <a:t>в </a:t>
            </a:r>
            <a:r>
              <a:rPr lang="ru-RU" sz="3200" b="1" dirty="0" smtClean="0"/>
              <a:t>проектах</a:t>
            </a:r>
          </a:p>
          <a:p>
            <a:r>
              <a:rPr lang="ru-RU" sz="3200" b="1" dirty="0" smtClean="0"/>
              <a:t>  и </a:t>
            </a:r>
            <a:r>
              <a:rPr lang="ru-RU" sz="3200" b="1" dirty="0"/>
              <a:t>программах</a:t>
            </a:r>
          </a:p>
        </p:txBody>
      </p:sp>
      <p:sp>
        <p:nvSpPr>
          <p:cNvPr id="22535" name="Rectangle 7"/>
          <p:cNvSpPr>
            <a:spLocks noChangeArrowheads="1"/>
          </p:cNvSpPr>
          <p:nvPr/>
        </p:nvSpPr>
        <p:spPr bwMode="auto">
          <a:xfrm>
            <a:off x="785786" y="4357694"/>
            <a:ext cx="6858049" cy="785819"/>
          </a:xfrm>
          <a:prstGeom prst="rect">
            <a:avLst/>
          </a:prstGeom>
          <a:solidFill>
            <a:schemeClr val="bg1"/>
          </a:solidFill>
          <a:ln w="9525">
            <a:noFill/>
            <a:miter lim="800000"/>
            <a:headEnd/>
            <a:tailEnd/>
          </a:ln>
        </p:spPr>
        <p:txBody>
          <a:bodyPr wrap="none" anchor="ctr"/>
          <a:lstStyle/>
          <a:p>
            <a:r>
              <a:rPr lang="ru-RU" sz="3200" b="1" dirty="0"/>
              <a:t>- творческий отчет</a:t>
            </a:r>
            <a:r>
              <a:rPr lang="ru-RU" sz="3200" dirty="0"/>
              <a:t> </a:t>
            </a:r>
          </a:p>
        </p:txBody>
      </p:sp>
      <p:pic>
        <p:nvPicPr>
          <p:cNvPr id="7" name="Рисунок 6" descr="1191269179_c4125.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215074" y="2929197"/>
            <a:ext cx="2624138" cy="367186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p:cTn id="7" dur="1000" fill="hold"/>
                                        <p:tgtEl>
                                          <p:spTgt spid="22531"/>
                                        </p:tgtEl>
                                        <p:attrNameLst>
                                          <p:attrName>ppt_w</p:attrName>
                                        </p:attrNameLst>
                                      </p:cBhvr>
                                      <p:tavLst>
                                        <p:tav tm="0">
                                          <p:val>
                                            <p:strVal val="#ppt_w*0.70"/>
                                          </p:val>
                                        </p:tav>
                                        <p:tav tm="100000">
                                          <p:val>
                                            <p:strVal val="#ppt_w"/>
                                          </p:val>
                                        </p:tav>
                                      </p:tavLst>
                                    </p:anim>
                                    <p:anim calcmode="lin" valueType="num">
                                      <p:cBhvr>
                                        <p:cTn id="8" dur="1000" fill="hold"/>
                                        <p:tgtEl>
                                          <p:spTgt spid="22531"/>
                                        </p:tgtEl>
                                        <p:attrNameLst>
                                          <p:attrName>ppt_h</p:attrName>
                                        </p:attrNameLst>
                                      </p:cBhvr>
                                      <p:tavLst>
                                        <p:tav tm="0">
                                          <p:val>
                                            <p:strVal val="#ppt_h"/>
                                          </p:val>
                                        </p:tav>
                                        <p:tav tm="100000">
                                          <p:val>
                                            <p:strVal val="#ppt_h"/>
                                          </p:val>
                                        </p:tav>
                                      </p:tavLst>
                                    </p:anim>
                                    <p:animEffect transition="in" filter="fade">
                                      <p:cBhvr>
                                        <p:cTn id="9" dur="1000"/>
                                        <p:tgtEl>
                                          <p:spTgt spid="22531"/>
                                        </p:tgtEl>
                                      </p:cBhvr>
                                    </p:animEffect>
                                  </p:childTnLst>
                                </p:cTn>
                              </p:par>
                              <p:par>
                                <p:cTn id="10" presetID="7" presetClass="entr" presetSubtype="4" fill="hold" grpId="0" nodeType="withEffect">
                                  <p:stCondLst>
                                    <p:cond delay="0"/>
                                  </p:stCondLst>
                                  <p:childTnLst>
                                    <p:set>
                                      <p:cBhvr>
                                        <p:cTn id="11" dur="1" fill="hold">
                                          <p:stCondLst>
                                            <p:cond delay="0"/>
                                          </p:stCondLst>
                                        </p:cTn>
                                        <p:tgtEl>
                                          <p:spTgt spid="22532"/>
                                        </p:tgtEl>
                                        <p:attrNameLst>
                                          <p:attrName>style.visibility</p:attrName>
                                        </p:attrNameLst>
                                      </p:cBhvr>
                                      <p:to>
                                        <p:strVal val="visible"/>
                                      </p:to>
                                    </p:set>
                                    <p:anim calcmode="lin" valueType="num">
                                      <p:cBhvr additive="base">
                                        <p:cTn id="12" dur="1000" fill="hold"/>
                                        <p:tgtEl>
                                          <p:spTgt spid="22532"/>
                                        </p:tgtEl>
                                        <p:attrNameLst>
                                          <p:attrName>ppt_x</p:attrName>
                                        </p:attrNameLst>
                                      </p:cBhvr>
                                      <p:tavLst>
                                        <p:tav tm="0">
                                          <p:val>
                                            <p:strVal val="#ppt_x"/>
                                          </p:val>
                                        </p:tav>
                                        <p:tav tm="100000">
                                          <p:val>
                                            <p:strVal val="#ppt_x"/>
                                          </p:val>
                                        </p:tav>
                                      </p:tavLst>
                                    </p:anim>
                                    <p:anim calcmode="lin" valueType="num">
                                      <p:cBhvr additive="base">
                                        <p:cTn id="13" dur="1000" fill="hold"/>
                                        <p:tgtEl>
                                          <p:spTgt spid="22532"/>
                                        </p:tgtEl>
                                        <p:attrNameLst>
                                          <p:attrName>ppt_y</p:attrName>
                                        </p:attrNameLst>
                                      </p:cBhvr>
                                      <p:tavLst>
                                        <p:tav tm="0">
                                          <p:val>
                                            <p:strVal val="1+#ppt_h/2"/>
                                          </p:val>
                                        </p:tav>
                                        <p:tav tm="100000">
                                          <p:val>
                                            <p:strVal val="#ppt_y"/>
                                          </p:val>
                                        </p:tav>
                                      </p:tavLst>
                                    </p:anim>
                                  </p:childTnLst>
                                </p:cTn>
                              </p:par>
                              <p:par>
                                <p:cTn id="14" presetID="7" presetClass="entr" presetSubtype="4" fill="hold" grpId="0" nodeType="withEffect">
                                  <p:stCondLst>
                                    <p:cond delay="0"/>
                                  </p:stCondLst>
                                  <p:childTnLst>
                                    <p:set>
                                      <p:cBhvr>
                                        <p:cTn id="15" dur="1" fill="hold">
                                          <p:stCondLst>
                                            <p:cond delay="0"/>
                                          </p:stCondLst>
                                        </p:cTn>
                                        <p:tgtEl>
                                          <p:spTgt spid="22533"/>
                                        </p:tgtEl>
                                        <p:attrNameLst>
                                          <p:attrName>style.visibility</p:attrName>
                                        </p:attrNameLst>
                                      </p:cBhvr>
                                      <p:to>
                                        <p:strVal val="visible"/>
                                      </p:to>
                                    </p:set>
                                    <p:anim calcmode="lin" valueType="num">
                                      <p:cBhvr additive="base">
                                        <p:cTn id="16" dur="1000" fill="hold"/>
                                        <p:tgtEl>
                                          <p:spTgt spid="22533"/>
                                        </p:tgtEl>
                                        <p:attrNameLst>
                                          <p:attrName>ppt_x</p:attrName>
                                        </p:attrNameLst>
                                      </p:cBhvr>
                                      <p:tavLst>
                                        <p:tav tm="0">
                                          <p:val>
                                            <p:strVal val="#ppt_x"/>
                                          </p:val>
                                        </p:tav>
                                        <p:tav tm="100000">
                                          <p:val>
                                            <p:strVal val="#ppt_x"/>
                                          </p:val>
                                        </p:tav>
                                      </p:tavLst>
                                    </p:anim>
                                    <p:anim calcmode="lin" valueType="num">
                                      <p:cBhvr additive="base">
                                        <p:cTn id="17" dur="1000" fill="hold"/>
                                        <p:tgtEl>
                                          <p:spTgt spid="22533"/>
                                        </p:tgtEl>
                                        <p:attrNameLst>
                                          <p:attrName>ppt_y</p:attrName>
                                        </p:attrNameLst>
                                      </p:cBhvr>
                                      <p:tavLst>
                                        <p:tav tm="0">
                                          <p:val>
                                            <p:strVal val="1+#ppt_h/2"/>
                                          </p:val>
                                        </p:tav>
                                        <p:tav tm="100000">
                                          <p:val>
                                            <p:strVal val="#ppt_y"/>
                                          </p:val>
                                        </p:tav>
                                      </p:tavLst>
                                    </p:anim>
                                  </p:childTnLst>
                                </p:cTn>
                              </p:par>
                              <p:par>
                                <p:cTn id="18" presetID="7" presetClass="entr" presetSubtype="4" fill="hold" grpId="0" nodeType="withEffect">
                                  <p:stCondLst>
                                    <p:cond delay="0"/>
                                  </p:stCondLst>
                                  <p:childTnLst>
                                    <p:set>
                                      <p:cBhvr>
                                        <p:cTn id="19" dur="1" fill="hold">
                                          <p:stCondLst>
                                            <p:cond delay="0"/>
                                          </p:stCondLst>
                                        </p:cTn>
                                        <p:tgtEl>
                                          <p:spTgt spid="22535"/>
                                        </p:tgtEl>
                                        <p:attrNameLst>
                                          <p:attrName>style.visibility</p:attrName>
                                        </p:attrNameLst>
                                      </p:cBhvr>
                                      <p:to>
                                        <p:strVal val="visible"/>
                                      </p:to>
                                    </p:set>
                                    <p:anim calcmode="lin" valueType="num">
                                      <p:cBhvr additive="base">
                                        <p:cTn id="20" dur="1000" fill="hold"/>
                                        <p:tgtEl>
                                          <p:spTgt spid="22535"/>
                                        </p:tgtEl>
                                        <p:attrNameLst>
                                          <p:attrName>ppt_x</p:attrName>
                                        </p:attrNameLst>
                                      </p:cBhvr>
                                      <p:tavLst>
                                        <p:tav tm="0">
                                          <p:val>
                                            <p:strVal val="#ppt_x"/>
                                          </p:val>
                                        </p:tav>
                                        <p:tav tm="100000">
                                          <p:val>
                                            <p:strVal val="#ppt_x"/>
                                          </p:val>
                                        </p:tav>
                                      </p:tavLst>
                                    </p:anim>
                                    <p:anim calcmode="lin" valueType="num">
                                      <p:cBhvr additive="base">
                                        <p:cTn id="21" dur="1000" fill="hold"/>
                                        <p:tgtEl>
                                          <p:spTgt spid="225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animBg="1"/>
      <p:bldP spid="22532" grpId="0" animBg="1"/>
      <p:bldP spid="22533" grpId="0" animBg="1"/>
      <p:bldP spid="2253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500034" y="214313"/>
            <a:ext cx="8001055" cy="1428738"/>
          </a:xfrm>
        </p:spPr>
        <p:txBody>
          <a:bodyPr>
            <a:normAutofit/>
          </a:bodyPr>
          <a:lstStyle/>
          <a:p>
            <a:pPr eaLnBrk="1" hangingPunct="1"/>
            <a:r>
              <a:rPr lang="ru-RU" sz="4000" b="1" dirty="0" smtClean="0">
                <a:solidFill>
                  <a:srgbClr val="0070C0"/>
                </a:solidFill>
              </a:rPr>
              <a:t>Оценка:</a:t>
            </a:r>
          </a:p>
        </p:txBody>
      </p:sp>
      <p:sp>
        <p:nvSpPr>
          <p:cNvPr id="36867" name="Rectangle 3"/>
          <p:cNvSpPr>
            <a:spLocks noGrp="1" noChangeArrowheads="1"/>
          </p:cNvSpPr>
          <p:nvPr>
            <p:ph type="body" idx="1"/>
          </p:nvPr>
        </p:nvSpPr>
        <p:spPr>
          <a:xfrm>
            <a:off x="457200" y="1428736"/>
            <a:ext cx="5829312" cy="4214841"/>
          </a:xfrm>
        </p:spPr>
        <p:txBody>
          <a:bodyPr>
            <a:normAutofit/>
          </a:bodyPr>
          <a:lstStyle/>
          <a:p>
            <a:pPr eaLnBrk="1" hangingPunct="1"/>
            <a:endParaRPr lang="ru-RU" dirty="0" smtClean="0"/>
          </a:p>
          <a:p>
            <a:pPr eaLnBrk="1" hangingPunct="1"/>
            <a:r>
              <a:rPr lang="ru-RU" dirty="0" smtClean="0"/>
              <a:t>- важный элемент нашего существования</a:t>
            </a:r>
          </a:p>
          <a:p>
            <a:pPr eaLnBrk="1" hangingPunct="1"/>
            <a:r>
              <a:rPr lang="ru-RU" dirty="0" smtClean="0"/>
              <a:t>- показатель качества работы и ее исполнения</a:t>
            </a:r>
          </a:p>
        </p:txBody>
      </p:sp>
      <p:pic>
        <p:nvPicPr>
          <p:cNvPr id="5" name="Рисунок 4" descr="p1_2dfab92a244c.jpg"/>
          <p:cNvPicPr>
            <a:picLocks noChangeAspect="1"/>
          </p:cNvPicPr>
          <p:nvPr/>
        </p:nvPicPr>
        <p:blipFill>
          <a:blip r:embed="rId3"/>
          <a:stretch>
            <a:fillRect/>
          </a:stretch>
        </p:blipFill>
        <p:spPr>
          <a:xfrm>
            <a:off x="6286512" y="1643050"/>
            <a:ext cx="2184477" cy="3918344"/>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a:bodyPr>
          <a:lstStyle/>
          <a:p>
            <a:pPr eaLnBrk="1" hangingPunct="1"/>
            <a:r>
              <a:rPr lang="ru-RU" sz="4000" b="1" dirty="0" smtClean="0">
                <a:solidFill>
                  <a:srgbClr val="0070C0"/>
                </a:solidFill>
              </a:rPr>
              <a:t>Оценка. Отметка.</a:t>
            </a:r>
          </a:p>
        </p:txBody>
      </p:sp>
      <p:sp>
        <p:nvSpPr>
          <p:cNvPr id="41987" name="Rectangle 3"/>
          <p:cNvSpPr>
            <a:spLocks noGrp="1" noChangeArrowheads="1"/>
          </p:cNvSpPr>
          <p:nvPr>
            <p:ph type="body" idx="1"/>
          </p:nvPr>
        </p:nvSpPr>
        <p:spPr>
          <a:xfrm>
            <a:off x="3786182" y="2071678"/>
            <a:ext cx="5168906" cy="4452947"/>
          </a:xfrm>
        </p:spPr>
        <p:txBody>
          <a:bodyPr>
            <a:normAutofit/>
          </a:bodyPr>
          <a:lstStyle/>
          <a:p>
            <a:pPr eaLnBrk="1" hangingPunct="1"/>
            <a:r>
              <a:rPr lang="ru-RU" sz="2800" dirty="0" smtClean="0"/>
              <a:t>Оценка – это мнение (человека) о ценности, уровне или качестве чего-либо.</a:t>
            </a:r>
          </a:p>
          <a:p>
            <a:pPr eaLnBrk="1" hangingPunct="1"/>
            <a:r>
              <a:rPr lang="ru-RU" sz="2800" dirty="0" smtClean="0"/>
              <a:t>Отметка – это установленное (государством) обозначение степени знаний ученика.</a:t>
            </a:r>
            <a:endParaRPr lang="ru-RU" sz="2800" dirty="0" smtClean="0">
              <a:solidFill>
                <a:schemeClr val="folHlink"/>
              </a:solidFill>
            </a:endParaRPr>
          </a:p>
        </p:txBody>
      </p:sp>
      <p:pic>
        <p:nvPicPr>
          <p:cNvPr id="5" name="Рисунок 4" descr="113.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4282" y="1785926"/>
            <a:ext cx="3571900" cy="3896092"/>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WordArt 5"/>
          <p:cNvSpPr>
            <a:spLocks noChangeArrowheads="1" noChangeShapeType="1" noTextEdit="1"/>
          </p:cNvSpPr>
          <p:nvPr/>
        </p:nvSpPr>
        <p:spPr bwMode="auto">
          <a:xfrm>
            <a:off x="1042988" y="765175"/>
            <a:ext cx="7343775" cy="2879725"/>
          </a:xfrm>
          <a:prstGeom prst="rect">
            <a:avLst/>
          </a:prstGeom>
        </p:spPr>
        <p:txBody>
          <a:bodyPr wrap="none" fromWordArt="1">
            <a:prstTxWarp prst="textPlain">
              <a:avLst>
                <a:gd name="adj" fmla="val 50000"/>
              </a:avLst>
            </a:prstTxWarp>
          </a:bodyPr>
          <a:lstStyle/>
          <a:p>
            <a:pPr algn="ctr"/>
            <a:r>
              <a:rPr lang="ru-RU" sz="3600" b="1" kern="10">
                <a:ln w="9525">
                  <a:noFill/>
                  <a:round/>
                  <a:headEnd/>
                  <a:tailEnd/>
                </a:ln>
                <a:solidFill>
                  <a:srgbClr val="333399"/>
                </a:solidFill>
                <a:effectLst>
                  <a:outerShdw dist="45791" dir="2021404" algn="ctr" rotWithShape="0">
                    <a:srgbClr val="B2B2B2">
                      <a:alpha val="79999"/>
                    </a:srgbClr>
                  </a:outerShdw>
                </a:effectLst>
                <a:latin typeface="Times New Roman"/>
                <a:cs typeface="Times New Roman"/>
              </a:rPr>
              <a:t>Спасибо</a:t>
            </a:r>
          </a:p>
          <a:p>
            <a:pPr algn="ctr"/>
            <a:r>
              <a:rPr lang="ru-RU" sz="3600" b="1" kern="10">
                <a:ln w="9525">
                  <a:noFill/>
                  <a:round/>
                  <a:headEnd/>
                  <a:tailEnd/>
                </a:ln>
                <a:solidFill>
                  <a:srgbClr val="333399"/>
                </a:solidFill>
                <a:effectLst>
                  <a:outerShdw dist="45791" dir="2021404" algn="ctr" rotWithShape="0">
                    <a:srgbClr val="B2B2B2">
                      <a:alpha val="79999"/>
                    </a:srgbClr>
                  </a:outerShdw>
                </a:effectLst>
                <a:latin typeface="Times New Roman"/>
                <a:cs typeface="Times New Roman"/>
              </a:rPr>
              <a:t>за внимание!</a:t>
            </a:r>
          </a:p>
        </p:txBody>
      </p:sp>
      <p:pic>
        <p:nvPicPr>
          <p:cNvPr id="4" name="Рисунок 3" descr="photo_2010_10_31_15_2_59.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0034" y="4001992"/>
            <a:ext cx="2428892" cy="257025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0616" y="332656"/>
            <a:ext cx="6948264" cy="3046988"/>
          </a:xfrm>
          <a:prstGeom prst="rect">
            <a:avLst/>
          </a:prstGeom>
        </p:spPr>
        <p:txBody>
          <a:bodyPr wrap="square">
            <a:spAutoFit/>
          </a:bodyPr>
          <a:lstStyle/>
          <a:p>
            <a:pPr algn="just"/>
            <a:r>
              <a:rPr lang="ru-RU" sz="2400" b="1" dirty="0">
                <a:solidFill>
                  <a:srgbClr val="000000"/>
                </a:solidFill>
                <a:latin typeface="Times New Roman" panose="02020603050405020304" pitchFamily="18" charset="0"/>
                <a:cs typeface="Times New Roman" panose="02020603050405020304" pitchFamily="18" charset="0"/>
              </a:rPr>
              <a:t>«С первых дней школьной жизни на тернистом пути учения перед ребёнком появляется идол — отметка. Для одного ребёнка — он добрый, снисходительный, для другого — жёсткий, безжалостный, неумолимый… Ребёнок старается удовлетворить или — на худой конец — обмануть идола и постепенно привыкает учиться не для личной радости, а для отметки».</a:t>
            </a:r>
            <a:endParaRPr lang="ru-RU" sz="2400" b="1"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4860032" y="3933056"/>
            <a:ext cx="3151067" cy="400110"/>
          </a:xfrm>
          <a:prstGeom prst="rect">
            <a:avLst/>
          </a:prstGeom>
        </p:spPr>
        <p:txBody>
          <a:bodyPr wrap="square">
            <a:spAutoFit/>
          </a:bodyPr>
          <a:lstStyle/>
          <a:p>
            <a:r>
              <a:rPr lang="ru-RU" sz="2000" b="1" dirty="0">
                <a:solidFill>
                  <a:srgbClr val="000000"/>
                </a:solidFill>
                <a:latin typeface="Times New Roman" panose="02020603050405020304" pitchFamily="18" charset="0"/>
                <a:cs typeface="Times New Roman" panose="02020603050405020304" pitchFamily="18" charset="0"/>
              </a:rPr>
              <a:t>В. А. </a:t>
            </a:r>
            <a:r>
              <a:rPr lang="ru-RU" sz="2000" b="1" dirty="0" smtClean="0">
                <a:solidFill>
                  <a:srgbClr val="000000"/>
                </a:solidFill>
                <a:latin typeface="Times New Roman" panose="02020603050405020304" pitchFamily="18" charset="0"/>
                <a:cs typeface="Times New Roman" panose="02020603050405020304" pitchFamily="18" charset="0"/>
              </a:rPr>
              <a:t>Сухомлинский</a:t>
            </a:r>
            <a:endParaRPr lang="ru-RU" sz="2000" dirty="0"/>
          </a:p>
        </p:txBody>
      </p:sp>
      <p:pic>
        <p:nvPicPr>
          <p:cNvPr id="4" name="Рисунок 3" descr="1289330462_051109.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9592" y="3933056"/>
            <a:ext cx="2160240" cy="2544763"/>
          </a:xfrm>
          <a:prstGeom prst="rect">
            <a:avLst/>
          </a:prstGeom>
        </p:spPr>
      </p:pic>
    </p:spTree>
    <p:extLst>
      <p:ext uri="{BB962C8B-B14F-4D97-AF65-F5344CB8AC3E}">
        <p14:creationId xmlns:p14="http://schemas.microsoft.com/office/powerpoint/2010/main" val="606422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1988840"/>
            <a:ext cx="8640959" cy="4536504"/>
          </a:xfrm>
        </p:spPr>
        <p:txBody>
          <a:bodyPr>
            <a:normAutofit fontScale="85000" lnSpcReduction="20000"/>
          </a:bodyPr>
          <a:lstStyle/>
          <a:p>
            <a:pPr marL="0" indent="0" algn="just">
              <a:buNone/>
            </a:pPr>
            <a:r>
              <a:rPr lang="ru-RU" sz="2800" b="1" dirty="0" smtClean="0">
                <a:latin typeface="Times New Roman" panose="02020603050405020304" pitchFamily="18" charset="0"/>
                <a:cs typeface="Times New Roman" panose="02020603050405020304" pitchFamily="18" charset="0"/>
              </a:rPr>
              <a:t>1</a:t>
            </a:r>
            <a:r>
              <a:rPr lang="ru-RU" sz="2800" b="1" dirty="0">
                <a:latin typeface="Times New Roman" panose="02020603050405020304" pitchFamily="18" charset="0"/>
                <a:cs typeface="Times New Roman" panose="02020603050405020304" pitchFamily="18" charset="0"/>
              </a:rPr>
              <a:t>. Фиксировать цели оценочной деятельности</a:t>
            </a:r>
            <a:r>
              <a:rPr lang="ru-RU" sz="2800" dirty="0">
                <a:latin typeface="Times New Roman" panose="02020603050405020304" pitchFamily="18" charset="0"/>
                <a:cs typeface="Times New Roman" panose="02020603050405020304" pitchFamily="18" charset="0"/>
              </a:rPr>
              <a:t>: </a:t>
            </a:r>
          </a:p>
          <a:p>
            <a:pPr marL="0" indent="0" algn="just">
              <a:buNone/>
            </a:pPr>
            <a:r>
              <a:rPr lang="ru-RU" dirty="0">
                <a:latin typeface="Times New Roman" panose="02020603050405020304" pitchFamily="18" charset="0"/>
                <a:cs typeface="Times New Roman" panose="02020603050405020304" pitchFamily="18" charset="0"/>
              </a:rPr>
              <a:t>а) ориентировать на достижение результата </a:t>
            </a:r>
          </a:p>
          <a:p>
            <a:pPr marL="0" lvl="0" indent="0" algn="just">
              <a:buNone/>
            </a:pPr>
            <a:r>
              <a:rPr lang="ru-RU" dirty="0">
                <a:latin typeface="Times New Roman" panose="02020603050405020304" pitchFamily="18" charset="0"/>
                <a:cs typeface="Times New Roman" panose="02020603050405020304" pitchFamily="18" charset="0"/>
              </a:rPr>
              <a:t>духовно-нравственного развития и воспитания (личностные результаты),</a:t>
            </a:r>
          </a:p>
          <a:p>
            <a:pPr marL="0" lvl="0" indent="0" algn="just">
              <a:buNone/>
            </a:pPr>
            <a:r>
              <a:rPr lang="ru-RU" dirty="0">
                <a:latin typeface="Times New Roman" panose="02020603050405020304" pitchFamily="18" charset="0"/>
                <a:cs typeface="Times New Roman" panose="02020603050405020304" pitchFamily="18" charset="0"/>
              </a:rPr>
              <a:t>формирования универсальных учебных действий (</a:t>
            </a:r>
            <a:r>
              <a:rPr lang="ru-RU" dirty="0" err="1">
                <a:latin typeface="Times New Roman" panose="02020603050405020304" pitchFamily="18" charset="0"/>
                <a:cs typeface="Times New Roman" panose="02020603050405020304" pitchFamily="18" charset="0"/>
              </a:rPr>
              <a:t>метапредметные</a:t>
            </a:r>
            <a:r>
              <a:rPr lang="ru-RU" dirty="0">
                <a:latin typeface="Times New Roman" panose="02020603050405020304" pitchFamily="18" charset="0"/>
                <a:cs typeface="Times New Roman" panose="02020603050405020304" pitchFamily="18" charset="0"/>
              </a:rPr>
              <a:t> результаты),</a:t>
            </a:r>
          </a:p>
          <a:p>
            <a:pPr marL="0" lvl="0" indent="0" algn="just">
              <a:buNone/>
            </a:pPr>
            <a:r>
              <a:rPr lang="ru-RU" dirty="0">
                <a:latin typeface="Times New Roman" panose="02020603050405020304" pitchFamily="18" charset="0"/>
                <a:cs typeface="Times New Roman" panose="02020603050405020304" pitchFamily="18" charset="0"/>
              </a:rPr>
              <a:t>освоения содержания учебных предметов (предметные результаты);</a:t>
            </a:r>
          </a:p>
          <a:p>
            <a:pPr marL="0" indent="0" algn="just">
              <a:buNone/>
            </a:pPr>
            <a:r>
              <a:rPr lang="ru-RU" sz="2800" b="1" dirty="0">
                <a:latin typeface="Times New Roman" panose="02020603050405020304" pitchFamily="18" charset="0"/>
                <a:cs typeface="Times New Roman" panose="02020603050405020304" pitchFamily="18" charset="0"/>
              </a:rPr>
              <a:t>2. Фиксировать критерии, процедуры, инструменты оценки и формы представления её результатов</a:t>
            </a:r>
            <a:r>
              <a:rPr lang="ru-RU" sz="2800" dirty="0">
                <a:latin typeface="Times New Roman" panose="02020603050405020304" pitchFamily="18" charset="0"/>
                <a:cs typeface="Times New Roman" panose="02020603050405020304" pitchFamily="18" charset="0"/>
              </a:rPr>
              <a:t>.</a:t>
            </a:r>
          </a:p>
          <a:p>
            <a:pPr marL="0" indent="0" algn="just">
              <a:buNone/>
            </a:pPr>
            <a:r>
              <a:rPr lang="ru-RU" sz="2800" b="1" dirty="0">
                <a:latin typeface="Times New Roman" panose="02020603050405020304" pitchFamily="18" charset="0"/>
                <a:cs typeface="Times New Roman" panose="02020603050405020304" pitchFamily="18" charset="0"/>
              </a:rPr>
              <a:t>3. Фиксировать условия и границы применения системы оценки</a:t>
            </a:r>
            <a:r>
              <a:rPr lang="ru-RU" sz="2800" dirty="0">
                <a:latin typeface="Times New Roman" panose="02020603050405020304" pitchFamily="18" charset="0"/>
                <a:cs typeface="Times New Roman" panose="02020603050405020304" pitchFamily="18" charset="0"/>
              </a:rPr>
              <a:t>.</a:t>
            </a:r>
          </a:p>
          <a:p>
            <a:endParaRPr lang="ru-RU" dirty="0"/>
          </a:p>
        </p:txBody>
      </p:sp>
      <p:sp>
        <p:nvSpPr>
          <p:cNvPr id="3" name="Заголовок 2"/>
          <p:cNvSpPr>
            <a:spLocks noGrp="1"/>
          </p:cNvSpPr>
          <p:nvPr>
            <p:ph type="title"/>
          </p:nvPr>
        </p:nvSpPr>
        <p:spPr/>
        <p:txBody>
          <a:bodyPr>
            <a:noAutofit/>
          </a:bodyPr>
          <a:lstStyle/>
          <a:p>
            <a:r>
              <a:rPr lang="ru-RU" sz="3600" b="1" dirty="0">
                <a:latin typeface="Times New Roman" panose="02020603050405020304" pitchFamily="18" charset="0"/>
                <a:cs typeface="Times New Roman" panose="02020603050405020304" pitchFamily="18" charset="0"/>
              </a:rPr>
              <a:t>В соответствии с </a:t>
            </a:r>
            <a:r>
              <a:rPr lang="ru-RU" sz="3600" b="1" dirty="0" smtClean="0">
                <a:latin typeface="Times New Roman" panose="02020603050405020304" pitchFamily="18" charset="0"/>
                <a:cs typeface="Times New Roman" panose="02020603050405020304" pitchFamily="18" charset="0"/>
              </a:rPr>
              <a:t>федеральными государственными образовательными стандартами система </a:t>
            </a:r>
            <a:r>
              <a:rPr lang="ru-RU" sz="3600" b="1" dirty="0">
                <a:latin typeface="Times New Roman" panose="02020603050405020304" pitchFamily="18" charset="0"/>
                <a:cs typeface="Times New Roman" panose="02020603050405020304" pitchFamily="18" charset="0"/>
              </a:rPr>
              <a:t>оценки </a:t>
            </a:r>
            <a:r>
              <a:rPr lang="ru-RU" sz="3600" b="1" dirty="0" smtClean="0">
                <a:latin typeface="Times New Roman" panose="02020603050405020304" pitchFamily="18" charset="0"/>
                <a:cs typeface="Times New Roman" panose="02020603050405020304" pitchFamily="18" charset="0"/>
              </a:rPr>
              <a:t>должна:</a:t>
            </a:r>
            <a:endParaRPr lang="ru-RU"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51793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802314" y="1131855"/>
            <a:ext cx="7848600" cy="720725"/>
          </a:xfrm>
          <a:prstGeom prst="rect">
            <a:avLst/>
          </a:prstGeom>
          <a:solidFill>
            <a:srgbClr val="FFFFCC"/>
          </a:solidFill>
          <a:ln w="9525">
            <a:noFill/>
            <a:miter lim="800000"/>
            <a:headEnd/>
            <a:tailEnd/>
          </a:ln>
        </p:spPr>
        <p:txBody>
          <a:bodyPr wrap="none" anchor="ctr"/>
          <a:lstStyle/>
          <a:p>
            <a:pPr marL="342900" indent="-342900">
              <a:buFontTx/>
              <a:buAutoNum type="arabicPeriod"/>
            </a:pPr>
            <a:r>
              <a:rPr lang="ru-RU" sz="3200" b="1" dirty="0"/>
              <a:t>Что контролировать и оценивать?</a:t>
            </a:r>
            <a:r>
              <a:rPr lang="ru-RU" sz="3200" dirty="0"/>
              <a:t> </a:t>
            </a:r>
          </a:p>
        </p:txBody>
      </p:sp>
      <p:sp>
        <p:nvSpPr>
          <p:cNvPr id="26628" name="Rectangle 4"/>
          <p:cNvSpPr>
            <a:spLocks noChangeArrowheads="1"/>
          </p:cNvSpPr>
          <p:nvPr/>
        </p:nvSpPr>
        <p:spPr bwMode="auto">
          <a:xfrm>
            <a:off x="802314" y="1882774"/>
            <a:ext cx="7848600" cy="792162"/>
          </a:xfrm>
          <a:prstGeom prst="rect">
            <a:avLst/>
          </a:prstGeom>
          <a:solidFill>
            <a:srgbClr val="FFFFCC"/>
          </a:solidFill>
          <a:ln w="9525">
            <a:noFill/>
            <a:miter lim="800000"/>
            <a:headEnd/>
            <a:tailEnd/>
          </a:ln>
        </p:spPr>
        <p:txBody>
          <a:bodyPr wrap="none" anchor="ctr"/>
          <a:lstStyle/>
          <a:p>
            <a:r>
              <a:rPr lang="ru-RU" sz="3200" b="1" dirty="0"/>
              <a:t>2. Кто оценивает? </a:t>
            </a:r>
          </a:p>
        </p:txBody>
      </p:sp>
      <p:sp>
        <p:nvSpPr>
          <p:cNvPr id="26629" name="Rectangle 5"/>
          <p:cNvSpPr>
            <a:spLocks noChangeArrowheads="1"/>
          </p:cNvSpPr>
          <p:nvPr/>
        </p:nvSpPr>
        <p:spPr bwMode="auto">
          <a:xfrm>
            <a:off x="842970" y="2589180"/>
            <a:ext cx="7848600" cy="792163"/>
          </a:xfrm>
          <a:prstGeom prst="rect">
            <a:avLst/>
          </a:prstGeom>
          <a:solidFill>
            <a:srgbClr val="FFFFCC"/>
          </a:solidFill>
          <a:ln w="9525">
            <a:noFill/>
            <a:miter lim="800000"/>
            <a:headEnd/>
            <a:tailEnd/>
          </a:ln>
        </p:spPr>
        <p:txBody>
          <a:bodyPr wrap="none" anchor="ctr"/>
          <a:lstStyle/>
          <a:p>
            <a:r>
              <a:rPr lang="ru-RU" sz="3200" b="1" dirty="0"/>
              <a:t>3. Как оценивать?</a:t>
            </a:r>
          </a:p>
        </p:txBody>
      </p:sp>
      <p:sp>
        <p:nvSpPr>
          <p:cNvPr id="26630" name="Rectangle 6"/>
          <p:cNvSpPr>
            <a:spLocks noChangeArrowheads="1"/>
          </p:cNvSpPr>
          <p:nvPr/>
        </p:nvSpPr>
        <p:spPr bwMode="auto">
          <a:xfrm>
            <a:off x="842970" y="3381342"/>
            <a:ext cx="7848600" cy="792163"/>
          </a:xfrm>
          <a:prstGeom prst="rect">
            <a:avLst/>
          </a:prstGeom>
          <a:solidFill>
            <a:srgbClr val="FFFFCC"/>
          </a:solidFill>
          <a:ln w="9525">
            <a:noFill/>
            <a:miter lim="800000"/>
            <a:headEnd/>
            <a:tailEnd/>
          </a:ln>
        </p:spPr>
        <p:txBody>
          <a:bodyPr wrap="none" anchor="ctr"/>
          <a:lstStyle/>
          <a:p>
            <a:r>
              <a:rPr lang="ru-RU" sz="3200" b="1" dirty="0"/>
              <a:t>4. Где фиксировать результаты</a:t>
            </a:r>
            <a:r>
              <a:rPr lang="ru-RU" sz="3200" b="1" dirty="0" smtClean="0"/>
              <a:t>?</a:t>
            </a:r>
            <a:endParaRPr lang="ru-RU" sz="3200" dirty="0"/>
          </a:p>
        </p:txBody>
      </p:sp>
      <p:sp>
        <p:nvSpPr>
          <p:cNvPr id="26631" name="Rectangle 7"/>
          <p:cNvSpPr>
            <a:spLocks noChangeArrowheads="1"/>
          </p:cNvSpPr>
          <p:nvPr/>
        </p:nvSpPr>
        <p:spPr bwMode="auto">
          <a:xfrm>
            <a:off x="795182" y="4087749"/>
            <a:ext cx="7848600" cy="720725"/>
          </a:xfrm>
          <a:prstGeom prst="rect">
            <a:avLst/>
          </a:prstGeom>
          <a:solidFill>
            <a:srgbClr val="FFFFCC"/>
          </a:solidFill>
          <a:ln w="9525">
            <a:noFill/>
            <a:miter lim="800000"/>
            <a:headEnd/>
            <a:tailEnd/>
          </a:ln>
        </p:spPr>
        <p:txBody>
          <a:bodyPr wrap="none" anchor="ctr"/>
          <a:lstStyle/>
          <a:p>
            <a:r>
              <a:rPr lang="ru-RU" sz="3200" b="1" dirty="0"/>
              <a:t>5. Когда ставить отметку?</a:t>
            </a:r>
            <a:r>
              <a:rPr lang="ru-RU" sz="3200" dirty="0"/>
              <a:t> </a:t>
            </a:r>
          </a:p>
        </p:txBody>
      </p:sp>
      <p:sp>
        <p:nvSpPr>
          <p:cNvPr id="26632" name="Rectangle 8"/>
          <p:cNvSpPr>
            <a:spLocks noChangeArrowheads="1"/>
          </p:cNvSpPr>
          <p:nvPr/>
        </p:nvSpPr>
        <p:spPr bwMode="auto">
          <a:xfrm>
            <a:off x="819076" y="4670441"/>
            <a:ext cx="7848600" cy="720725"/>
          </a:xfrm>
          <a:prstGeom prst="rect">
            <a:avLst/>
          </a:prstGeom>
          <a:solidFill>
            <a:srgbClr val="FFFFCC"/>
          </a:solidFill>
          <a:ln w="9525">
            <a:noFill/>
            <a:miter lim="800000"/>
            <a:headEnd/>
            <a:tailEnd/>
          </a:ln>
        </p:spPr>
        <p:txBody>
          <a:bodyPr wrap="none" anchor="ctr"/>
          <a:lstStyle/>
          <a:p>
            <a:r>
              <a:rPr lang="ru-RU" sz="3200" b="1" dirty="0"/>
              <a:t>6. По </a:t>
            </a:r>
            <a:r>
              <a:rPr lang="ru-RU" sz="3200" b="1" dirty="0" smtClean="0"/>
              <a:t>каким критериям оценивать</a:t>
            </a:r>
            <a:r>
              <a:rPr lang="ru-RU" sz="3200" b="1" dirty="0"/>
              <a:t>?</a:t>
            </a:r>
            <a:r>
              <a:rPr lang="ru-RU" sz="3200" dirty="0"/>
              <a:t> </a:t>
            </a:r>
          </a:p>
        </p:txBody>
      </p:sp>
      <p:sp>
        <p:nvSpPr>
          <p:cNvPr id="26634" name="Rectangle 10"/>
          <p:cNvSpPr>
            <a:spLocks noChangeArrowheads="1"/>
          </p:cNvSpPr>
          <p:nvPr/>
        </p:nvSpPr>
        <p:spPr bwMode="auto">
          <a:xfrm>
            <a:off x="827088" y="192617"/>
            <a:ext cx="7921625" cy="792163"/>
          </a:xfrm>
          <a:prstGeom prst="rect">
            <a:avLst/>
          </a:prstGeom>
          <a:solidFill>
            <a:schemeClr val="bg1"/>
          </a:solidFill>
          <a:ln w="9525">
            <a:solidFill>
              <a:srgbClr val="00CCFF"/>
            </a:solidFill>
            <a:miter lim="800000"/>
            <a:headEnd/>
            <a:tailEnd/>
          </a:ln>
        </p:spPr>
        <p:txBody>
          <a:bodyPr wrap="none" anchor="ctr"/>
          <a:lstStyle/>
          <a:p>
            <a:pPr algn="ctr"/>
            <a:r>
              <a:rPr lang="ru-RU" sz="4000" b="1" dirty="0"/>
              <a:t>Комплексная оценка </a:t>
            </a:r>
            <a:r>
              <a:rPr lang="ru-RU" sz="4000" b="1" dirty="0" smtClean="0"/>
              <a:t>результатов:</a:t>
            </a:r>
            <a:endParaRPr lang="ru-RU" sz="4000" b="1" dirty="0">
              <a:solidFill>
                <a:srgbClr val="0070C0"/>
              </a:solidFill>
            </a:endParaRPr>
          </a:p>
        </p:txBody>
      </p:sp>
      <p:pic>
        <p:nvPicPr>
          <p:cNvPr id="9" name="Рисунок 8" descr="getImage.jpe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29454" y="2928934"/>
            <a:ext cx="1762116" cy="1762116"/>
          </a:xfrm>
          <a:prstGeom prst="rect">
            <a:avLst/>
          </a:prstGeom>
        </p:spPr>
      </p:pic>
      <p:sp>
        <p:nvSpPr>
          <p:cNvPr id="10" name="Rectangle 8"/>
          <p:cNvSpPr>
            <a:spLocks noChangeArrowheads="1"/>
          </p:cNvSpPr>
          <p:nvPr/>
        </p:nvSpPr>
        <p:spPr bwMode="auto">
          <a:xfrm>
            <a:off x="795182" y="5359968"/>
            <a:ext cx="7848600" cy="720725"/>
          </a:xfrm>
          <a:prstGeom prst="rect">
            <a:avLst/>
          </a:prstGeom>
          <a:solidFill>
            <a:srgbClr val="FFFFCC"/>
          </a:solidFill>
          <a:ln w="9525">
            <a:noFill/>
            <a:miter lim="800000"/>
            <a:headEnd/>
            <a:tailEnd/>
          </a:ln>
        </p:spPr>
        <p:txBody>
          <a:bodyPr wrap="none" anchor="ctr"/>
          <a:lstStyle/>
          <a:p>
            <a:r>
              <a:rPr lang="ru-RU" sz="3200" b="1" dirty="0" smtClean="0"/>
              <a:t>7. Как определять итоговые оценки?</a:t>
            </a:r>
            <a:r>
              <a:rPr lang="ru-RU" sz="3200" dirty="0" smtClean="0"/>
              <a:t> </a:t>
            </a:r>
            <a:endParaRPr lang="ru-RU" sz="3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26634"/>
                                        </p:tgtEl>
                                        <p:attrNameLst>
                                          <p:attrName>style.visibility</p:attrName>
                                        </p:attrNameLst>
                                      </p:cBhvr>
                                      <p:to>
                                        <p:strVal val="visible"/>
                                      </p:to>
                                    </p:set>
                                    <p:animEffect transition="in" filter="fade">
                                      <p:cBhvr>
                                        <p:cTn id="7" dur="500"/>
                                        <p:tgtEl>
                                          <p:spTgt spid="26634"/>
                                        </p:tgtEl>
                                      </p:cBhvr>
                                    </p:animEffect>
                                    <p:anim calcmode="lin" valueType="num">
                                      <p:cBhvr>
                                        <p:cTn id="8" dur="500" fill="hold"/>
                                        <p:tgtEl>
                                          <p:spTgt spid="26634"/>
                                        </p:tgtEl>
                                        <p:attrNameLst>
                                          <p:attrName>ppt_x</p:attrName>
                                        </p:attrNameLst>
                                      </p:cBhvr>
                                      <p:tavLst>
                                        <p:tav tm="0">
                                          <p:val>
                                            <p:strVal val="#ppt_x-.1"/>
                                          </p:val>
                                        </p:tav>
                                        <p:tav tm="100000">
                                          <p:val>
                                            <p:strVal val="#ppt_x"/>
                                          </p:val>
                                        </p:tav>
                                      </p:tavLst>
                                    </p:anim>
                                    <p:anim calcmode="lin" valueType="num">
                                      <p:cBhvr>
                                        <p:cTn id="9" dur="500" fill="hold"/>
                                        <p:tgtEl>
                                          <p:spTgt spid="26634"/>
                                        </p:tgtEl>
                                        <p:attrNameLst>
                                          <p:attrName>ppt_y</p:attrName>
                                        </p:attrNameLst>
                                      </p:cBhvr>
                                      <p:tavLst>
                                        <p:tav tm="0">
                                          <p:val>
                                            <p:strVal val="#ppt_y"/>
                                          </p:val>
                                        </p:tav>
                                        <p:tav tm="100000">
                                          <p:val>
                                            <p:strVal val="#ppt_y"/>
                                          </p:val>
                                        </p:tav>
                                      </p:tavLst>
                                    </p:anim>
                                  </p:childTnLst>
                                </p:cTn>
                              </p:par>
                            </p:childTnLst>
                          </p:cTn>
                        </p:par>
                        <p:par>
                          <p:cTn id="10" fill="hold" nodeType="afterGroup">
                            <p:stCondLst>
                              <p:cond delay="1900"/>
                            </p:stCondLst>
                            <p:childTnLst>
                              <p:par>
                                <p:cTn id="11" presetID="7" presetClass="entr" presetSubtype="4" fill="hold" grpId="0" nodeType="afterEffect">
                                  <p:stCondLst>
                                    <p:cond delay="0"/>
                                  </p:stCondLst>
                                  <p:childTnLst>
                                    <p:set>
                                      <p:cBhvr>
                                        <p:cTn id="12" dur="1" fill="hold">
                                          <p:stCondLst>
                                            <p:cond delay="0"/>
                                          </p:stCondLst>
                                        </p:cTn>
                                        <p:tgtEl>
                                          <p:spTgt spid="26627"/>
                                        </p:tgtEl>
                                        <p:attrNameLst>
                                          <p:attrName>style.visibility</p:attrName>
                                        </p:attrNameLst>
                                      </p:cBhvr>
                                      <p:to>
                                        <p:strVal val="visible"/>
                                      </p:to>
                                    </p:set>
                                    <p:anim calcmode="lin" valueType="num">
                                      <p:cBhvr additive="base">
                                        <p:cTn id="13" dur="1000" fill="hold"/>
                                        <p:tgtEl>
                                          <p:spTgt spid="26627"/>
                                        </p:tgtEl>
                                        <p:attrNameLst>
                                          <p:attrName>ppt_x</p:attrName>
                                        </p:attrNameLst>
                                      </p:cBhvr>
                                      <p:tavLst>
                                        <p:tav tm="0">
                                          <p:val>
                                            <p:strVal val="#ppt_x"/>
                                          </p:val>
                                        </p:tav>
                                        <p:tav tm="100000">
                                          <p:val>
                                            <p:strVal val="#ppt_x"/>
                                          </p:val>
                                        </p:tav>
                                      </p:tavLst>
                                    </p:anim>
                                    <p:anim calcmode="lin" valueType="num">
                                      <p:cBhvr additive="base">
                                        <p:cTn id="14" dur="1000" fill="hold"/>
                                        <p:tgtEl>
                                          <p:spTgt spid="2662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26628"/>
                                        </p:tgtEl>
                                        <p:attrNameLst>
                                          <p:attrName>style.visibility</p:attrName>
                                        </p:attrNameLst>
                                      </p:cBhvr>
                                      <p:to>
                                        <p:strVal val="visible"/>
                                      </p:to>
                                    </p:set>
                                    <p:anim calcmode="lin" valueType="num">
                                      <p:cBhvr additive="base">
                                        <p:cTn id="19" dur="1000" fill="hold"/>
                                        <p:tgtEl>
                                          <p:spTgt spid="26628"/>
                                        </p:tgtEl>
                                        <p:attrNameLst>
                                          <p:attrName>ppt_x</p:attrName>
                                        </p:attrNameLst>
                                      </p:cBhvr>
                                      <p:tavLst>
                                        <p:tav tm="0">
                                          <p:val>
                                            <p:strVal val="#ppt_x"/>
                                          </p:val>
                                        </p:tav>
                                        <p:tav tm="100000">
                                          <p:val>
                                            <p:strVal val="#ppt_x"/>
                                          </p:val>
                                        </p:tav>
                                      </p:tavLst>
                                    </p:anim>
                                    <p:anim calcmode="lin" valueType="num">
                                      <p:cBhvr additive="base">
                                        <p:cTn id="20" dur="1000" fill="hold"/>
                                        <p:tgtEl>
                                          <p:spTgt spid="26628"/>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7" presetClass="entr" presetSubtype="4" fill="hold" grpId="0" nodeType="clickEffect">
                                  <p:stCondLst>
                                    <p:cond delay="0"/>
                                  </p:stCondLst>
                                  <p:childTnLst>
                                    <p:set>
                                      <p:cBhvr>
                                        <p:cTn id="24" dur="1" fill="hold">
                                          <p:stCondLst>
                                            <p:cond delay="0"/>
                                          </p:stCondLst>
                                        </p:cTn>
                                        <p:tgtEl>
                                          <p:spTgt spid="26629"/>
                                        </p:tgtEl>
                                        <p:attrNameLst>
                                          <p:attrName>style.visibility</p:attrName>
                                        </p:attrNameLst>
                                      </p:cBhvr>
                                      <p:to>
                                        <p:strVal val="visible"/>
                                      </p:to>
                                    </p:set>
                                    <p:anim calcmode="lin" valueType="num">
                                      <p:cBhvr additive="base">
                                        <p:cTn id="25" dur="1000" fill="hold"/>
                                        <p:tgtEl>
                                          <p:spTgt spid="26629"/>
                                        </p:tgtEl>
                                        <p:attrNameLst>
                                          <p:attrName>ppt_x</p:attrName>
                                        </p:attrNameLst>
                                      </p:cBhvr>
                                      <p:tavLst>
                                        <p:tav tm="0">
                                          <p:val>
                                            <p:strVal val="#ppt_x"/>
                                          </p:val>
                                        </p:tav>
                                        <p:tav tm="100000">
                                          <p:val>
                                            <p:strVal val="#ppt_x"/>
                                          </p:val>
                                        </p:tav>
                                      </p:tavLst>
                                    </p:anim>
                                    <p:anim calcmode="lin" valueType="num">
                                      <p:cBhvr additive="base">
                                        <p:cTn id="26" dur="1000" fill="hold"/>
                                        <p:tgtEl>
                                          <p:spTgt spid="26629"/>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7" presetClass="entr" presetSubtype="4" fill="hold" grpId="0" nodeType="clickEffect">
                                  <p:stCondLst>
                                    <p:cond delay="0"/>
                                  </p:stCondLst>
                                  <p:childTnLst>
                                    <p:set>
                                      <p:cBhvr>
                                        <p:cTn id="30" dur="1" fill="hold">
                                          <p:stCondLst>
                                            <p:cond delay="0"/>
                                          </p:stCondLst>
                                        </p:cTn>
                                        <p:tgtEl>
                                          <p:spTgt spid="26630"/>
                                        </p:tgtEl>
                                        <p:attrNameLst>
                                          <p:attrName>style.visibility</p:attrName>
                                        </p:attrNameLst>
                                      </p:cBhvr>
                                      <p:to>
                                        <p:strVal val="visible"/>
                                      </p:to>
                                    </p:set>
                                    <p:anim calcmode="lin" valueType="num">
                                      <p:cBhvr additive="base">
                                        <p:cTn id="31" dur="1000" fill="hold"/>
                                        <p:tgtEl>
                                          <p:spTgt spid="26630"/>
                                        </p:tgtEl>
                                        <p:attrNameLst>
                                          <p:attrName>ppt_x</p:attrName>
                                        </p:attrNameLst>
                                      </p:cBhvr>
                                      <p:tavLst>
                                        <p:tav tm="0">
                                          <p:val>
                                            <p:strVal val="#ppt_x"/>
                                          </p:val>
                                        </p:tav>
                                        <p:tav tm="100000">
                                          <p:val>
                                            <p:strVal val="#ppt_x"/>
                                          </p:val>
                                        </p:tav>
                                      </p:tavLst>
                                    </p:anim>
                                    <p:anim calcmode="lin" valueType="num">
                                      <p:cBhvr additive="base">
                                        <p:cTn id="32" dur="1000" fill="hold"/>
                                        <p:tgtEl>
                                          <p:spTgt spid="26630"/>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7" presetClass="entr" presetSubtype="4" fill="hold" grpId="0" nodeType="clickEffect">
                                  <p:stCondLst>
                                    <p:cond delay="0"/>
                                  </p:stCondLst>
                                  <p:childTnLst>
                                    <p:set>
                                      <p:cBhvr>
                                        <p:cTn id="36" dur="1" fill="hold">
                                          <p:stCondLst>
                                            <p:cond delay="0"/>
                                          </p:stCondLst>
                                        </p:cTn>
                                        <p:tgtEl>
                                          <p:spTgt spid="26631"/>
                                        </p:tgtEl>
                                        <p:attrNameLst>
                                          <p:attrName>style.visibility</p:attrName>
                                        </p:attrNameLst>
                                      </p:cBhvr>
                                      <p:to>
                                        <p:strVal val="visible"/>
                                      </p:to>
                                    </p:set>
                                    <p:anim calcmode="lin" valueType="num">
                                      <p:cBhvr additive="base">
                                        <p:cTn id="37" dur="1000" fill="hold"/>
                                        <p:tgtEl>
                                          <p:spTgt spid="26631"/>
                                        </p:tgtEl>
                                        <p:attrNameLst>
                                          <p:attrName>ppt_x</p:attrName>
                                        </p:attrNameLst>
                                      </p:cBhvr>
                                      <p:tavLst>
                                        <p:tav tm="0">
                                          <p:val>
                                            <p:strVal val="#ppt_x"/>
                                          </p:val>
                                        </p:tav>
                                        <p:tav tm="100000">
                                          <p:val>
                                            <p:strVal val="#ppt_x"/>
                                          </p:val>
                                        </p:tav>
                                      </p:tavLst>
                                    </p:anim>
                                    <p:anim calcmode="lin" valueType="num">
                                      <p:cBhvr additive="base">
                                        <p:cTn id="38" dur="1000" fill="hold"/>
                                        <p:tgtEl>
                                          <p:spTgt spid="26631"/>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7" presetClass="entr" presetSubtype="4" fill="hold" grpId="0" nodeType="clickEffect">
                                  <p:stCondLst>
                                    <p:cond delay="0"/>
                                  </p:stCondLst>
                                  <p:childTnLst>
                                    <p:set>
                                      <p:cBhvr>
                                        <p:cTn id="42" dur="1" fill="hold">
                                          <p:stCondLst>
                                            <p:cond delay="0"/>
                                          </p:stCondLst>
                                        </p:cTn>
                                        <p:tgtEl>
                                          <p:spTgt spid="26632"/>
                                        </p:tgtEl>
                                        <p:attrNameLst>
                                          <p:attrName>style.visibility</p:attrName>
                                        </p:attrNameLst>
                                      </p:cBhvr>
                                      <p:to>
                                        <p:strVal val="visible"/>
                                      </p:to>
                                    </p:set>
                                    <p:anim calcmode="lin" valueType="num">
                                      <p:cBhvr additive="base">
                                        <p:cTn id="43" dur="1000" fill="hold"/>
                                        <p:tgtEl>
                                          <p:spTgt spid="26632"/>
                                        </p:tgtEl>
                                        <p:attrNameLst>
                                          <p:attrName>ppt_x</p:attrName>
                                        </p:attrNameLst>
                                      </p:cBhvr>
                                      <p:tavLst>
                                        <p:tav tm="0">
                                          <p:val>
                                            <p:strVal val="#ppt_x"/>
                                          </p:val>
                                        </p:tav>
                                        <p:tav tm="100000">
                                          <p:val>
                                            <p:strVal val="#ppt_x"/>
                                          </p:val>
                                        </p:tav>
                                      </p:tavLst>
                                    </p:anim>
                                    <p:anim calcmode="lin" valueType="num">
                                      <p:cBhvr additive="base">
                                        <p:cTn id="44" dur="1000" fill="hold"/>
                                        <p:tgtEl>
                                          <p:spTgt spid="2663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7" presetClass="entr" presetSubtype="4"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1000" fill="hold"/>
                                        <p:tgtEl>
                                          <p:spTgt spid="10"/>
                                        </p:tgtEl>
                                        <p:attrNameLst>
                                          <p:attrName>ppt_x</p:attrName>
                                        </p:attrNameLst>
                                      </p:cBhvr>
                                      <p:tavLst>
                                        <p:tav tm="0">
                                          <p:val>
                                            <p:strVal val="#ppt_x"/>
                                          </p:val>
                                        </p:tav>
                                        <p:tav tm="100000">
                                          <p:val>
                                            <p:strVal val="#ppt_x"/>
                                          </p:val>
                                        </p:tav>
                                      </p:tavLst>
                                    </p:anim>
                                    <p:anim calcmode="lin" valueType="num">
                                      <p:cBhvr additive="base">
                                        <p:cTn id="50"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animBg="1"/>
      <p:bldP spid="26628" grpId="0" animBg="1"/>
      <p:bldP spid="26629" grpId="0" animBg="1"/>
      <p:bldP spid="26630" grpId="0" animBg="1"/>
      <p:bldP spid="26631" grpId="0" animBg="1"/>
      <p:bldP spid="26632" grpId="0" animBg="1"/>
      <p:bldP spid="26634"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1" y="1340768"/>
            <a:ext cx="8640960" cy="5256584"/>
          </a:xfrm>
        </p:spPr>
        <p:txBody>
          <a:bodyPr>
            <a:normAutofit/>
          </a:bodyPr>
          <a:lstStyle/>
          <a:p>
            <a:pPr marL="0" indent="0" algn="ctr">
              <a:buNone/>
            </a:pPr>
            <a:r>
              <a:rPr lang="ru-RU" sz="3600" b="1" dirty="0" smtClean="0"/>
              <a:t>Оцениваем результаты  предметные, </a:t>
            </a:r>
            <a:r>
              <a:rPr lang="ru-RU" sz="3600" b="1" dirty="0" err="1" smtClean="0"/>
              <a:t>метапредметные</a:t>
            </a:r>
            <a:r>
              <a:rPr lang="ru-RU" sz="3600" b="1" dirty="0" smtClean="0"/>
              <a:t> и личностные.</a:t>
            </a:r>
          </a:p>
          <a:p>
            <a:pPr>
              <a:buFont typeface="Wingdings" pitchFamily="2" charset="2"/>
              <a:buChar char="§"/>
            </a:pPr>
            <a:r>
              <a:rPr lang="ru-RU" sz="3600" b="1" dirty="0" smtClean="0"/>
              <a:t>Портфолио.</a:t>
            </a:r>
          </a:p>
          <a:p>
            <a:pPr>
              <a:buFont typeface="Wingdings" pitchFamily="2" charset="2"/>
              <a:buChar char="§"/>
            </a:pPr>
            <a:r>
              <a:rPr lang="ru-RU" sz="3600" b="1" dirty="0"/>
              <a:t>Достижение </a:t>
            </a:r>
            <a:r>
              <a:rPr lang="ru-RU" sz="3600" b="1" dirty="0" err="1"/>
              <a:t>метапредметных</a:t>
            </a:r>
            <a:r>
              <a:rPr lang="ru-RU" sz="3600" b="1" dirty="0"/>
              <a:t> результатов обеспечивается за счёт основных компонентов образовательного процесса – учебных предметов</a:t>
            </a:r>
            <a:r>
              <a:rPr lang="ru-RU" sz="3600" b="1" dirty="0" smtClean="0"/>
              <a:t>.</a:t>
            </a:r>
          </a:p>
          <a:p>
            <a:pPr marL="0" indent="0">
              <a:buNone/>
            </a:pPr>
            <a:endParaRPr lang="ru-RU" sz="3600" b="1" dirty="0"/>
          </a:p>
        </p:txBody>
      </p:sp>
      <p:sp>
        <p:nvSpPr>
          <p:cNvPr id="3" name="Заголовок 2"/>
          <p:cNvSpPr>
            <a:spLocks noGrp="1"/>
          </p:cNvSpPr>
          <p:nvPr>
            <p:ph type="title"/>
          </p:nvPr>
        </p:nvSpPr>
        <p:spPr/>
        <p:txBody>
          <a:bodyPr>
            <a:normAutofit fontScale="90000"/>
          </a:bodyPr>
          <a:lstStyle/>
          <a:p>
            <a:r>
              <a:rPr lang="ru-RU" dirty="0">
                <a:latin typeface="Times New Roman"/>
                <a:ea typeface="Times New Roman"/>
              </a:rPr>
              <a:t>ЧТО </a:t>
            </a:r>
            <a:r>
              <a:rPr lang="ru-RU" dirty="0" smtClean="0">
                <a:latin typeface="Times New Roman"/>
                <a:ea typeface="Times New Roman"/>
              </a:rPr>
              <a:t>КОТРОЛИРУЕМ И ОЦЕНИВАЕМ</a:t>
            </a:r>
            <a:r>
              <a:rPr lang="ru-RU" dirty="0">
                <a:latin typeface="Times New Roman"/>
                <a:ea typeface="Times New Roman"/>
              </a:rPr>
              <a:t>?</a:t>
            </a:r>
            <a:br>
              <a:rPr lang="ru-RU" dirty="0">
                <a:latin typeface="Times New Roman"/>
                <a:ea typeface="Times New Roman"/>
              </a:rPr>
            </a:br>
            <a:endParaRPr lang="ru-RU" dirty="0"/>
          </a:p>
        </p:txBody>
      </p:sp>
    </p:spTree>
    <p:extLst>
      <p:ext uri="{BB962C8B-B14F-4D97-AF65-F5344CB8AC3E}">
        <p14:creationId xmlns:p14="http://schemas.microsoft.com/office/powerpoint/2010/main" val="25719859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1484784"/>
            <a:ext cx="8640959" cy="5112568"/>
          </a:xfrm>
        </p:spPr>
        <p:txBody>
          <a:bodyPr>
            <a:normAutofit fontScale="70000" lnSpcReduction="20000"/>
          </a:bodyPr>
          <a:lstStyle/>
          <a:p>
            <a:pPr marL="0" indent="0">
              <a:buNone/>
            </a:pPr>
            <a:r>
              <a:rPr lang="ru-RU" b="1" dirty="0"/>
              <a:t>Учитель и ученик вместе определяют оценку и отметку. </a:t>
            </a:r>
          </a:p>
          <a:p>
            <a:pPr marL="0" indent="0" algn="just">
              <a:buNone/>
            </a:pPr>
            <a:r>
              <a:rPr lang="ru-RU" dirty="0"/>
              <a:t>На уроке ученик сам оценивает свой результат выполнения задания по «Алгоритму самооценки» и, если требуется, определяет отметку, когда показывает выполненное задание. Учитель имеет право скорректировать оценки и отметку, если докажет, что ученик завысил или занизил их. </a:t>
            </a:r>
            <a:r>
              <a:rPr lang="ru-RU" dirty="0" smtClean="0"/>
              <a:t>После </a:t>
            </a:r>
            <a:r>
              <a:rPr lang="ru-RU" dirty="0"/>
              <a:t>уроков за письменные задания оценку и отметку определяет учитель. Ученик имеет право изменить эту оценку и отметку, если докажет (используя алгоритм </a:t>
            </a:r>
            <a:r>
              <a:rPr lang="ru-RU" dirty="0" err="1"/>
              <a:t>самооценивания</a:t>
            </a:r>
            <a:r>
              <a:rPr lang="ru-RU" dirty="0"/>
              <a:t>), что она завышена или занижена.</a:t>
            </a:r>
          </a:p>
          <a:p>
            <a:pPr marL="0" indent="0">
              <a:buNone/>
            </a:pPr>
            <a:r>
              <a:rPr lang="ru-RU" b="1" dirty="0"/>
              <a:t>Алгоритм самооценки (основные вопросы после выполнения задания)</a:t>
            </a:r>
          </a:p>
          <a:p>
            <a:pPr marL="0" indent="0">
              <a:buNone/>
            </a:pPr>
            <a:r>
              <a:rPr lang="ru-RU" dirty="0"/>
              <a:t>1. Какова была цель задания (задачи)? </a:t>
            </a:r>
          </a:p>
          <a:p>
            <a:pPr marL="0" indent="0">
              <a:buNone/>
            </a:pPr>
            <a:r>
              <a:rPr lang="ru-RU" dirty="0"/>
              <a:t>2. Удалось получить результат (решение, ответ)? </a:t>
            </a:r>
          </a:p>
          <a:p>
            <a:pPr marL="0" indent="0">
              <a:buNone/>
            </a:pPr>
            <a:r>
              <a:rPr lang="ru-RU" dirty="0"/>
              <a:t>3. Правильно или с ошибкой?</a:t>
            </a:r>
          </a:p>
          <a:p>
            <a:pPr marL="0" indent="0">
              <a:buNone/>
            </a:pPr>
            <a:r>
              <a:rPr lang="ru-RU" dirty="0"/>
              <a:t>4. Самостоятельно или с чьей-то помощью? </a:t>
            </a:r>
          </a:p>
          <a:p>
            <a:pPr marL="0" indent="0">
              <a:buNone/>
            </a:pPr>
            <a:endParaRPr lang="ru-RU" dirty="0"/>
          </a:p>
        </p:txBody>
      </p:sp>
      <p:sp>
        <p:nvSpPr>
          <p:cNvPr id="3" name="Заголовок 2"/>
          <p:cNvSpPr>
            <a:spLocks noGrp="1"/>
          </p:cNvSpPr>
          <p:nvPr>
            <p:ph type="title"/>
          </p:nvPr>
        </p:nvSpPr>
        <p:spPr/>
        <p:txBody>
          <a:bodyPr/>
          <a:lstStyle/>
          <a:p>
            <a:r>
              <a:rPr lang="ru-RU" dirty="0">
                <a:latin typeface="Times New Roman"/>
                <a:ea typeface="Times New Roman"/>
              </a:rPr>
              <a:t>КТО ОЦЕНИВАЕТ?</a:t>
            </a:r>
            <a:endParaRPr lang="ru-RU" dirty="0"/>
          </a:p>
        </p:txBody>
      </p:sp>
      <p:pic>
        <p:nvPicPr>
          <p:cNvPr id="4" name="Рисунок 3" descr="1191269094_c4118.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036192" y="4653136"/>
            <a:ext cx="1650608" cy="1714512"/>
          </a:xfrm>
          <a:prstGeom prst="rect">
            <a:avLst/>
          </a:prstGeom>
        </p:spPr>
      </p:pic>
    </p:spTree>
    <p:extLst>
      <p:ext uri="{BB962C8B-B14F-4D97-AF65-F5344CB8AC3E}">
        <p14:creationId xmlns:p14="http://schemas.microsoft.com/office/powerpoint/2010/main" val="12131970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76713" y="1124744"/>
            <a:ext cx="8640959" cy="4353347"/>
          </a:xfrm>
        </p:spPr>
        <p:txBody>
          <a:bodyPr/>
          <a:lstStyle/>
          <a:p>
            <a:pPr indent="0" algn="ctr">
              <a:buNone/>
            </a:pPr>
            <a:r>
              <a:rPr lang="ru-RU" sz="3200" b="1" dirty="0">
                <a:latin typeface="Times New Roman"/>
                <a:ea typeface="Times New Roman"/>
              </a:rPr>
              <a:t>По числу решённых задач.</a:t>
            </a:r>
            <a:r>
              <a:rPr lang="ru-RU" sz="3200" dirty="0">
                <a:latin typeface="Times New Roman"/>
                <a:ea typeface="Times New Roman"/>
              </a:rPr>
              <a:t> </a:t>
            </a:r>
            <a:endParaRPr lang="ru-RU" sz="2800" dirty="0">
              <a:latin typeface="Times New Roman"/>
              <a:ea typeface="Times New Roman"/>
            </a:endParaRPr>
          </a:p>
          <a:p>
            <a:pPr indent="0">
              <a:buNone/>
            </a:pPr>
            <a:r>
              <a:rPr lang="ru-RU" sz="3600" dirty="0">
                <a:latin typeface="Times New Roman"/>
                <a:ea typeface="Times New Roman"/>
              </a:rPr>
              <a:t>За каждую учебную задачу или группу заданий (задач), показывающую овладение конкретным действием (умением), определяется и по возможности ставится отдельная отметка.</a:t>
            </a:r>
            <a:endParaRPr lang="ru-RU" sz="3200" dirty="0">
              <a:latin typeface="Times New Roman"/>
              <a:ea typeface="Times New Roman"/>
            </a:endParaRPr>
          </a:p>
          <a:p>
            <a:endParaRPr lang="ru-RU" dirty="0"/>
          </a:p>
        </p:txBody>
      </p:sp>
      <p:sp>
        <p:nvSpPr>
          <p:cNvPr id="3" name="Заголовок 2"/>
          <p:cNvSpPr>
            <a:spLocks noGrp="1"/>
          </p:cNvSpPr>
          <p:nvPr>
            <p:ph type="title"/>
          </p:nvPr>
        </p:nvSpPr>
        <p:spPr/>
        <p:txBody>
          <a:bodyPr>
            <a:normAutofit fontScale="90000"/>
          </a:bodyPr>
          <a:lstStyle/>
          <a:p>
            <a:r>
              <a:rPr lang="ru-RU" dirty="0">
                <a:latin typeface="Times New Roman"/>
                <a:ea typeface="Times New Roman"/>
              </a:rPr>
              <a:t>СКОЛЬКО СТАВИТЬ ОТМЕТОК?</a:t>
            </a:r>
            <a:endParaRPr lang="ru-RU" dirty="0"/>
          </a:p>
        </p:txBody>
      </p:sp>
      <p:pic>
        <p:nvPicPr>
          <p:cNvPr id="4" name="Рисунок 3" descr="25747205_1211722968_136.gi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72200" y="4869160"/>
            <a:ext cx="1915228" cy="1785950"/>
          </a:xfrm>
          <a:prstGeom prst="rect">
            <a:avLst/>
          </a:prstGeom>
        </p:spPr>
      </p:pic>
    </p:spTree>
    <p:extLst>
      <p:ext uri="{BB962C8B-B14F-4D97-AF65-F5344CB8AC3E}">
        <p14:creationId xmlns:p14="http://schemas.microsoft.com/office/powerpoint/2010/main" val="32898925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77104" y="1448902"/>
            <a:ext cx="8640960" cy="4752528"/>
          </a:xfrm>
        </p:spPr>
        <p:txBody>
          <a:bodyPr>
            <a:normAutofit lnSpcReduction="10000"/>
          </a:bodyPr>
          <a:lstStyle/>
          <a:p>
            <a:pPr marL="0" indent="0">
              <a:buNone/>
            </a:pPr>
            <a:r>
              <a:rPr lang="ru-RU" b="1" dirty="0">
                <a:latin typeface="Times New Roman"/>
                <a:ea typeface="Times New Roman"/>
              </a:rPr>
              <a:t>В таблицах образовательных результатов (предметных, </a:t>
            </a:r>
            <a:r>
              <a:rPr lang="ru-RU" b="1" dirty="0" err="1">
                <a:latin typeface="Times New Roman"/>
                <a:ea typeface="Times New Roman"/>
              </a:rPr>
              <a:t>метапредметных</a:t>
            </a:r>
            <a:r>
              <a:rPr lang="ru-RU" b="1" dirty="0">
                <a:latin typeface="Times New Roman"/>
                <a:ea typeface="Times New Roman"/>
              </a:rPr>
              <a:t>, личностных) и в «Портфеле достижений</a:t>
            </a:r>
            <a:r>
              <a:rPr lang="ru-RU" b="1" dirty="0" smtClean="0">
                <a:latin typeface="Times New Roman"/>
                <a:ea typeface="Times New Roman"/>
              </a:rPr>
              <a:t>».</a:t>
            </a:r>
          </a:p>
          <a:p>
            <a:pPr indent="0" algn="just">
              <a:spcAft>
                <a:spcPts val="0"/>
              </a:spcAft>
              <a:buNone/>
            </a:pPr>
            <a:r>
              <a:rPr lang="ru-RU" sz="2800" b="1" dirty="0">
                <a:latin typeface="Times New Roman"/>
                <a:ea typeface="Times New Roman"/>
              </a:rPr>
              <a:t>«Портфель достижений ученика»</a:t>
            </a:r>
            <a:r>
              <a:rPr lang="ru-RU" sz="2800" dirty="0">
                <a:latin typeface="Times New Roman"/>
                <a:ea typeface="Times New Roman"/>
              </a:rPr>
              <a:t> – это сборник работ и результатов, которые показывают усилия, прогресс и достижения ученика в разных областях (учёба, творчество, общение, здоровье, полезный людям труд и т.д.), а также самоанализ учеником своих текущих достижений и недостатков, позволяющих самому определять цели своего дальнейшего развития. </a:t>
            </a:r>
            <a:endParaRPr lang="ru-RU" dirty="0">
              <a:latin typeface="Times New Roman"/>
              <a:ea typeface="Times New Roman"/>
            </a:endParaRPr>
          </a:p>
          <a:p>
            <a:endParaRPr lang="ru-RU" dirty="0"/>
          </a:p>
        </p:txBody>
      </p:sp>
      <p:sp>
        <p:nvSpPr>
          <p:cNvPr id="3" name="Заголовок 2"/>
          <p:cNvSpPr>
            <a:spLocks noGrp="1"/>
          </p:cNvSpPr>
          <p:nvPr>
            <p:ph type="title"/>
          </p:nvPr>
        </p:nvSpPr>
        <p:spPr/>
        <p:txBody>
          <a:bodyPr>
            <a:normAutofit fontScale="90000"/>
          </a:bodyPr>
          <a:lstStyle/>
          <a:p>
            <a:r>
              <a:rPr lang="ru-RU" dirty="0">
                <a:latin typeface="Times New Roman"/>
                <a:ea typeface="Times New Roman"/>
              </a:rPr>
              <a:t>ГДЕ НАКАПЛИВАТЬ ОЦЕНКИ И ОТМЕТКИ?</a:t>
            </a:r>
            <a:endParaRPr lang="ru-RU" dirty="0"/>
          </a:p>
        </p:txBody>
      </p:sp>
      <p:pic>
        <p:nvPicPr>
          <p:cNvPr id="5" name="Рисунок 4" descr="578.jpg"/>
          <p:cNvPicPr>
            <a:picLocks noChangeAspect="1"/>
          </p:cNvPicPr>
          <p:nvPr/>
        </p:nvPicPr>
        <p:blipFill>
          <a:blip r:embed="rId2"/>
          <a:stretch>
            <a:fillRect/>
          </a:stretch>
        </p:blipFill>
        <p:spPr>
          <a:xfrm>
            <a:off x="7212226" y="5604506"/>
            <a:ext cx="1466150" cy="1275550"/>
          </a:xfrm>
          <a:prstGeom prst="rect">
            <a:avLst/>
          </a:prstGeom>
        </p:spPr>
      </p:pic>
    </p:spTree>
    <p:extLst>
      <p:ext uri="{BB962C8B-B14F-4D97-AF65-F5344CB8AC3E}">
        <p14:creationId xmlns:p14="http://schemas.microsoft.com/office/powerpoint/2010/main" val="30705335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1196752"/>
            <a:ext cx="8640959" cy="4752528"/>
          </a:xfrm>
        </p:spPr>
        <p:txBody>
          <a:bodyPr>
            <a:normAutofit fontScale="92500" lnSpcReduction="20000"/>
          </a:bodyPr>
          <a:lstStyle/>
          <a:p>
            <a:pPr marL="0" indent="0">
              <a:buNone/>
            </a:pPr>
            <a:r>
              <a:rPr lang="ru-RU" b="1" dirty="0">
                <a:latin typeface="Times New Roman"/>
                <a:ea typeface="Times New Roman"/>
              </a:rPr>
              <a:t>Текущие – по желанию, за тематические проверочные работы – </a:t>
            </a:r>
            <a:r>
              <a:rPr lang="ru-RU" b="1" dirty="0" smtClean="0">
                <a:latin typeface="Times New Roman"/>
                <a:ea typeface="Times New Roman"/>
              </a:rPr>
              <a:t>обязательно.</a:t>
            </a:r>
          </a:p>
          <a:p>
            <a:pPr marL="0" indent="0">
              <a:buNone/>
            </a:pPr>
            <a:r>
              <a:rPr lang="ru-RU" dirty="0"/>
              <a:t>За задачи, решённые при изучении новой темы, отметка ставится только по желанию ученика, так как он ещё овладевает умениями и знаниями темы и имеет право на ошибку.</a:t>
            </a:r>
          </a:p>
          <a:p>
            <a:pPr marL="0" indent="0">
              <a:buNone/>
            </a:pPr>
            <a:r>
              <a:rPr lang="ru-RU" dirty="0"/>
              <a:t>За каждую задачу проверочной (контрольной) работы по итогам темы отметка ставится всем ученикам, так как каждый должен показать, как он овладел умениями и знаниями по теме. Ученик не может отказаться от выставления этой отметки, но имеет право пересдать хотя бы один раз.</a:t>
            </a:r>
          </a:p>
          <a:p>
            <a:pPr marL="0" indent="0">
              <a:buNone/>
            </a:pPr>
            <a:endParaRPr lang="ru-RU" dirty="0"/>
          </a:p>
        </p:txBody>
      </p:sp>
      <p:sp>
        <p:nvSpPr>
          <p:cNvPr id="3" name="Заголовок 2"/>
          <p:cNvSpPr>
            <a:spLocks noGrp="1"/>
          </p:cNvSpPr>
          <p:nvPr>
            <p:ph type="title"/>
          </p:nvPr>
        </p:nvSpPr>
        <p:spPr/>
        <p:txBody>
          <a:bodyPr/>
          <a:lstStyle/>
          <a:p>
            <a:r>
              <a:rPr lang="ru-RU" dirty="0">
                <a:latin typeface="Times New Roman"/>
                <a:ea typeface="Times New Roman"/>
              </a:rPr>
              <a:t>КОГДА СТАВИТЬ ОТМЕТКИ?</a:t>
            </a:r>
            <a:endParaRPr lang="ru-RU" dirty="0"/>
          </a:p>
        </p:txBody>
      </p:sp>
      <p:pic>
        <p:nvPicPr>
          <p:cNvPr id="4" name="Picture 5" descr="Рисунок мальчик"/>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381081" y="5356906"/>
            <a:ext cx="1305367" cy="1547984"/>
          </a:xfrm>
          <a:prstGeom prst="rect">
            <a:avLst/>
          </a:prstGeom>
          <a:noFill/>
          <a:ln w="9525">
            <a:noFill/>
            <a:miter lim="800000"/>
            <a:headEnd/>
            <a:tailEnd/>
          </a:ln>
        </p:spPr>
      </p:pic>
    </p:spTree>
    <p:extLst>
      <p:ext uri="{BB962C8B-B14F-4D97-AF65-F5344CB8AC3E}">
        <p14:creationId xmlns:p14="http://schemas.microsoft.com/office/powerpoint/2010/main" val="390545628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1499</TotalTime>
  <Words>1049</Words>
  <Application>Microsoft Office PowerPoint</Application>
  <PresentationFormat>Экран (4:3)</PresentationFormat>
  <Paragraphs>106</Paragraphs>
  <Slides>19</Slides>
  <Notes>6</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19</vt:i4>
      </vt:variant>
    </vt:vector>
  </HeadingPairs>
  <TitlesOfParts>
    <vt:vector size="25" baseType="lpstr">
      <vt:lpstr>Arial</vt:lpstr>
      <vt:lpstr>Calibri</vt:lpstr>
      <vt:lpstr>Symbol</vt:lpstr>
      <vt:lpstr>Times New Roman</vt:lpstr>
      <vt:lpstr>Wingdings</vt:lpstr>
      <vt:lpstr>Тема Office</vt:lpstr>
      <vt:lpstr>Презентация PowerPoint</vt:lpstr>
      <vt:lpstr>Презентация PowerPoint</vt:lpstr>
      <vt:lpstr>В соответствии с федеральными государственными образовательными стандартами система оценки должна:</vt:lpstr>
      <vt:lpstr>Презентация PowerPoint</vt:lpstr>
      <vt:lpstr>ЧТО КОТРОЛИРУЕМ И ОЦЕНИВАЕМ? </vt:lpstr>
      <vt:lpstr>КТО ОЦЕНИВАЕТ?</vt:lpstr>
      <vt:lpstr>СКОЛЬКО СТАВИТЬ ОТМЕТОК?</vt:lpstr>
      <vt:lpstr>ГДЕ НАКАПЛИВАТЬ ОЦЕНКИ И ОТМЕТКИ?</vt:lpstr>
      <vt:lpstr>КОГДА СТАВИТЬ ОТМЕТКИ?</vt:lpstr>
      <vt:lpstr>ПО КАКИМ КРИТЕРИЯМ ОЦЕНИВАТЬ?</vt:lpstr>
      <vt:lpstr>КАК ОПРЕДЕЛЯТЬ ИТОГОВЫЕ ОЦЕНКИ?</vt:lpstr>
      <vt:lpstr>Презентация PowerPoint</vt:lpstr>
      <vt:lpstr>Презентация PowerPoint</vt:lpstr>
      <vt:lpstr>Презентация PowerPoint</vt:lpstr>
      <vt:lpstr>Презентация PowerPoint</vt:lpstr>
      <vt:lpstr>Презентация PowerPoint</vt:lpstr>
      <vt:lpstr>Оценка:</vt:lpstr>
      <vt:lpstr>Оценка. Отметка.</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Олег</dc:creator>
  <cp:lastModifiedBy>8 cabinet</cp:lastModifiedBy>
  <cp:revision>29</cp:revision>
  <dcterms:created xsi:type="dcterms:W3CDTF">2012-08-01T11:46:51Z</dcterms:created>
  <dcterms:modified xsi:type="dcterms:W3CDTF">2023-02-02T07:37:53Z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155742</vt:lpwstr>
  </property>
  <property fmtid="{D5CDD505-2E9C-101B-9397-08002B2CF9AE}" pid="3" name="NXPowerLiteSettings">
    <vt:lpwstr>F7000400038000</vt:lpwstr>
  </property>
  <property fmtid="{D5CDD505-2E9C-101B-9397-08002B2CF9AE}" pid="4" name="NXPowerLiteVersion">
    <vt:lpwstr>D5.0.3</vt:lpwstr>
  </property>
</Properties>
</file>